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5"/>
  </p:notesMasterIdLst>
  <p:handoutMasterIdLst>
    <p:handoutMasterId r:id="rId46"/>
  </p:handoutMasterIdLst>
  <p:sldIdLst>
    <p:sldId id="259" r:id="rId6"/>
    <p:sldId id="299" r:id="rId7"/>
    <p:sldId id="272" r:id="rId8"/>
    <p:sldId id="296" r:id="rId9"/>
    <p:sldId id="306" r:id="rId10"/>
    <p:sldId id="307" r:id="rId11"/>
    <p:sldId id="298" r:id="rId12"/>
    <p:sldId id="276" r:id="rId13"/>
    <p:sldId id="260" r:id="rId14"/>
    <p:sldId id="278" r:id="rId15"/>
    <p:sldId id="277" r:id="rId16"/>
    <p:sldId id="287" r:id="rId17"/>
    <p:sldId id="301" r:id="rId18"/>
    <p:sldId id="285" r:id="rId19"/>
    <p:sldId id="284" r:id="rId20"/>
    <p:sldId id="286" r:id="rId21"/>
    <p:sldId id="297" r:id="rId22"/>
    <p:sldId id="295" r:id="rId23"/>
    <p:sldId id="263" r:id="rId24"/>
    <p:sldId id="264" r:id="rId25"/>
    <p:sldId id="288" r:id="rId26"/>
    <p:sldId id="289" r:id="rId27"/>
    <p:sldId id="290" r:id="rId28"/>
    <p:sldId id="302" r:id="rId29"/>
    <p:sldId id="308" r:id="rId30"/>
    <p:sldId id="309" r:id="rId31"/>
    <p:sldId id="291" r:id="rId32"/>
    <p:sldId id="265" r:id="rId33"/>
    <p:sldId id="266" r:id="rId34"/>
    <p:sldId id="292" r:id="rId35"/>
    <p:sldId id="304" r:id="rId36"/>
    <p:sldId id="267" r:id="rId37"/>
    <p:sldId id="268" r:id="rId38"/>
    <p:sldId id="269" r:id="rId39"/>
    <p:sldId id="270" r:id="rId40"/>
    <p:sldId id="271" r:id="rId41"/>
    <p:sldId id="293" r:id="rId42"/>
    <p:sldId id="29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orient="horz" pos="934">
          <p15:clr>
            <a:srgbClr val="A4A3A4"/>
          </p15:clr>
        </p15:guide>
        <p15:guide id="3" pos="5486">
          <p15:clr>
            <a:srgbClr val="A4A3A4"/>
          </p15:clr>
        </p15:guide>
        <p15:guide id="4" pos="2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7F7773"/>
    <a:srgbClr val="D88542"/>
    <a:srgbClr val="3E7691"/>
    <a:srgbClr val="817158"/>
    <a:srgbClr val="638B4B"/>
    <a:srgbClr val="70393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434" autoAdjust="0"/>
  </p:normalViewPr>
  <p:slideViewPr>
    <p:cSldViewPr snapToObjects="1">
      <p:cViewPr varScale="1">
        <p:scale>
          <a:sx n="74" d="100"/>
          <a:sy n="74" d="100"/>
        </p:scale>
        <p:origin x="1254" y="72"/>
      </p:cViewPr>
      <p:guideLst>
        <p:guide orient="horz" pos="3984"/>
        <p:guide orient="horz" pos="934"/>
        <p:guide pos="5486"/>
        <p:guide pos="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F614-6FB4-AA4A-B219-336104AC6939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50510-6932-4344-8A16-AAF2B49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E8957-A8ED-0349-946B-D2665ECB0A7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D85F-2420-EF4C-BFD6-B89AFB56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52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Water</a:t>
            </a:r>
          </a:p>
          <a:p>
            <a:pPr lvl="1"/>
            <a:r>
              <a:rPr lang="en-US" dirty="0" smtClean="0"/>
              <a:t>Several major rivers</a:t>
            </a:r>
          </a:p>
          <a:p>
            <a:pPr lvl="1"/>
            <a:r>
              <a:rPr lang="en-US" dirty="0" smtClean="0"/>
              <a:t>Numerous small streams and tributaries</a:t>
            </a:r>
          </a:p>
          <a:p>
            <a:pPr lvl="1"/>
            <a:r>
              <a:rPr lang="en-US" dirty="0" smtClean="0"/>
              <a:t>Farm ponds and small impoundments</a:t>
            </a:r>
          </a:p>
          <a:p>
            <a:r>
              <a:rPr lang="en-US" dirty="0" smtClean="0"/>
              <a:t>Groundwater</a:t>
            </a:r>
          </a:p>
          <a:p>
            <a:pPr lvl="1"/>
            <a:r>
              <a:rPr lang="en-US" dirty="0" smtClean="0"/>
              <a:t>Water in fracture and bedding plains</a:t>
            </a:r>
          </a:p>
          <a:p>
            <a:pPr lvl="1"/>
            <a:r>
              <a:rPr lang="en-US" dirty="0" smtClean="0"/>
              <a:t>Unreliable sources of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CD85F-2420-EF4C-BFD6-B89AFB5690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6350" y="2909887"/>
            <a:ext cx="9151142" cy="4024312"/>
            <a:chOff x="-6350" y="2909887"/>
            <a:chExt cx="9151142" cy="402431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3450466" y="5276279"/>
              <a:ext cx="576072" cy="576072"/>
            </a:xfrm>
            <a:prstGeom prst="rect">
              <a:avLst/>
            </a:prstGeom>
            <a:solidFill>
              <a:srgbClr val="817158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3450466" y="4700207"/>
              <a:ext cx="576072" cy="576072"/>
            </a:xfrm>
            <a:prstGeom prst="rect">
              <a:avLst/>
            </a:prstGeom>
            <a:solidFill>
              <a:srgbClr val="D88542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450466" y="4123944"/>
              <a:ext cx="576072" cy="576072"/>
            </a:xfrm>
            <a:prstGeom prst="rect">
              <a:avLst/>
            </a:prstGeom>
            <a:solidFill>
              <a:srgbClr val="3E7691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5447996" y="3547872"/>
              <a:ext cx="576072" cy="576072"/>
            </a:xfrm>
            <a:prstGeom prst="rect">
              <a:avLst/>
            </a:prstGeom>
            <a:solidFill>
              <a:srgbClr val="638B4B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5447996" y="2971798"/>
              <a:ext cx="576072" cy="576073"/>
            </a:xfrm>
            <a:prstGeom prst="rect">
              <a:avLst/>
            </a:prstGeom>
            <a:solidFill>
              <a:srgbClr val="D88542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 rot="16200000">
              <a:off x="1145891" y="4124039"/>
              <a:ext cx="576261" cy="576072"/>
            </a:xfrm>
            <a:prstGeom prst="rect">
              <a:avLst/>
            </a:prstGeom>
            <a:solidFill>
              <a:srgbClr val="703933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 rot="16200000">
              <a:off x="569819" y="4124039"/>
              <a:ext cx="576263" cy="576072"/>
            </a:xfrm>
            <a:prstGeom prst="rect">
              <a:avLst/>
            </a:prstGeom>
            <a:solidFill>
              <a:srgbClr val="D88542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 rot="16200000">
              <a:off x="-6445" y="4124039"/>
              <a:ext cx="576263" cy="576072"/>
            </a:xfrm>
            <a:prstGeom prst="rect">
              <a:avLst/>
            </a:prstGeom>
            <a:solidFill>
              <a:srgbClr val="638B4B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 rot="16200000">
              <a:off x="2877282" y="2971800"/>
              <a:ext cx="576073" cy="576072"/>
            </a:xfrm>
            <a:prstGeom prst="rect">
              <a:avLst/>
            </a:prstGeom>
            <a:solidFill>
              <a:srgbClr val="817158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 rot="16200000">
              <a:off x="2301210" y="2971800"/>
              <a:ext cx="576073" cy="576072"/>
            </a:xfrm>
            <a:prstGeom prst="rect">
              <a:avLst/>
            </a:prstGeom>
            <a:solidFill>
              <a:srgbClr val="703933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 rot="16200000">
              <a:off x="1724946" y="2971799"/>
              <a:ext cx="576073" cy="576072"/>
            </a:xfrm>
            <a:prstGeom prst="rect">
              <a:avLst/>
            </a:prstGeom>
            <a:solidFill>
              <a:srgbClr val="3E7691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6350" y="5881688"/>
              <a:ext cx="9151142" cy="1052511"/>
            </a:xfrm>
            <a:prstGeom prst="rect">
              <a:avLst/>
            </a:prstGeom>
            <a:solidFill>
              <a:srgbClr val="0055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-6350" y="2909887"/>
              <a:ext cx="9151142" cy="45719"/>
            </a:xfrm>
            <a:prstGeom prst="rect">
              <a:avLst/>
            </a:prstGeom>
            <a:solidFill>
              <a:srgbClr val="00559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026539" y="4123944"/>
            <a:ext cx="1997529" cy="1728216"/>
          </a:xfrm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aseline="0">
                <a:ln w="3175">
                  <a:solidFill>
                    <a:schemeClr val="bg1"/>
                  </a:solidFill>
                </a:ln>
                <a:latin typeface="Franklin Gothic Book" pitchFamily="34" charset="0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6" y="1482725"/>
            <a:ext cx="8248650" cy="1412875"/>
          </a:xfrm>
        </p:spPr>
        <p:txBody>
          <a:bodyPr anchor="b">
            <a:normAutofit/>
          </a:bodyPr>
          <a:lstStyle>
            <a:lvl1pPr algn="r">
              <a:defRPr sz="4000" b="0">
                <a:solidFill>
                  <a:srgbClr val="005596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4" y="290510"/>
            <a:ext cx="2486200" cy="1076655"/>
          </a:xfrm>
          <a:prstGeom prst="rect">
            <a:avLst/>
          </a:prstGeom>
        </p:spPr>
      </p:pic>
      <p:sp>
        <p:nvSpPr>
          <p:cNvPr id="47" name="Picture Placeholder 14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725043" y="3547873"/>
            <a:ext cx="1720660" cy="2304478"/>
          </a:xfrm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aseline="0">
                <a:ln w="3175">
                  <a:solidFill>
                    <a:schemeClr val="bg1"/>
                  </a:solidFill>
                </a:ln>
                <a:latin typeface="Franklin Gothic Book" pitchFamily="34" charset="0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2605" y="4700207"/>
            <a:ext cx="1722341" cy="1152144"/>
          </a:xfrm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ln w="3175">
                  <a:solidFill>
                    <a:schemeClr val="bg1"/>
                  </a:solidFill>
                </a:ln>
                <a:latin typeface="Franklin Gothic Book" pitchFamily="34" charset="0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024068" y="2981325"/>
            <a:ext cx="3119932" cy="2870835"/>
          </a:xfrm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aseline="0">
                <a:ln w="3175">
                  <a:solidFill>
                    <a:schemeClr val="bg1"/>
                  </a:solidFill>
                </a:ln>
                <a:latin typeface="Franklin Gothic Book" pitchFamily="34" charset="0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0375" y="5934075"/>
            <a:ext cx="8248651" cy="695325"/>
          </a:xfrm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3453355" y="2981325"/>
            <a:ext cx="1994639" cy="1142619"/>
          </a:xfrm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aseline="0">
                <a:ln w="3175">
                  <a:solidFill>
                    <a:schemeClr val="bg1"/>
                  </a:solidFill>
                </a:ln>
                <a:latin typeface="Franklin Gothic Book" pitchFamily="34" charset="0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2605" y="2981325"/>
            <a:ext cx="1722438" cy="1142619"/>
          </a:xfrm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ln w="3175">
                  <a:solidFill>
                    <a:schemeClr val="bg1"/>
                  </a:solidFill>
                </a:ln>
                <a:latin typeface="Franklin Gothic Book" pitchFamily="34" charset="0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DAAD3F-0E0C-4199-97CB-90CF4868F347}" type="datetime1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A39188-15F6-3245-A94C-E25E5AFA7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8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94F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A860-B390-4060-B00F-35110696E3C8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6" y="1482725"/>
            <a:ext cx="8248649" cy="1793875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4000" b="0" cap="all" baseline="0">
                <a:solidFill>
                  <a:srgbClr val="005596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6" y="3276600"/>
            <a:ext cx="8248649" cy="76200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7F7F7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4" y="290510"/>
            <a:ext cx="2486200" cy="1076655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4114227"/>
            <a:ext cx="9144001" cy="2744754"/>
            <a:chOff x="0" y="4114227"/>
            <a:chExt cx="9144001" cy="2744754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6278" t="8674" r="19317"/>
            <a:stretch/>
          </p:blipFill>
          <p:spPr>
            <a:xfrm>
              <a:off x="0" y="4114798"/>
              <a:ext cx="1828799" cy="2505242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5046" t="15773" r="5079" b="1984"/>
            <a:stretch/>
          </p:blipFill>
          <p:spPr>
            <a:xfrm>
              <a:off x="7315200" y="4114798"/>
              <a:ext cx="1828801" cy="2514602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3283" t="8728" r="43358" b="345"/>
            <a:stretch/>
          </p:blipFill>
          <p:spPr>
            <a:xfrm>
              <a:off x="3657599" y="4114798"/>
              <a:ext cx="1828801" cy="2514599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207" t="10227" r="27378" b="1345"/>
            <a:stretch/>
          </p:blipFill>
          <p:spPr>
            <a:xfrm>
              <a:off x="5486400" y="4114798"/>
              <a:ext cx="1828800" cy="2505243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1292" t="9213" r="19191" b="342"/>
            <a:stretch/>
          </p:blipFill>
          <p:spPr>
            <a:xfrm>
              <a:off x="1828799" y="4114798"/>
              <a:ext cx="1828801" cy="2505244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0" y="6597371"/>
              <a:ext cx="1828799" cy="261610"/>
            </a:xfrm>
            <a:prstGeom prst="rect">
              <a:avLst/>
            </a:prstGeom>
            <a:solidFill>
              <a:srgbClr val="3E7691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Franklin Gothic Book" pitchFamily="34" charset="0"/>
                </a:rPr>
                <a:t>WATER</a:t>
              </a:r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828800" y="6597371"/>
              <a:ext cx="1828799" cy="261610"/>
            </a:xfrm>
            <a:prstGeom prst="rect">
              <a:avLst/>
            </a:prstGeom>
            <a:solidFill>
              <a:srgbClr val="817158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Franklin Gothic Book" pitchFamily="34" charset="0"/>
                </a:rPr>
                <a:t>NATURAL RESOURCES</a:t>
              </a:r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3657599" y="6597370"/>
              <a:ext cx="1828800" cy="261610"/>
            </a:xfrm>
            <a:prstGeom prst="rect">
              <a:avLst/>
            </a:prstGeom>
            <a:solidFill>
              <a:srgbClr val="638B4B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Franklin Gothic Book" pitchFamily="34" charset="0"/>
                </a:rPr>
                <a:t>ENVIRONMENT</a:t>
              </a:r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5486399" y="6597369"/>
              <a:ext cx="1828800" cy="261610"/>
            </a:xfrm>
            <a:prstGeom prst="rect">
              <a:avLst/>
            </a:prstGeom>
            <a:solidFill>
              <a:srgbClr val="703933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Franklin Gothic Book" pitchFamily="34" charset="0"/>
                </a:rPr>
                <a:t>INFRASTRUCTURE</a:t>
              </a:r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7315199" y="6597368"/>
              <a:ext cx="1828801" cy="261610"/>
            </a:xfrm>
            <a:prstGeom prst="rect">
              <a:avLst/>
            </a:prstGeom>
            <a:solidFill>
              <a:srgbClr val="D88542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Franklin Gothic Book" pitchFamily="34" charset="0"/>
                </a:rPr>
                <a:t>ENERGY</a:t>
              </a:r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41" name="TextBox 40"/>
            <p:cNvSpPr txBox="1"/>
            <p:nvPr userDrawn="1"/>
          </p:nvSpPr>
          <p:spPr>
            <a:xfrm>
              <a:off x="0" y="4114230"/>
              <a:ext cx="1828799" cy="27432"/>
            </a:xfrm>
            <a:prstGeom prst="rect">
              <a:avLst/>
            </a:prstGeom>
            <a:solidFill>
              <a:srgbClr val="3E7691"/>
            </a:solidFill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1828800" y="4114230"/>
              <a:ext cx="1828799" cy="27432"/>
            </a:xfrm>
            <a:prstGeom prst="rect">
              <a:avLst/>
            </a:prstGeom>
            <a:solidFill>
              <a:srgbClr val="817158"/>
            </a:solidFill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3657599" y="4114229"/>
              <a:ext cx="1828800" cy="27432"/>
            </a:xfrm>
            <a:prstGeom prst="rect">
              <a:avLst/>
            </a:prstGeom>
            <a:solidFill>
              <a:srgbClr val="638B4B"/>
            </a:solidFill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5486399" y="4114228"/>
              <a:ext cx="1828800" cy="27432"/>
            </a:xfrm>
            <a:prstGeom prst="rect">
              <a:avLst/>
            </a:prstGeom>
            <a:solidFill>
              <a:srgbClr val="703933"/>
            </a:solidFill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315199" y="4114227"/>
              <a:ext cx="1828801" cy="27432"/>
            </a:xfrm>
            <a:prstGeom prst="rect">
              <a:avLst/>
            </a:prstGeom>
            <a:solidFill>
              <a:srgbClr val="D88542"/>
            </a:solidFill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1828800" y="4114797"/>
              <a:ext cx="0" cy="274418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3657600" y="4114797"/>
              <a:ext cx="0" cy="274418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5486399" y="4114797"/>
              <a:ext cx="0" cy="274418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199" y="4114797"/>
              <a:ext cx="0" cy="274418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487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D176-0259-47E8-93C7-6B7AE146963F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9188-15F6-3245-A94C-E25E5AFA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1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1D1D-38EF-4D0F-AF7E-7B6F07A939BB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9188-15F6-3245-A94C-E25E5AFA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2726"/>
            <a:ext cx="4038600" cy="4841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6"/>
            <a:ext cx="4038600" cy="4841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F8E4-24C9-4487-8D9F-A6634E3FABB4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9188-15F6-3245-A94C-E25E5AFA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2725"/>
            <a:ext cx="4040188" cy="6921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82725"/>
            <a:ext cx="4041775" cy="6921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A023-B968-4540-A09C-35D068AAD908}" type="datetime1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9188-15F6-3245-A94C-E25E5AFA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32C5-20E6-45AC-A1C0-3B2C91C18136}" type="datetime1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9188-15F6-3245-A94C-E25E5AFA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5E8-1326-48C3-AE2B-88C2A65291CE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9188-15F6-3245-A94C-E25E5AFA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116"/>
            <a:ext cx="3008313" cy="773983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194F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61116"/>
            <a:ext cx="5111750" cy="5465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BF8F-1D4B-43B9-8148-6C21DDB89087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2726"/>
            <a:ext cx="8229600" cy="484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4532" y="6481165"/>
            <a:ext cx="944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fld id="{43920109-333C-4CC0-BF78-A489ED29CC2F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871" y="6481165"/>
            <a:ext cx="590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4F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8927" y="6481165"/>
            <a:ext cx="527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21A39188-15F6-3245-A94C-E25E5AFA75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2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chemeClr val="accent6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North Georgia Agricultural Water Use 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0376" y="3124200"/>
            <a:ext cx="8248649" cy="91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7F7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dirty="0">
                <a:solidFill>
                  <a:srgbClr val="7F7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Water Resources Educational </a:t>
            </a:r>
            <a:r>
              <a:rPr lang="en-US" dirty="0" smtClean="0">
                <a:solidFill>
                  <a:srgbClr val="7F7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7F7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 Lincoln, </a:t>
            </a:r>
            <a:r>
              <a:rPr lang="en-US" dirty="0" smtClean="0">
                <a:solidFill>
                  <a:srgbClr val="7F7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7F7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22, 2015 </a:t>
            </a:r>
            <a:endParaRPr lang="en-US" sz="1600" dirty="0">
              <a:solidFill>
                <a:srgbClr val="7F7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"/>
            <a:ext cx="868680" cy="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Georgia Crop Acreage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387" b="4722"/>
          <a:stretch/>
        </p:blipFill>
        <p:spPr>
          <a:xfrm>
            <a:off x="2319172" y="1417639"/>
            <a:ext cx="4446970" cy="49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Irrigated Acreage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Agricultural Permitting Unit of GAEPD</a:t>
            </a:r>
          </a:p>
          <a:p>
            <a:pPr lvl="1"/>
            <a:r>
              <a:rPr lang="en-US" dirty="0"/>
              <a:t>Permit </a:t>
            </a:r>
            <a:r>
              <a:rPr lang="en-US" dirty="0" smtClean="0"/>
              <a:t>required </a:t>
            </a:r>
            <a:r>
              <a:rPr lang="en-US" dirty="0"/>
              <a:t>for </a:t>
            </a:r>
            <a:r>
              <a:rPr lang="en-US" dirty="0" smtClean="0"/>
              <a:t>withdrawals of 100,000 GPD</a:t>
            </a:r>
          </a:p>
          <a:p>
            <a:pPr lvl="1"/>
            <a:r>
              <a:rPr lang="en-US" dirty="0" smtClean="0"/>
              <a:t>Small farms typically don’t need a permit</a:t>
            </a:r>
            <a:endParaRPr lang="en-US" dirty="0"/>
          </a:p>
          <a:p>
            <a:r>
              <a:rPr lang="en-US" dirty="0" smtClean="0"/>
              <a:t>National </a:t>
            </a:r>
            <a:r>
              <a:rPr lang="en-US" dirty="0"/>
              <a:t>Environmentally Sound Production Agriculture </a:t>
            </a:r>
            <a:r>
              <a:rPr lang="en-US" dirty="0" smtClean="0"/>
              <a:t>Laboratory (NESPAL)</a:t>
            </a:r>
          </a:p>
          <a:p>
            <a:pPr lvl="1"/>
            <a:r>
              <a:rPr lang="en-US" dirty="0"/>
              <a:t>Agricultural Permitting Unit of GAEPD </a:t>
            </a:r>
            <a:endParaRPr lang="en-US" dirty="0" smtClean="0"/>
          </a:p>
          <a:p>
            <a:pPr lvl="1"/>
            <a:r>
              <a:rPr lang="en-US" dirty="0" smtClean="0"/>
              <a:t>Agricultural </a:t>
            </a:r>
            <a:r>
              <a:rPr lang="en-US" dirty="0"/>
              <a:t>and Water Conservation and Metering </a:t>
            </a:r>
            <a:r>
              <a:rPr lang="en-US" dirty="0" smtClean="0"/>
              <a:t> Program (GSWCC)</a:t>
            </a:r>
          </a:p>
          <a:p>
            <a:pPr lvl="1"/>
            <a:r>
              <a:rPr lang="en-US" dirty="0" smtClean="0"/>
              <a:t>GIS Imagery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GAEPD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182 Agricultural Irrigation Permits</a:t>
            </a:r>
          </a:p>
          <a:p>
            <a:pPr lvl="1"/>
            <a:r>
              <a:rPr lang="en-US" dirty="0" smtClean="0"/>
              <a:t>176 surface water withdrawals</a:t>
            </a:r>
          </a:p>
          <a:p>
            <a:pPr lvl="1"/>
            <a:r>
              <a:rPr lang="en-US" dirty="0" smtClean="0"/>
              <a:t>6 groundwater withdrawals</a:t>
            </a:r>
          </a:p>
          <a:p>
            <a:r>
              <a:rPr lang="en-US" dirty="0" smtClean="0"/>
              <a:t>Withdrawal permits for 13,852 acres of crops</a:t>
            </a:r>
          </a:p>
          <a:p>
            <a:pPr lvl="1"/>
            <a:r>
              <a:rPr lang="en-US" dirty="0" smtClean="0"/>
              <a:t>22% to 36% of total row crop acreage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4056" b="4722"/>
          <a:stretch/>
        </p:blipFill>
        <p:spPr>
          <a:xfrm>
            <a:off x="4543430" y="1295400"/>
            <a:ext cx="4448170" cy="48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Estimated Crop Irrigation Requirements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76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Crop Irrigation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40 Crop Studies/Papers Reviewed</a:t>
            </a:r>
          </a:p>
          <a:p>
            <a:pPr lvl="1"/>
            <a:r>
              <a:rPr lang="en-US" dirty="0" smtClean="0"/>
              <a:t>North Georgia crop water requirements</a:t>
            </a:r>
          </a:p>
          <a:p>
            <a:pPr lvl="1"/>
            <a:r>
              <a:rPr lang="en-US" dirty="0"/>
              <a:t>North Carolina Irrigation Guide (NRCS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University of Georgia (CAES)</a:t>
            </a:r>
          </a:p>
          <a:p>
            <a:pPr lvl="1"/>
            <a:r>
              <a:rPr lang="en-US" dirty="0" smtClean="0"/>
              <a:t>Extension agents/researchers</a:t>
            </a:r>
          </a:p>
          <a:p>
            <a:pPr lvl="1"/>
            <a:r>
              <a:rPr lang="en-US" dirty="0" smtClean="0"/>
              <a:t>UGA Research Farms</a:t>
            </a:r>
          </a:p>
          <a:p>
            <a:pPr lvl="1"/>
            <a:r>
              <a:rPr lang="en-US" dirty="0" smtClean="0"/>
              <a:t>Agricultural Water Demand Report (NESPAL)</a:t>
            </a:r>
          </a:p>
          <a:p>
            <a:pPr lvl="2"/>
            <a:r>
              <a:rPr lang="en-US" dirty="0" smtClean="0"/>
              <a:t>Crop water usage models</a:t>
            </a:r>
          </a:p>
          <a:p>
            <a:pPr lvl="2"/>
            <a:r>
              <a:rPr lang="en-US" dirty="0" smtClean="0"/>
              <a:t>Cooperative extension </a:t>
            </a:r>
            <a:r>
              <a:rPr lang="en-US" dirty="0"/>
              <a:t>s</a:t>
            </a:r>
            <a:r>
              <a:rPr lang="en-US" dirty="0" smtClean="0"/>
              <a:t>ervice irrigation surveys</a:t>
            </a:r>
          </a:p>
        </p:txBody>
      </p:sp>
    </p:spTree>
    <p:extLst>
      <p:ext uri="{BB962C8B-B14F-4D97-AF65-F5344CB8AC3E}">
        <p14:creationId xmlns:p14="http://schemas.microsoft.com/office/powerpoint/2010/main" val="7085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Crop Irrigation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Groundwater Use Act (OCGA § </a:t>
            </a:r>
            <a:r>
              <a:rPr lang="en-US" dirty="0" smtClean="0"/>
              <a:t>12-5-90)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new agricultural withdrawal permits or amended permits issued after July 1, 2003 be </a:t>
            </a:r>
            <a:r>
              <a:rPr lang="en-US" dirty="0" smtClean="0"/>
              <a:t>metered</a:t>
            </a:r>
          </a:p>
          <a:p>
            <a:pPr lvl="1"/>
            <a:r>
              <a:rPr lang="en-US" dirty="0" smtClean="0"/>
              <a:t>Farmers must install meters themselves</a:t>
            </a:r>
          </a:p>
          <a:p>
            <a:pPr lvl="1"/>
            <a:r>
              <a:rPr lang="en-US" dirty="0" smtClean="0"/>
              <a:t>GSWCC collects water use data</a:t>
            </a:r>
          </a:p>
          <a:p>
            <a:r>
              <a:rPr lang="en-US" dirty="0" smtClean="0"/>
              <a:t>6% of Withdrawals in NGWRP Metered</a:t>
            </a:r>
          </a:p>
          <a:p>
            <a:pPr lvl="1"/>
            <a:r>
              <a:rPr lang="en-US" dirty="0" smtClean="0"/>
              <a:t>Annual irrigation depth</a:t>
            </a:r>
          </a:p>
          <a:p>
            <a:pPr lvl="1"/>
            <a:r>
              <a:rPr lang="en-US" dirty="0" smtClean="0"/>
              <a:t>No information on irrigated acreage, crop type, or monthly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Crop Irrigation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Irrigation amounts extremely variable between farmers</a:t>
            </a:r>
          </a:p>
          <a:p>
            <a:pPr lvl="1"/>
            <a:r>
              <a:rPr lang="en-US" dirty="0" smtClean="0"/>
              <a:t>Desired yields/personal preference</a:t>
            </a:r>
          </a:p>
          <a:p>
            <a:pPr lvl="1"/>
            <a:r>
              <a:rPr lang="en-US" dirty="0" smtClean="0"/>
              <a:t>Soil/topography</a:t>
            </a:r>
          </a:p>
          <a:p>
            <a:pPr lvl="1"/>
            <a:r>
              <a:rPr lang="en-US" dirty="0" smtClean="0"/>
              <a:t>Irrigation system efficiency rates</a:t>
            </a:r>
          </a:p>
          <a:p>
            <a:r>
              <a:rPr lang="en-US" dirty="0" smtClean="0"/>
              <a:t>On average, crops typically need 1 in/week</a:t>
            </a:r>
          </a:p>
          <a:p>
            <a:pPr lvl="1"/>
            <a:r>
              <a:rPr lang="en-US" dirty="0" smtClean="0"/>
              <a:t>Fruit, vegetables, and ornamentals need more</a:t>
            </a:r>
          </a:p>
          <a:p>
            <a:pPr lvl="1"/>
            <a:r>
              <a:rPr lang="en-US" dirty="0" smtClean="0"/>
              <a:t>1.1 to 1.3 in/week due to irrigation efficiencies</a:t>
            </a:r>
          </a:p>
          <a:p>
            <a:pPr lvl="1"/>
            <a:r>
              <a:rPr lang="en-US" dirty="0"/>
              <a:t>No irrigation during wet years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Monthly Precipitation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074"/>
          <a:stretch/>
        </p:blipFill>
        <p:spPr>
          <a:xfrm>
            <a:off x="261752" y="1981200"/>
            <a:ext cx="8620495" cy="22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Crop Irrigation Requirements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764" b="9435"/>
          <a:stretch/>
        </p:blipFill>
        <p:spPr>
          <a:xfrm>
            <a:off x="1388907" y="1828800"/>
            <a:ext cx="636618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Row Crop Water Use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49" y="278820"/>
            <a:ext cx="8229600" cy="589338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82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Forage Crop Water Use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Fruit &amp; Nut Water Usage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Vegetable Water Use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Ornamental Water Use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Estimated Poultry &amp; Livestock Water Usage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27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Estimated Poultry &amp; Livestock Water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 </a:t>
            </a:r>
            <a:r>
              <a:rPr lang="en-US" dirty="0" smtClean="0"/>
              <a:t>withdrawal </a:t>
            </a:r>
            <a:r>
              <a:rPr lang="en-US" dirty="0"/>
              <a:t>p</a:t>
            </a:r>
            <a:r>
              <a:rPr lang="en-US" dirty="0" smtClean="0"/>
              <a:t>ermits for poultry &amp; livestock</a:t>
            </a:r>
          </a:p>
          <a:p>
            <a:r>
              <a:rPr lang="en-US" dirty="0" smtClean="0"/>
              <a:t>Total number of animals and water usage sources</a:t>
            </a:r>
          </a:p>
          <a:p>
            <a:pPr lvl="1"/>
            <a:r>
              <a:rPr lang="en-US" dirty="0" smtClean="0"/>
              <a:t>2014 Farm </a:t>
            </a:r>
            <a:r>
              <a:rPr lang="en-US" dirty="0"/>
              <a:t>Gate Value </a:t>
            </a:r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GA Poultry Federation</a:t>
            </a:r>
          </a:p>
          <a:p>
            <a:pPr lvl="1"/>
            <a:r>
              <a:rPr lang="en-US" dirty="0" smtClean="0"/>
              <a:t>University of Georgia (CAES)</a:t>
            </a:r>
          </a:p>
          <a:p>
            <a:pPr lvl="1"/>
            <a:r>
              <a:rPr lang="en-US" dirty="0" smtClean="0"/>
              <a:t>Agricultural Water Demand Report (NESPAL)</a:t>
            </a:r>
            <a:endParaRPr lang="en-US" dirty="0" smtClean="0"/>
          </a:p>
          <a:p>
            <a:r>
              <a:rPr lang="en-US" dirty="0" smtClean="0"/>
              <a:t>Water </a:t>
            </a:r>
            <a:r>
              <a:rPr lang="en-US" dirty="0"/>
              <a:t>usage depends on animal type and season</a:t>
            </a:r>
          </a:p>
          <a:p>
            <a:pPr lvl="1"/>
            <a:r>
              <a:rPr lang="en-US" dirty="0" smtClean="0"/>
              <a:t>Animal size and lifespan</a:t>
            </a:r>
          </a:p>
          <a:p>
            <a:pPr lvl="1"/>
            <a:r>
              <a:rPr lang="en-US" dirty="0" smtClean="0"/>
              <a:t>Consumption and evaporative cooling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Poultry Water Usage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161" b="16701"/>
          <a:stretch/>
        </p:blipFill>
        <p:spPr>
          <a:xfrm>
            <a:off x="1788895" y="2431339"/>
            <a:ext cx="5566210" cy="21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7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Livestock Water Usage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5201" b="6638"/>
          <a:stretch/>
        </p:blipFill>
        <p:spPr>
          <a:xfrm>
            <a:off x="1800821" y="1981200"/>
            <a:ext cx="5542358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Poultry Water Usage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Estimated </a:t>
            </a:r>
            <a:r>
              <a:rPr lang="en-US" dirty="0" smtClean="0"/>
              <a:t>Beef Cattle </a:t>
            </a:r>
            <a:r>
              <a:rPr lang="en-US" dirty="0"/>
              <a:t>Water </a:t>
            </a:r>
            <a:r>
              <a:rPr lang="en-US" dirty="0" smtClean="0"/>
              <a:t>Usage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existing permitted and non-permitted water use information available</a:t>
            </a:r>
            <a:endParaRPr lang="en-US" dirty="0"/>
          </a:p>
          <a:p>
            <a:r>
              <a:rPr lang="en-US" dirty="0" smtClean="0"/>
              <a:t>Determine water use needs for specific agricultural products</a:t>
            </a:r>
          </a:p>
          <a:p>
            <a:pPr lvl="1"/>
            <a:r>
              <a:rPr lang="en-US" dirty="0" smtClean="0"/>
              <a:t>Crops (corn, apple orchards, etc.)</a:t>
            </a:r>
          </a:p>
          <a:p>
            <a:pPr lvl="1"/>
            <a:r>
              <a:rPr lang="en-US" dirty="0" smtClean="0"/>
              <a:t>Poultry</a:t>
            </a:r>
          </a:p>
          <a:p>
            <a:pPr lvl="1"/>
            <a:r>
              <a:rPr lang="en-US" dirty="0" smtClean="0"/>
              <a:t>Livestock (beef, dairy, swine, etc.)</a:t>
            </a:r>
          </a:p>
          <a:p>
            <a:r>
              <a:rPr lang="en-US" dirty="0" smtClean="0"/>
              <a:t>Determine </a:t>
            </a:r>
            <a:r>
              <a:rPr lang="en-US" dirty="0"/>
              <a:t>gaps in existing </a:t>
            </a:r>
            <a:r>
              <a:rPr lang="en-US" dirty="0" smtClean="0"/>
              <a:t>data and plan to fill the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Estimated </a:t>
            </a:r>
            <a:r>
              <a:rPr lang="en-US" dirty="0" smtClean="0"/>
              <a:t>Other Livestock </a:t>
            </a:r>
            <a:r>
              <a:rPr lang="en-US" dirty="0"/>
              <a:t>Water </a:t>
            </a:r>
            <a:r>
              <a:rPr lang="en-US" dirty="0" smtClean="0"/>
              <a:t>Usage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Estimated Region-Wide Water Usage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Estimated Region-Wide Water </a:t>
            </a:r>
            <a:r>
              <a:rPr lang="en-US" dirty="0" smtClean="0"/>
              <a:t>Usage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65" y="1143000"/>
            <a:ext cx="6842469" cy="52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Estimated Region-Wide Water </a:t>
            </a:r>
            <a:r>
              <a:rPr lang="en-US" dirty="0" smtClean="0"/>
              <a:t>Usage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4" y="1143000"/>
            <a:ext cx="7074412" cy="518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2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Gordon County Water Usage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2" y="1143000"/>
            <a:ext cx="7067095" cy="5179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Floyd County Water Usage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2" y="1143000"/>
            <a:ext cx="7067095" cy="518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4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Habersham County Water Usage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2" y="1143000"/>
            <a:ext cx="7067095" cy="518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4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Estimated Region-Wide Water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7,402 MGY </a:t>
            </a:r>
            <a:r>
              <a:rPr lang="en-US" dirty="0" smtClean="0"/>
              <a:t>annually in </a:t>
            </a:r>
            <a:r>
              <a:rPr lang="en-US" dirty="0" smtClean="0"/>
              <a:t>NGWRP Region</a:t>
            </a:r>
            <a:endParaRPr lang="en-US" dirty="0" smtClean="0"/>
          </a:p>
          <a:p>
            <a:r>
              <a:rPr lang="en-US" dirty="0"/>
              <a:t>Gordon, Floyd, and Habersham </a:t>
            </a:r>
            <a:r>
              <a:rPr lang="en-US" dirty="0" smtClean="0"/>
              <a:t>County use 3,388 MGY annually</a:t>
            </a:r>
          </a:p>
          <a:p>
            <a:r>
              <a:rPr lang="en-US" dirty="0" smtClean="0"/>
              <a:t>Row </a:t>
            </a:r>
            <a:r>
              <a:rPr lang="en-US" dirty="0" smtClean="0"/>
              <a:t>crop irrigation has </a:t>
            </a:r>
            <a:r>
              <a:rPr lang="en-US" dirty="0" smtClean="0"/>
              <a:t>the estimated highest water usage</a:t>
            </a:r>
          </a:p>
          <a:p>
            <a:r>
              <a:rPr lang="en-US" dirty="0" smtClean="0"/>
              <a:t>Poultry </a:t>
            </a:r>
            <a:r>
              <a:rPr lang="en-US" dirty="0" smtClean="0"/>
              <a:t>and ornamentals have the second </a:t>
            </a:r>
            <a:r>
              <a:rPr lang="en-US" dirty="0" smtClean="0"/>
              <a:t>and third highest </a:t>
            </a:r>
            <a:r>
              <a:rPr lang="en-US" dirty="0" smtClean="0"/>
              <a:t>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Confidence in estimated </a:t>
            </a:r>
            <a:r>
              <a:rPr lang="en-US" dirty="0"/>
              <a:t>p</a:t>
            </a:r>
            <a:r>
              <a:rPr lang="en-US" dirty="0" smtClean="0"/>
              <a:t>oultry </a:t>
            </a:r>
            <a:r>
              <a:rPr lang="en-US" dirty="0" smtClean="0"/>
              <a:t>and </a:t>
            </a:r>
            <a:r>
              <a:rPr lang="en-US" dirty="0" smtClean="0"/>
              <a:t>livestock </a:t>
            </a:r>
            <a:r>
              <a:rPr lang="en-US" dirty="0" smtClean="0"/>
              <a:t>   water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Reduce uncertainty in crop irrigation </a:t>
            </a:r>
            <a:r>
              <a:rPr lang="en-US" dirty="0" smtClean="0"/>
              <a:t>usage</a:t>
            </a:r>
          </a:p>
          <a:p>
            <a:pPr lvl="1"/>
            <a:r>
              <a:rPr lang="en-US" dirty="0"/>
              <a:t>Actual irrigated acreage unknown</a:t>
            </a:r>
          </a:p>
          <a:p>
            <a:pPr lvl="1"/>
            <a:r>
              <a:rPr lang="en-US" dirty="0"/>
              <a:t>Irrigation depths change </a:t>
            </a:r>
            <a:r>
              <a:rPr lang="en-US" dirty="0" smtClean="0"/>
              <a:t>annually</a:t>
            </a:r>
            <a:endParaRPr lang="en-US" dirty="0" smtClean="0"/>
          </a:p>
          <a:p>
            <a:r>
              <a:rPr lang="en-US" dirty="0" smtClean="0"/>
              <a:t>Focus </a:t>
            </a:r>
            <a:r>
              <a:rPr lang="en-US" dirty="0"/>
              <a:t>on Floyd and Gordon </a:t>
            </a:r>
            <a:r>
              <a:rPr lang="en-US" dirty="0" smtClean="0"/>
              <a:t>Counties</a:t>
            </a:r>
          </a:p>
          <a:p>
            <a:pPr lvl="1"/>
            <a:r>
              <a:rPr lang="en-US" dirty="0"/>
              <a:t>GIS </a:t>
            </a:r>
            <a:r>
              <a:rPr lang="en-US" dirty="0" smtClean="0"/>
              <a:t>crop </a:t>
            </a:r>
            <a:r>
              <a:rPr lang="en-US" dirty="0"/>
              <a:t>acreage confirmation and validation</a:t>
            </a:r>
          </a:p>
          <a:p>
            <a:pPr lvl="1"/>
            <a:r>
              <a:rPr lang="en-US" dirty="0"/>
              <a:t>Expand metering program</a:t>
            </a:r>
          </a:p>
          <a:p>
            <a:pPr lvl="1"/>
            <a:r>
              <a:rPr lang="en-US" dirty="0"/>
              <a:t>Targeted irrigation surveys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042" y="1418710"/>
            <a:ext cx="4343400" cy="4982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Erin Lincoln, PH</a:t>
            </a:r>
          </a:p>
          <a:p>
            <a:pPr marL="0" indent="0">
              <a:buNone/>
            </a:pPr>
            <a:r>
              <a:rPr lang="en-US" dirty="0" smtClean="0"/>
              <a:t>Tetra Tech</a:t>
            </a:r>
          </a:p>
          <a:p>
            <a:pPr marL="0" indent="0">
              <a:buNone/>
            </a:pPr>
            <a:r>
              <a:rPr lang="en-US" dirty="0" smtClean="0"/>
              <a:t>erin.lincoln@tetratech.com</a:t>
            </a:r>
          </a:p>
          <a:p>
            <a:pPr marL="0" indent="0">
              <a:buNone/>
            </a:pPr>
            <a:r>
              <a:rPr lang="en-US" dirty="0" smtClean="0"/>
              <a:t>770.738.6040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600" dirty="0" smtClean="0"/>
              <a:t>Special Thanks To:</a:t>
            </a:r>
          </a:p>
          <a:p>
            <a:pPr marL="0" indent="0">
              <a:buNone/>
            </a:pPr>
            <a:r>
              <a:rPr lang="en-US" sz="2600" dirty="0" smtClean="0"/>
              <a:t>  </a:t>
            </a:r>
            <a:r>
              <a:rPr lang="en-US" sz="2600" dirty="0" smtClean="0"/>
              <a:t> NGWRP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</a:t>
            </a:r>
            <a:r>
              <a:rPr lang="en-US" sz="2600" dirty="0" smtClean="0"/>
              <a:t> NGRC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</a:t>
            </a:r>
            <a:r>
              <a:rPr lang="en-US" sz="2600" dirty="0" smtClean="0"/>
              <a:t> GAEPD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</a:t>
            </a:r>
            <a:r>
              <a:rPr lang="en-US" sz="2600" dirty="0" smtClean="0"/>
              <a:t> GA </a:t>
            </a:r>
            <a:r>
              <a:rPr lang="en-US" sz="2600" dirty="0" smtClean="0"/>
              <a:t>Poultry Federation</a:t>
            </a:r>
          </a:p>
          <a:p>
            <a:pPr marL="0" indent="0">
              <a:buNone/>
            </a:pPr>
            <a:r>
              <a:rPr lang="en-US" sz="2600" dirty="0" smtClean="0"/>
              <a:t>  </a:t>
            </a:r>
            <a:r>
              <a:rPr lang="en-US" sz="2600" dirty="0" smtClean="0"/>
              <a:t> UGA </a:t>
            </a:r>
            <a:r>
              <a:rPr lang="en-US" sz="2600" dirty="0" smtClean="0"/>
              <a:t>CAES</a:t>
            </a:r>
          </a:p>
          <a:p>
            <a:pPr marL="0" indent="0">
              <a:buNone/>
            </a:pPr>
            <a:r>
              <a:rPr lang="en-US" sz="2600" dirty="0" smtClean="0"/>
              <a:t>  </a:t>
            </a:r>
            <a:r>
              <a:rPr lang="en-US" sz="2600" dirty="0" smtClean="0"/>
              <a:t> GSWCC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3" y="1418711"/>
            <a:ext cx="3535680" cy="4714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4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7778" r="6862" b="6666"/>
          <a:stretch/>
        </p:blipFill>
        <p:spPr>
          <a:xfrm>
            <a:off x="4267200" y="381000"/>
            <a:ext cx="47244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726"/>
            <a:ext cx="4191000" cy="48418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North Georgia Water Resources Partnership</a:t>
            </a:r>
          </a:p>
          <a:p>
            <a:r>
              <a:rPr lang="en-US" dirty="0" smtClean="0"/>
              <a:t>Northwest Georgia Regional Commission</a:t>
            </a:r>
          </a:p>
          <a:p>
            <a:r>
              <a:rPr lang="en-US" dirty="0" smtClean="0"/>
              <a:t>Coosa-North Georgia Water Planning Region</a:t>
            </a:r>
          </a:p>
          <a:p>
            <a:pPr lvl="1"/>
            <a:r>
              <a:rPr lang="en-US" dirty="0" smtClean="0"/>
              <a:t>18 Counties</a:t>
            </a:r>
          </a:p>
          <a:p>
            <a:pPr lvl="1"/>
            <a:r>
              <a:rPr lang="en-US" dirty="0" smtClean="0"/>
              <a:t>Chattahoochee, Coosa, and Tennessee Watersheds</a:t>
            </a:r>
          </a:p>
          <a:p>
            <a:pPr lvl="1"/>
            <a:r>
              <a:rPr lang="en-US" dirty="0" smtClean="0"/>
              <a:t>Blue Ridge, Ridge and Valley, Piedmont Eco-Regions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99" y="1086441"/>
            <a:ext cx="6843401" cy="52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Georgia Physiographic Provinces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5" y="1066800"/>
            <a:ext cx="6843401" cy="52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North Georgia Crop Acreage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95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Georgia Crop Acreage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2008 Georgia </a:t>
            </a:r>
            <a:r>
              <a:rPr lang="en-US" dirty="0"/>
              <a:t>Land Use Trend (GLUT) </a:t>
            </a:r>
            <a:endParaRPr lang="en-US" dirty="0" smtClean="0"/>
          </a:p>
          <a:p>
            <a:pPr lvl="1"/>
            <a:r>
              <a:rPr lang="en-US" dirty="0"/>
              <a:t>Natural Resources Spatial Analyst Laboratory (</a:t>
            </a:r>
            <a:r>
              <a:rPr lang="en-US" dirty="0" smtClean="0"/>
              <a:t>NARSAL)</a:t>
            </a:r>
          </a:p>
          <a:p>
            <a:pPr lvl="1"/>
            <a:r>
              <a:rPr lang="en-US" dirty="0" smtClean="0"/>
              <a:t>LANDSAT </a:t>
            </a:r>
            <a:r>
              <a:rPr lang="en-US" dirty="0"/>
              <a:t>data </a:t>
            </a:r>
            <a:endParaRPr lang="en-US" dirty="0" smtClean="0"/>
          </a:p>
          <a:p>
            <a:r>
              <a:rPr lang="en-US" dirty="0" smtClean="0"/>
              <a:t>2014 </a:t>
            </a:r>
            <a:r>
              <a:rPr lang="en-US" dirty="0" smtClean="0"/>
              <a:t>Farm </a:t>
            </a:r>
            <a:r>
              <a:rPr lang="en-US" dirty="0"/>
              <a:t>Gate Value Report </a:t>
            </a:r>
            <a:endParaRPr lang="en-US" dirty="0" smtClean="0"/>
          </a:p>
          <a:p>
            <a:pPr lvl="1"/>
            <a:r>
              <a:rPr lang="en-US" dirty="0" smtClean="0"/>
              <a:t>College of Education and Agricultural Sciences</a:t>
            </a:r>
          </a:p>
          <a:p>
            <a:pPr lvl="1"/>
            <a:r>
              <a:rPr lang="en-US" dirty="0" smtClean="0"/>
              <a:t>County Extension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Georgia Crop Acreage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3" y="1219201"/>
            <a:ext cx="6669253" cy="5105400"/>
          </a:xfrm>
        </p:spPr>
      </p:pic>
    </p:spTree>
    <p:extLst>
      <p:ext uri="{BB962C8B-B14F-4D97-AF65-F5344CB8AC3E}">
        <p14:creationId xmlns:p14="http://schemas.microsoft.com/office/powerpoint/2010/main" val="30597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_Market_Colors_PPT_Template_EN">
  <a:themeElements>
    <a:clrScheme name="Tt Marketing Colors">
      <a:dk1>
        <a:sysClr val="windowText" lastClr="000000"/>
      </a:dk1>
      <a:lt1>
        <a:sysClr val="window" lastClr="FFFFFF"/>
      </a:lt1>
      <a:dk2>
        <a:srgbClr val="164373"/>
      </a:dk2>
      <a:lt2>
        <a:srgbClr val="B3CAD7"/>
      </a:lt2>
      <a:accent1>
        <a:srgbClr val="3E7691"/>
      </a:accent1>
      <a:accent2>
        <a:srgbClr val="638B4B"/>
      </a:accent2>
      <a:accent3>
        <a:srgbClr val="817158"/>
      </a:accent3>
      <a:accent4>
        <a:srgbClr val="703933"/>
      </a:accent4>
      <a:accent5>
        <a:srgbClr val="D88542"/>
      </a:accent5>
      <a:accent6>
        <a:srgbClr val="194F8B"/>
      </a:accent6>
      <a:hlink>
        <a:srgbClr val="0F6CB3"/>
      </a:hlink>
      <a:folHlink>
        <a:srgbClr val="7030A0"/>
      </a:folHlink>
    </a:clrScheme>
    <a:fontScheme name="Tetra Tech 2">
      <a:majorFont>
        <a:latin typeface="Franklin Gothic De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 Market Colors.potx" id="{BAEC8927-3556-4251-A4D9-49802756A02D}" vid="{6CD460F2-6037-490B-A8DF-286881FF0B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1B8336646D42AB05B7CAA57611B7" ma:contentTypeVersion="3" ma:contentTypeDescription="Create a new document." ma:contentTypeScope="" ma:versionID="7f7ea993f31825d3417a374756299fd5">
  <xsd:schema xmlns:xsd="http://www.w3.org/2001/XMLSchema" xmlns:xs="http://www.w3.org/2001/XMLSchema" xmlns:p="http://schemas.microsoft.com/office/2006/metadata/properties" xmlns:ns2="9cf81d45-a9ea-4144-b627-fe3d25dc540a" targetNamespace="http://schemas.microsoft.com/office/2006/metadata/properties" ma:root="true" ma:fieldsID="3d56f9f5c09ddddab28fb2c6e1aca9af" ns2:_="">
    <xsd:import namespace="9cf81d45-a9ea-4144-b627-fe3d25dc540a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ClientNumber" minOccurs="0"/>
                <xsd:element ref="ns2:Initia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1d45-a9ea-4144-b627-fe3d25dc540a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ber" ma:internalName="ProjectNumber">
      <xsd:simpleType>
        <xsd:restriction base="dms:Text">
          <xsd:maxLength value="255"/>
        </xsd:restriction>
      </xsd:simpleType>
    </xsd:element>
    <xsd:element name="ClientNumber" ma:index="9" nillable="true" ma:displayName="ClientNumber" ma:internalName="ClientNumber">
      <xsd:simpleType>
        <xsd:restriction base="dms:Text">
          <xsd:maxLength value="255"/>
        </xsd:restriction>
      </xsd:simpleType>
    </xsd:element>
    <xsd:element name="Initiative" ma:index="10" nillable="true" ma:displayName="Initiative" ma:internalName="Initiativ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55123cf-5600-44fe-bd0b-5525a29327fe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ber xmlns="9cf81d45-a9ea-4144-b627-fe3d25dc540a" xsi:nil="true"/>
    <Initiative xmlns="9cf81d45-a9ea-4144-b627-fe3d25dc540a" xsi:nil="true"/>
    <ClientNumber xmlns="9cf81d45-a9ea-4144-b627-fe3d25dc540a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3BA99D-3AC5-4DF9-B2EC-132CFE28E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1d45-a9ea-4144-b627-fe3d25dc5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3E335F-DEDD-44F6-A04D-1B386114DFC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84C7630-683F-49D7-96DF-18B52FC6F8E2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9cf81d45-a9ea-4144-b627-fe3d25dc540a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37B2F07-D10A-49CA-9B52-4A7F7BD93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Tt-Market-Colors-PPT-Template</Template>
  <TotalTime>646</TotalTime>
  <Words>675</Words>
  <Application>Microsoft Office PowerPoint</Application>
  <PresentationFormat>On-screen Show (4:3)</PresentationFormat>
  <Paragraphs>141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Franklin Gothic Demi</vt:lpstr>
      <vt:lpstr>Tt_Market_Colors_PPT_Template_EN</vt:lpstr>
      <vt:lpstr>North Georgia Agricultural Water Use Study</vt:lpstr>
      <vt:lpstr>Introduction</vt:lpstr>
      <vt:lpstr>Introduction</vt:lpstr>
      <vt:lpstr>Introduction</vt:lpstr>
      <vt:lpstr>Introduction </vt:lpstr>
      <vt:lpstr>North Georgia Physiographic Provinces </vt:lpstr>
      <vt:lpstr>North Georgia Crop Acreage</vt:lpstr>
      <vt:lpstr>North Georgia Crop Acreage</vt:lpstr>
      <vt:lpstr>North Georgia Crop Acreage</vt:lpstr>
      <vt:lpstr>North Georgia Crop Acreage</vt:lpstr>
      <vt:lpstr>Estimated Irrigated Acreage</vt:lpstr>
      <vt:lpstr>GAEPD Permits</vt:lpstr>
      <vt:lpstr>Estimated Crop Irrigation Requirements</vt:lpstr>
      <vt:lpstr>Estimated Crop Irrigation Requirements</vt:lpstr>
      <vt:lpstr>Estimated Crop Irrigation Requirements</vt:lpstr>
      <vt:lpstr>Estimated Crop Irrigation Requirements</vt:lpstr>
      <vt:lpstr>Average Monthly Precipitation</vt:lpstr>
      <vt:lpstr>Estimated Crop Irrigation Requirements</vt:lpstr>
      <vt:lpstr>Estimated Row Crop Water Use </vt:lpstr>
      <vt:lpstr>Estimated Forage Crop Water Use </vt:lpstr>
      <vt:lpstr>Estimated Fruit &amp; Nut Water Usage </vt:lpstr>
      <vt:lpstr>Estimated Vegetable Water Use </vt:lpstr>
      <vt:lpstr>Estimated Ornamental Water Use </vt:lpstr>
      <vt:lpstr>Estimated Poultry &amp; Livestock Water Usage</vt:lpstr>
      <vt:lpstr>Estimated Poultry &amp; Livestock Water Usage</vt:lpstr>
      <vt:lpstr>Estimated Poultry Water Usage</vt:lpstr>
      <vt:lpstr>Estimated Livestock Water Usage</vt:lpstr>
      <vt:lpstr>Estimated Poultry Water Usage </vt:lpstr>
      <vt:lpstr>Estimated Beef Cattle Water Usage </vt:lpstr>
      <vt:lpstr>Estimated Other Livestock Water Usage </vt:lpstr>
      <vt:lpstr>Estimated Region-Wide Water Usage</vt:lpstr>
      <vt:lpstr>Estimated Region-Wide Water Usage </vt:lpstr>
      <vt:lpstr>Estimated Region-Wide Water Usage </vt:lpstr>
      <vt:lpstr>Estimated Gordon County Water Usage </vt:lpstr>
      <vt:lpstr>Estimated Floyd County Water Usage </vt:lpstr>
      <vt:lpstr>Estimated Habersham County Water Usage  </vt:lpstr>
      <vt:lpstr>Estimated Region-Wide Water Usage</vt:lpstr>
      <vt:lpstr>Next Steps</vt:lpstr>
      <vt:lpstr>QUESTIONS?</vt:lpstr>
    </vt:vector>
  </TitlesOfParts>
  <Company>Tetra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Lincoln, Erin</dc:creator>
  <cp:lastModifiedBy>Lincoln, Erin</cp:lastModifiedBy>
  <cp:revision>50</cp:revision>
  <dcterms:created xsi:type="dcterms:W3CDTF">2015-04-14T15:10:45Z</dcterms:created>
  <dcterms:modified xsi:type="dcterms:W3CDTF">2015-04-22T11:20:54Z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0x01010014081B8336646D42AB05B7CAA57611B7</vt:lpwstr>
  </property>
</Properties>
</file>