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144"/>
  </p:notesMasterIdLst>
  <p:handoutMasterIdLst>
    <p:handoutMasterId r:id="rId145"/>
  </p:handoutMasterIdLst>
  <p:sldIdLst>
    <p:sldId id="308" r:id="rId6"/>
    <p:sldId id="601" r:id="rId7"/>
    <p:sldId id="259" r:id="rId8"/>
    <p:sldId id="454" r:id="rId9"/>
    <p:sldId id="455" r:id="rId10"/>
    <p:sldId id="260" r:id="rId11"/>
    <p:sldId id="262" r:id="rId12"/>
    <p:sldId id="313" r:id="rId13"/>
    <p:sldId id="265" r:id="rId14"/>
    <p:sldId id="602" r:id="rId15"/>
    <p:sldId id="456" r:id="rId16"/>
    <p:sldId id="553" r:id="rId17"/>
    <p:sldId id="297" r:id="rId18"/>
    <p:sldId id="298" r:id="rId19"/>
    <p:sldId id="299" r:id="rId20"/>
    <p:sldId id="300" r:id="rId21"/>
    <p:sldId id="301" r:id="rId22"/>
    <p:sldId id="302" r:id="rId23"/>
    <p:sldId id="304" r:id="rId24"/>
    <p:sldId id="603" r:id="rId25"/>
    <p:sldId id="266" r:id="rId26"/>
    <p:sldId id="268" r:id="rId27"/>
    <p:sldId id="316" r:id="rId28"/>
    <p:sldId id="317" r:id="rId29"/>
    <p:sldId id="318" r:id="rId30"/>
    <p:sldId id="319" r:id="rId31"/>
    <p:sldId id="320" r:id="rId32"/>
    <p:sldId id="322" r:id="rId33"/>
    <p:sldId id="339" r:id="rId34"/>
    <p:sldId id="468" r:id="rId35"/>
    <p:sldId id="474" r:id="rId36"/>
    <p:sldId id="469" r:id="rId37"/>
    <p:sldId id="470" r:id="rId38"/>
    <p:sldId id="471" r:id="rId39"/>
    <p:sldId id="475" r:id="rId40"/>
    <p:sldId id="476" r:id="rId41"/>
    <p:sldId id="477" r:id="rId42"/>
    <p:sldId id="478" r:id="rId43"/>
    <p:sldId id="479" r:id="rId44"/>
    <p:sldId id="480" r:id="rId45"/>
    <p:sldId id="472" r:id="rId46"/>
    <p:sldId id="347" r:id="rId47"/>
    <p:sldId id="491" r:id="rId48"/>
    <p:sldId id="492" r:id="rId49"/>
    <p:sldId id="493" r:id="rId50"/>
    <p:sldId id="494" r:id="rId51"/>
    <p:sldId id="495" r:id="rId52"/>
    <p:sldId id="496" r:id="rId53"/>
    <p:sldId id="497" r:id="rId54"/>
    <p:sldId id="498" r:id="rId55"/>
    <p:sldId id="499" r:id="rId56"/>
    <p:sldId id="500" r:id="rId57"/>
    <p:sldId id="501" r:id="rId58"/>
    <p:sldId id="502" r:id="rId59"/>
    <p:sldId id="503" r:id="rId60"/>
    <p:sldId id="504" r:id="rId61"/>
    <p:sldId id="505" r:id="rId62"/>
    <p:sldId id="506" r:id="rId63"/>
    <p:sldId id="507" r:id="rId64"/>
    <p:sldId id="509" r:id="rId65"/>
    <p:sldId id="510" r:id="rId66"/>
    <p:sldId id="511" r:id="rId67"/>
    <p:sldId id="565" r:id="rId68"/>
    <p:sldId id="566" r:id="rId69"/>
    <p:sldId id="519" r:id="rId70"/>
    <p:sldId id="520" r:id="rId71"/>
    <p:sldId id="521" r:id="rId72"/>
    <p:sldId id="522" r:id="rId73"/>
    <p:sldId id="523" r:id="rId74"/>
    <p:sldId id="524" r:id="rId75"/>
    <p:sldId id="525" r:id="rId76"/>
    <p:sldId id="526" r:id="rId77"/>
    <p:sldId id="527" r:id="rId78"/>
    <p:sldId id="528" r:id="rId79"/>
    <p:sldId id="529" r:id="rId80"/>
    <p:sldId id="530" r:id="rId81"/>
    <p:sldId id="531" r:id="rId82"/>
    <p:sldId id="532" r:id="rId83"/>
    <p:sldId id="533" r:id="rId84"/>
    <p:sldId id="534" r:id="rId85"/>
    <p:sldId id="535" r:id="rId86"/>
    <p:sldId id="536" r:id="rId87"/>
    <p:sldId id="537" r:id="rId88"/>
    <p:sldId id="538" r:id="rId89"/>
    <p:sldId id="539" r:id="rId90"/>
    <p:sldId id="540" r:id="rId91"/>
    <p:sldId id="350" r:id="rId92"/>
    <p:sldId id="541" r:id="rId93"/>
    <p:sldId id="552" r:id="rId94"/>
    <p:sldId id="617" r:id="rId95"/>
    <p:sldId id="355" r:id="rId96"/>
    <p:sldId id="452" r:id="rId97"/>
    <p:sldId id="357" r:id="rId98"/>
    <p:sldId id="360" r:id="rId99"/>
    <p:sldId id="361" r:id="rId100"/>
    <p:sldId id="362" r:id="rId101"/>
    <p:sldId id="364" r:id="rId102"/>
    <p:sldId id="365" r:id="rId103"/>
    <p:sldId id="366" r:id="rId104"/>
    <p:sldId id="367" r:id="rId105"/>
    <p:sldId id="368" r:id="rId106"/>
    <p:sldId id="369" r:id="rId107"/>
    <p:sldId id="542" r:id="rId108"/>
    <p:sldId id="543" r:id="rId109"/>
    <p:sldId id="545" r:id="rId110"/>
    <p:sldId id="546" r:id="rId111"/>
    <p:sldId id="547" r:id="rId112"/>
    <p:sldId id="548" r:id="rId113"/>
    <p:sldId id="549" r:id="rId114"/>
    <p:sldId id="550" r:id="rId115"/>
    <p:sldId id="551" r:id="rId116"/>
    <p:sldId id="379" r:id="rId117"/>
    <p:sldId id="380" r:id="rId118"/>
    <p:sldId id="381" r:id="rId119"/>
    <p:sldId id="629" r:id="rId120"/>
    <p:sldId id="457" r:id="rId121"/>
    <p:sldId id="605" r:id="rId122"/>
    <p:sldId id="459" r:id="rId123"/>
    <p:sldId id="460" r:id="rId124"/>
    <p:sldId id="461" r:id="rId125"/>
    <p:sldId id="462" r:id="rId126"/>
    <p:sldId id="463" r:id="rId127"/>
    <p:sldId id="464" r:id="rId128"/>
    <p:sldId id="465" r:id="rId129"/>
    <p:sldId id="466" r:id="rId130"/>
    <p:sldId id="467" r:id="rId131"/>
    <p:sldId id="618" r:id="rId132"/>
    <p:sldId id="619" r:id="rId133"/>
    <p:sldId id="620" r:id="rId134"/>
    <p:sldId id="621" r:id="rId135"/>
    <p:sldId id="622" r:id="rId136"/>
    <p:sldId id="623" r:id="rId137"/>
    <p:sldId id="624" r:id="rId138"/>
    <p:sldId id="625" r:id="rId139"/>
    <p:sldId id="626" r:id="rId140"/>
    <p:sldId id="627" r:id="rId141"/>
    <p:sldId id="628" r:id="rId142"/>
    <p:sldId id="448" r:id="rId14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4" userDrawn="1">
          <p15:clr>
            <a:srgbClr val="A4A3A4"/>
          </p15:clr>
        </p15:guide>
        <p15:guide id="2"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edith L Gillum (CENSUS/GEO FED)" initials="MLG(F" lastIdx="25" clrIdx="0">
    <p:extLst>
      <p:ext uri="{19B8F6BF-5375-455C-9EA6-DF929625EA0E}">
        <p15:presenceInfo xmlns:p15="http://schemas.microsoft.com/office/powerpoint/2012/main" userId="S-1-5-21-2418650581-3053253586-2785318765-32911" providerId="AD"/>
      </p:ext>
    </p:extLst>
  </p:cmAuthor>
  <p:cmAuthor id="4" name="Jennifer L Holland (CENSUS/ADRM FED)" initials="JLH(F" lastIdx="4" clrIdx="1">
    <p:extLst>
      <p:ext uri="{19B8F6BF-5375-455C-9EA6-DF929625EA0E}">
        <p15:presenceInfo xmlns:p15="http://schemas.microsoft.com/office/powerpoint/2012/main" userId="S-1-5-21-2418650581-3053253586-2785318765-24814" providerId="AD"/>
      </p:ext>
    </p:extLst>
  </p:cmAuthor>
  <p:cmAuthor id="5" name="James Crisp (CENSUS/GEO FED)" initials="JC(F" lastIdx="2" clrIdx="2">
    <p:extLst>
      <p:ext uri="{19B8F6BF-5375-455C-9EA6-DF929625EA0E}">
        <p15:presenceInfo xmlns:p15="http://schemas.microsoft.com/office/powerpoint/2012/main" userId="S-1-5-21-2418650581-3053253586-2785318765-2418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35" autoAdjust="0"/>
    <p:restoredTop sz="62514" autoAdjust="0"/>
  </p:normalViewPr>
  <p:slideViewPr>
    <p:cSldViewPr>
      <p:cViewPr varScale="1">
        <p:scale>
          <a:sx n="72" d="100"/>
          <a:sy n="72" d="100"/>
        </p:scale>
        <p:origin x="1272" y="60"/>
      </p:cViewPr>
      <p:guideLst>
        <p:guide orient="horz" pos="4224"/>
        <p:guide pos="192"/>
      </p:guideLst>
    </p:cSldViewPr>
  </p:slideViewPr>
  <p:outlineViewPr>
    <p:cViewPr>
      <p:scale>
        <a:sx n="33" d="100"/>
        <a:sy n="33" d="100"/>
      </p:scale>
      <p:origin x="0" y="-106122"/>
    </p:cViewPr>
  </p:outlineViewPr>
  <p:notesTextViewPr>
    <p:cViewPr>
      <p:scale>
        <a:sx n="1" d="1"/>
        <a:sy n="1" d="1"/>
      </p:scale>
      <p:origin x="0" y="0"/>
    </p:cViewPr>
  </p:notesTextViewPr>
  <p:sorterViewPr>
    <p:cViewPr>
      <p:scale>
        <a:sx n="100" d="100"/>
        <a:sy n="100" d="100"/>
      </p:scale>
      <p:origin x="0" y="-38070"/>
    </p:cViewPr>
  </p:sorterViewPr>
  <p:notesViewPr>
    <p:cSldViewPr>
      <p:cViewPr varScale="1">
        <p:scale>
          <a:sx n="87" d="100"/>
          <a:sy n="87" d="100"/>
        </p:scale>
        <p:origin x="3720"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notesMaster" Target="notesMasters/notesMaster1.xml"/><Relationship Id="rId149"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43980" cy="466437"/>
          </a:xfrm>
          <a:prstGeom prst="rect">
            <a:avLst/>
          </a:prstGeom>
        </p:spPr>
        <p:txBody>
          <a:bodyPr vert="horz" lIns="90817" tIns="45408" rIns="90817" bIns="45408" rtlCol="0"/>
          <a:lstStyle>
            <a:lvl1pPr algn="l">
              <a:defRPr sz="1200"/>
            </a:lvl1pPr>
          </a:lstStyle>
          <a:p>
            <a:endParaRPr lang="en-US" dirty="0"/>
          </a:p>
        </p:txBody>
      </p:sp>
      <p:sp>
        <p:nvSpPr>
          <p:cNvPr id="3" name="Date Placeholder 2"/>
          <p:cNvSpPr>
            <a:spLocks noGrp="1"/>
          </p:cNvSpPr>
          <p:nvPr>
            <p:ph type="dt" sz="quarter" idx="1"/>
          </p:nvPr>
        </p:nvSpPr>
        <p:spPr>
          <a:xfrm>
            <a:off x="3977532" y="3"/>
            <a:ext cx="3043980" cy="466437"/>
          </a:xfrm>
          <a:prstGeom prst="rect">
            <a:avLst/>
          </a:prstGeom>
        </p:spPr>
        <p:txBody>
          <a:bodyPr vert="horz" lIns="90817" tIns="45408" rIns="90817" bIns="45408" rtlCol="0"/>
          <a:lstStyle>
            <a:lvl1pPr algn="r">
              <a:defRPr sz="1200"/>
            </a:lvl1pPr>
          </a:lstStyle>
          <a:p>
            <a:fld id="{1D362979-A847-405A-B3D2-908A3B7AC847}" type="datetimeFigureOut">
              <a:rPr lang="en-US" smtClean="0"/>
              <a:t>11/9/2017</a:t>
            </a:fld>
            <a:endParaRPr lang="en-US" dirty="0"/>
          </a:p>
        </p:txBody>
      </p:sp>
      <p:sp>
        <p:nvSpPr>
          <p:cNvPr id="4" name="Footer Placeholder 3"/>
          <p:cNvSpPr>
            <a:spLocks noGrp="1"/>
          </p:cNvSpPr>
          <p:nvPr>
            <p:ph type="ftr" sz="quarter" idx="2"/>
          </p:nvPr>
        </p:nvSpPr>
        <p:spPr>
          <a:xfrm>
            <a:off x="0" y="8842667"/>
            <a:ext cx="3043980" cy="466437"/>
          </a:xfrm>
          <a:prstGeom prst="rect">
            <a:avLst/>
          </a:prstGeom>
        </p:spPr>
        <p:txBody>
          <a:bodyPr vert="horz" lIns="90817" tIns="45408" rIns="90817" bIns="4540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2" y="8842667"/>
            <a:ext cx="3043980" cy="466437"/>
          </a:xfrm>
          <a:prstGeom prst="rect">
            <a:avLst/>
          </a:prstGeom>
        </p:spPr>
        <p:txBody>
          <a:bodyPr vert="horz" lIns="90817" tIns="45408" rIns="90817" bIns="45408" rtlCol="0" anchor="b"/>
          <a:lstStyle>
            <a:lvl1pPr algn="r">
              <a:defRPr sz="1200"/>
            </a:lvl1pPr>
          </a:lstStyle>
          <a:p>
            <a:fld id="{159A30BA-83DE-413D-A1EF-C84E67698A05}" type="slidenum">
              <a:rPr lang="en-US" smtClean="0"/>
              <a:t>‹#›</a:t>
            </a:fld>
            <a:endParaRPr lang="en-US" dirty="0"/>
          </a:p>
        </p:txBody>
      </p:sp>
    </p:spTree>
    <p:extLst>
      <p:ext uri="{BB962C8B-B14F-4D97-AF65-F5344CB8AC3E}">
        <p14:creationId xmlns:p14="http://schemas.microsoft.com/office/powerpoint/2010/main" val="374017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4" cy="465455"/>
          </a:xfrm>
          <a:prstGeom prst="rect">
            <a:avLst/>
          </a:prstGeom>
        </p:spPr>
        <p:txBody>
          <a:bodyPr vert="horz" lIns="92541" tIns="46272" rIns="92541" bIns="46272" rtlCol="0"/>
          <a:lstStyle>
            <a:lvl1pPr algn="l">
              <a:defRPr sz="1200"/>
            </a:lvl1pPr>
          </a:lstStyle>
          <a:p>
            <a:endParaRPr lang="en-US" dirty="0"/>
          </a:p>
        </p:txBody>
      </p:sp>
      <p:sp>
        <p:nvSpPr>
          <p:cNvPr id="3" name="Date Placeholder 2"/>
          <p:cNvSpPr>
            <a:spLocks noGrp="1"/>
          </p:cNvSpPr>
          <p:nvPr>
            <p:ph type="dt" idx="1"/>
          </p:nvPr>
        </p:nvSpPr>
        <p:spPr>
          <a:xfrm>
            <a:off x="3978133" y="1"/>
            <a:ext cx="3043344" cy="465455"/>
          </a:xfrm>
          <a:prstGeom prst="rect">
            <a:avLst/>
          </a:prstGeom>
        </p:spPr>
        <p:txBody>
          <a:bodyPr vert="horz" lIns="92541" tIns="46272" rIns="92541" bIns="46272" rtlCol="0"/>
          <a:lstStyle>
            <a:lvl1pPr algn="r">
              <a:defRPr sz="1200"/>
            </a:lvl1pPr>
          </a:lstStyle>
          <a:p>
            <a:fld id="{440F903A-873C-4C92-95D1-C34E117DE35A}" type="datetimeFigureOut">
              <a:rPr lang="en-US" smtClean="0"/>
              <a:t>11/9/2017</a:t>
            </a:fld>
            <a:endParaRPr lang="en-US" dirty="0"/>
          </a:p>
        </p:txBody>
      </p:sp>
      <p:sp>
        <p:nvSpPr>
          <p:cNvPr id="4" name="Slide Image Placeholder 3"/>
          <p:cNvSpPr>
            <a:spLocks noGrp="1" noRot="1" noChangeAspect="1"/>
          </p:cNvSpPr>
          <p:nvPr>
            <p:ph type="sldImg" idx="2"/>
          </p:nvPr>
        </p:nvSpPr>
        <p:spPr>
          <a:xfrm>
            <a:off x="409575" y="698500"/>
            <a:ext cx="6205538" cy="3490913"/>
          </a:xfrm>
          <a:prstGeom prst="rect">
            <a:avLst/>
          </a:prstGeom>
          <a:noFill/>
          <a:ln w="12700">
            <a:solidFill>
              <a:prstClr val="black"/>
            </a:solidFill>
          </a:ln>
        </p:spPr>
        <p:txBody>
          <a:bodyPr vert="horz" lIns="92541" tIns="46272" rIns="92541" bIns="46272" rtlCol="0" anchor="ctr"/>
          <a:lstStyle/>
          <a:p>
            <a:endParaRPr lang="en-US" dirty="0"/>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2541" tIns="46272" rIns="92541" bIns="462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1"/>
            <a:ext cx="3043344" cy="465455"/>
          </a:xfrm>
          <a:prstGeom prst="rect">
            <a:avLst/>
          </a:prstGeom>
        </p:spPr>
        <p:txBody>
          <a:bodyPr vert="horz" lIns="92541" tIns="46272" rIns="92541" bIns="4627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4" cy="465455"/>
          </a:xfrm>
          <a:prstGeom prst="rect">
            <a:avLst/>
          </a:prstGeom>
        </p:spPr>
        <p:txBody>
          <a:bodyPr vert="horz" lIns="92541" tIns="46272" rIns="92541" bIns="46272" rtlCol="0" anchor="b"/>
          <a:lstStyle>
            <a:lvl1pPr algn="r">
              <a:defRPr sz="1200"/>
            </a:lvl1pPr>
          </a:lstStyle>
          <a:p>
            <a:fld id="{603B9073-4934-4A18-B03D-7FA2DABDE591}" type="slidenum">
              <a:rPr lang="en-US" smtClean="0"/>
              <a:t>‹#›</a:t>
            </a:fld>
            <a:endParaRPr lang="en-US" dirty="0"/>
          </a:p>
        </p:txBody>
      </p:sp>
    </p:spTree>
    <p:extLst>
      <p:ext uri="{BB962C8B-B14F-4D97-AF65-F5344CB8AC3E}">
        <p14:creationId xmlns:p14="http://schemas.microsoft.com/office/powerpoint/2010/main" val="2573143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geo.geocoding.services@census.gov"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ensus.gov/geo/partnerships/luca.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tigerweb.geo.census.gov/tigerweb/"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mailto:GEO.2020.LUCA@census.gov"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Thank you for attending this training today to introduce you to the 2020 Census Local Update of Census Addresses Operation, also known as LUCA.</a:t>
            </a:r>
          </a:p>
        </p:txBody>
      </p:sp>
      <p:sp>
        <p:nvSpPr>
          <p:cNvPr id="4" name="Slide Number Placeholder 3"/>
          <p:cNvSpPr>
            <a:spLocks noGrp="1"/>
          </p:cNvSpPr>
          <p:nvPr>
            <p:ph type="sldNum" sz="quarter" idx="10"/>
          </p:nvPr>
        </p:nvSpPr>
        <p:spPr/>
        <p:txBody>
          <a:bodyPr/>
          <a:lstStyle/>
          <a:p>
            <a:fld id="{603B9073-4934-4A18-B03D-7FA2DABDE591}" type="slidenum">
              <a:rPr lang="en-US" smtClean="0"/>
              <a:t>1</a:t>
            </a:fld>
            <a:endParaRPr lang="en-US" dirty="0"/>
          </a:p>
        </p:txBody>
      </p:sp>
    </p:spTree>
    <p:extLst>
      <p:ext uri="{BB962C8B-B14F-4D97-AF65-F5344CB8AC3E}">
        <p14:creationId xmlns:p14="http://schemas.microsoft.com/office/powerpoint/2010/main" val="3530284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smtClean="0"/>
              <a:t>The Census Bureau organization uses numerous terms and acronyms. This slide lists five of the most commonly used terms for LUCA. Understanding their definition is very important while conducting your LUCA review.  The next eight slides define these terms and provide examples of acceptable and unacceptable housing units and group quarters.</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10</a:t>
            </a:fld>
            <a:endParaRPr lang="en-US" dirty="0"/>
          </a:p>
        </p:txBody>
      </p:sp>
    </p:spTree>
    <p:extLst>
      <p:ext uri="{BB962C8B-B14F-4D97-AF65-F5344CB8AC3E}">
        <p14:creationId xmlns:p14="http://schemas.microsoft.com/office/powerpoint/2010/main" val="28266181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For digital address participants with digital map materials (Digital/Digital) that choose to ship their LUCA submission, include the CD/DVD of the zipped updated address list and zipped updated edges shapefile in the shipping envelope/container.</a:t>
            </a:r>
            <a:r>
              <a:rPr lang="en-US" dirty="0"/>
              <a:t> </a:t>
            </a:r>
            <a:r>
              <a:rPr lang="en-US" kern="1200" dirty="0">
                <a:effectLst/>
                <a:latin typeface="+mn-lt"/>
                <a:ea typeface="+mn-ea"/>
                <a:cs typeface="+mn-cs"/>
              </a:rPr>
              <a:t> Include the </a:t>
            </a:r>
            <a:r>
              <a:rPr lang="en-US" i="1" kern="1200" dirty="0">
                <a:effectLst/>
                <a:latin typeface="+mn-lt"/>
                <a:ea typeface="+mn-ea"/>
                <a:cs typeface="+mn-cs"/>
              </a:rPr>
              <a:t>D-2011 Inventory Form for the Return/Submission of LUCA Updated Materials</a:t>
            </a:r>
            <a:r>
              <a:rPr lang="en-US" kern="1200" dirty="0">
                <a:effectLst/>
                <a:latin typeface="+mn-lt"/>
                <a:ea typeface="+mn-ea"/>
                <a:cs typeface="+mn-cs"/>
              </a:rPr>
              <a:t> as a hardcopy or as its own zip file on the same CD/DVD.</a:t>
            </a:r>
            <a:r>
              <a:rPr lang="en-US" dirty="0"/>
              <a:t>  </a:t>
            </a:r>
          </a:p>
          <a:p>
            <a:endParaRPr lang="en-US" dirty="0"/>
          </a:p>
          <a:p>
            <a:r>
              <a:rPr lang="en-US" dirty="0"/>
              <a:t>Use the mailing label that accompanied the original materials to return the LUCA submission to the National Processing Center. Consult the 2020 LUCA Respondent Guide for additional information and if any questions arise, please do not hesitate to contact the Census Bureau.</a:t>
            </a:r>
          </a:p>
        </p:txBody>
      </p:sp>
      <p:sp>
        <p:nvSpPr>
          <p:cNvPr id="4" name="Slide Number Placeholder 3"/>
          <p:cNvSpPr>
            <a:spLocks noGrp="1"/>
          </p:cNvSpPr>
          <p:nvPr>
            <p:ph type="sldNum" sz="quarter" idx="10"/>
          </p:nvPr>
        </p:nvSpPr>
        <p:spPr/>
        <p:txBody>
          <a:bodyPr/>
          <a:lstStyle/>
          <a:p>
            <a:fld id="{603B9073-4934-4A18-B03D-7FA2DABDE591}" type="slidenum">
              <a:rPr lang="en-US" smtClean="0"/>
              <a:t>100</a:t>
            </a:fld>
            <a:endParaRPr lang="en-US" dirty="0"/>
          </a:p>
        </p:txBody>
      </p:sp>
    </p:spTree>
    <p:extLst>
      <p:ext uri="{BB962C8B-B14F-4D97-AF65-F5344CB8AC3E}">
        <p14:creationId xmlns:p14="http://schemas.microsoft.com/office/powerpoint/2010/main" val="153351919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This slide depicts an example of the envelopes used for double-wrapping the updated Title 13 LUCA materials.  If you do not use the mailing label shipped with your original materials, ship your LUCA submission using a service that provides tracking information, such as U.S. Postal Service trackable delivery, FedEx, United Parcel Service (UPS), or similar service.</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101</a:t>
            </a:fld>
            <a:endParaRPr lang="en-US" dirty="0"/>
          </a:p>
        </p:txBody>
      </p:sp>
    </p:spTree>
    <p:extLst>
      <p:ext uri="{BB962C8B-B14F-4D97-AF65-F5344CB8AC3E}">
        <p14:creationId xmlns:p14="http://schemas.microsoft.com/office/powerpoint/2010/main" val="21059571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discusses the SWIM process, which permits secure web method of submitting updated LUCA materials.  The Census Bureau cannot accept materials by e-mail, nor navigate to your FTP site and download your submission.</a:t>
            </a:r>
          </a:p>
          <a:p>
            <a:endParaRPr lang="en-US" dirty="0"/>
          </a:p>
          <a:p>
            <a:r>
              <a:rPr lang="en-US" dirty="0"/>
              <a:t>Participants may submit their zipped updated materials (address list and/or shapefiles) through the SWIM, the official web portal for uploading partnership materials to the Census Bureau.  The Census Bureau utilizes SWIM for other Census partnership programs, so you may already have a SWIM account. SWIM accounts are associated with individuals, not with entities.</a:t>
            </a:r>
          </a:p>
          <a:p>
            <a:endParaRPr lang="en-US" dirty="0"/>
          </a:p>
          <a:p>
            <a:r>
              <a:rPr lang="en-US" dirty="0"/>
              <a:t>If you do not have a SWIM account, use the 12-digit registration token provided to you by the Census Bureau in order to establish an account.   SWIM accepts only .zip files and cannot accept zip files over 250 megabytes. </a:t>
            </a:r>
          </a:p>
        </p:txBody>
      </p:sp>
      <p:sp>
        <p:nvSpPr>
          <p:cNvPr id="4" name="Slide Number Placeholder 3"/>
          <p:cNvSpPr>
            <a:spLocks noGrp="1"/>
          </p:cNvSpPr>
          <p:nvPr>
            <p:ph type="sldNum" sz="quarter" idx="10"/>
          </p:nvPr>
        </p:nvSpPr>
        <p:spPr/>
        <p:txBody>
          <a:bodyPr/>
          <a:lstStyle/>
          <a:p>
            <a:fld id="{603B9073-4934-4A18-B03D-7FA2DABDE591}" type="slidenum">
              <a:rPr lang="en-US" smtClean="0"/>
              <a:t>102</a:t>
            </a:fld>
            <a:endParaRPr lang="en-US" dirty="0"/>
          </a:p>
        </p:txBody>
      </p:sp>
    </p:spTree>
    <p:extLst>
      <p:ext uri="{BB962C8B-B14F-4D97-AF65-F5344CB8AC3E}">
        <p14:creationId xmlns:p14="http://schemas.microsoft.com/office/powerpoint/2010/main" val="6523705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If you are a participant in another Census Bureau partnership program and already have a SWIM Account, access SWIM at &lt;https://respond.census.gov/swim/&gt; and enter your e-mail address and SWIM password. Click the </a:t>
            </a:r>
            <a:r>
              <a:rPr lang="en-US" b="1" dirty="0"/>
              <a:t>Login</a:t>
            </a:r>
            <a:r>
              <a:rPr lang="en-US" dirty="0"/>
              <a:t> button. The </a:t>
            </a:r>
            <a:r>
              <a:rPr lang="en-US" b="1" dirty="0"/>
              <a:t>Welcome</a:t>
            </a:r>
            <a:r>
              <a:rPr lang="en-US" dirty="0"/>
              <a:t> screen opens. To begin an upload, click the </a:t>
            </a:r>
            <a:r>
              <a:rPr lang="en-US" b="1" dirty="0"/>
              <a:t>Start New Upload</a:t>
            </a:r>
            <a:r>
              <a:rPr lang="en-US" dirty="0"/>
              <a:t> button.  Advance two slides, to slide 24, the </a:t>
            </a:r>
            <a:r>
              <a:rPr lang="en-US" i="1" dirty="0"/>
              <a:t>SWIM Start New Upload </a:t>
            </a:r>
            <a:r>
              <a:rPr lang="en-US" dirty="0"/>
              <a:t>slide.</a:t>
            </a:r>
            <a:endParaRPr lang="en-US" cap="none" baseline="0" dirty="0"/>
          </a:p>
          <a:p>
            <a:pPr defTabSz="908162">
              <a:defRPr/>
            </a:pPr>
            <a:endParaRPr lang="en-US" cap="none" baseline="0" dirty="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103</a:t>
            </a:fld>
            <a:endParaRPr lang="en-US" dirty="0"/>
          </a:p>
        </p:txBody>
      </p:sp>
    </p:spTree>
    <p:extLst>
      <p:ext uri="{BB962C8B-B14F-4D97-AF65-F5344CB8AC3E}">
        <p14:creationId xmlns:p14="http://schemas.microsoft.com/office/powerpoint/2010/main" val="32778086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If you do not yet have a SWIM Account, have the 12-digit registration token provided to you by the Census Bureau ready for your account registration. You can register for a SWIM account by choosing the Register Account button on the main SWIM page. The </a:t>
            </a:r>
            <a:r>
              <a:rPr lang="en-US" b="1" dirty="0"/>
              <a:t>Account Registration</a:t>
            </a:r>
            <a:r>
              <a:rPr lang="en-US" dirty="0"/>
              <a:t> screen opens. </a:t>
            </a:r>
          </a:p>
          <a:p>
            <a:pPr defTabSz="908162">
              <a:defRPr/>
            </a:pPr>
            <a:endParaRPr lang="en-US" dirty="0"/>
          </a:p>
          <a:p>
            <a:pPr defTabSz="908162">
              <a:defRPr/>
            </a:pPr>
            <a:r>
              <a:rPr lang="en-US" dirty="0"/>
              <a:t>All fields on the </a:t>
            </a:r>
            <a:r>
              <a:rPr lang="en-US" b="1" dirty="0"/>
              <a:t>Account Registration</a:t>
            </a:r>
            <a:r>
              <a:rPr lang="en-US" dirty="0"/>
              <a:t> screen are required. Participants will not be able to move to the next screen until completing all fields. On the </a:t>
            </a:r>
            <a:r>
              <a:rPr lang="en-US" b="1" dirty="0"/>
              <a:t>Account Registration</a:t>
            </a:r>
            <a:r>
              <a:rPr lang="en-US" dirty="0"/>
              <a:t> screen, first, enter the 12-digit token provided by the Census Bureau. Then enter your name, agency, and e-mail in the appropriate fields.</a:t>
            </a:r>
            <a:r>
              <a:rPr lang="en-US" baseline="0" dirty="0"/>
              <a:t> </a:t>
            </a:r>
            <a:r>
              <a:rPr lang="en-US" dirty="0"/>
              <a:t>Next, create a password. Set up a security question.</a:t>
            </a:r>
            <a:r>
              <a:rPr lang="en-US" baseline="0" dirty="0"/>
              <a:t> C</a:t>
            </a:r>
            <a:r>
              <a:rPr lang="en-US" dirty="0"/>
              <a:t>lick the arrow on the right of the </a:t>
            </a:r>
            <a:r>
              <a:rPr lang="en-US" b="1" dirty="0"/>
              <a:t>Security Question</a:t>
            </a:r>
            <a:r>
              <a:rPr lang="en-US" dirty="0"/>
              <a:t> box,</a:t>
            </a:r>
            <a:r>
              <a:rPr lang="en-US" baseline="0" dirty="0"/>
              <a:t> </a:t>
            </a:r>
            <a:r>
              <a:rPr lang="en-US" dirty="0"/>
              <a:t>select a question in the drop-down list, and enter an answer in the </a:t>
            </a:r>
            <a:r>
              <a:rPr lang="en-US" b="1" dirty="0"/>
              <a:t>Answer</a:t>
            </a:r>
            <a:r>
              <a:rPr lang="en-US" dirty="0"/>
              <a:t> box. </a:t>
            </a:r>
            <a:endParaRPr lang="en-US" baseline="0" dirty="0"/>
          </a:p>
          <a:p>
            <a:pPr defTabSz="908162">
              <a:defRPr/>
            </a:pPr>
            <a:endParaRPr lang="en-US" baseline="0" dirty="0"/>
          </a:p>
          <a:p>
            <a:pPr defTabSz="908162">
              <a:defRPr/>
            </a:pPr>
            <a:r>
              <a:rPr lang="en-US" dirty="0"/>
              <a:t>When you have finished, click the </a:t>
            </a:r>
            <a:r>
              <a:rPr lang="en-US" b="1" dirty="0"/>
              <a:t>Submit </a:t>
            </a:r>
            <a:r>
              <a:rPr lang="en-US" dirty="0"/>
              <a:t>button. </a:t>
            </a:r>
            <a:r>
              <a:rPr lang="en-US" i="0" dirty="0"/>
              <a:t>A screen (not shown on the slide) opens to confirm that you have successfully registered. </a:t>
            </a:r>
            <a:r>
              <a:rPr lang="en-US" dirty="0"/>
              <a:t>On the </a:t>
            </a:r>
            <a:r>
              <a:rPr lang="en-US" b="1" dirty="0"/>
              <a:t>Confirmation</a:t>
            </a:r>
            <a:r>
              <a:rPr lang="en-US" dirty="0"/>
              <a:t> screen, click ‘Login’ in the phrase ‘Go to Login’.</a:t>
            </a:r>
          </a:p>
        </p:txBody>
      </p:sp>
      <p:sp>
        <p:nvSpPr>
          <p:cNvPr id="4" name="Slide Number Placeholder 3"/>
          <p:cNvSpPr>
            <a:spLocks noGrp="1"/>
          </p:cNvSpPr>
          <p:nvPr>
            <p:ph type="sldNum" sz="quarter" idx="10"/>
          </p:nvPr>
        </p:nvSpPr>
        <p:spPr/>
        <p:txBody>
          <a:bodyPr/>
          <a:lstStyle/>
          <a:p>
            <a:fld id="{603B9073-4934-4A18-B03D-7FA2DABDE591}" type="slidenum">
              <a:rPr lang="en-US" smtClean="0"/>
              <a:t>104</a:t>
            </a:fld>
            <a:endParaRPr lang="en-US" dirty="0"/>
          </a:p>
        </p:txBody>
      </p:sp>
    </p:spTree>
    <p:extLst>
      <p:ext uri="{BB962C8B-B14F-4D97-AF65-F5344CB8AC3E}">
        <p14:creationId xmlns:p14="http://schemas.microsoft.com/office/powerpoint/2010/main" val="29698094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What Census program are you reporting data for?” </a:t>
            </a:r>
            <a:r>
              <a:rPr lang="en-US" dirty="0"/>
              <a:t>screen opens.</a:t>
            </a:r>
            <a:r>
              <a:rPr lang="en-US" i="1" dirty="0"/>
              <a:t> </a:t>
            </a:r>
            <a:r>
              <a:rPr lang="en-US" dirty="0"/>
              <a:t>On this screen, click </a:t>
            </a:r>
            <a:r>
              <a:rPr lang="en-US" b="1" dirty="0"/>
              <a:t>Local Update of Census Addresses (LUCA)</a:t>
            </a:r>
            <a:r>
              <a:rPr lang="en-US" dirty="0"/>
              <a:t> radio button, then click the </a:t>
            </a:r>
            <a:r>
              <a:rPr lang="en-US" b="1" dirty="0"/>
              <a:t>Next</a:t>
            </a:r>
            <a:r>
              <a:rPr lang="en-US" dirty="0"/>
              <a:t> button at the bottom of the screen.</a:t>
            </a:r>
            <a:endParaRPr lang="en-US" cap="none" baseline="0" dirty="0"/>
          </a:p>
        </p:txBody>
      </p:sp>
      <p:sp>
        <p:nvSpPr>
          <p:cNvPr id="4" name="Slide Number Placeholder 3"/>
          <p:cNvSpPr>
            <a:spLocks noGrp="1"/>
          </p:cNvSpPr>
          <p:nvPr>
            <p:ph type="sldNum" sz="quarter" idx="10"/>
          </p:nvPr>
        </p:nvSpPr>
        <p:spPr/>
        <p:txBody>
          <a:bodyPr/>
          <a:lstStyle/>
          <a:p>
            <a:fld id="{603B9073-4934-4A18-B03D-7FA2DABDE591}" type="slidenum">
              <a:rPr lang="en-US" smtClean="0"/>
              <a:t>105</a:t>
            </a:fld>
            <a:endParaRPr lang="en-US" dirty="0"/>
          </a:p>
        </p:txBody>
      </p:sp>
    </p:spTree>
    <p:extLst>
      <p:ext uri="{BB962C8B-B14F-4D97-AF65-F5344CB8AC3E}">
        <p14:creationId xmlns:p14="http://schemas.microsoft.com/office/powerpoint/2010/main" val="8089220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What type of LUCA entity are you reporting for?</a:t>
            </a:r>
            <a:r>
              <a:rPr lang="en-US" dirty="0"/>
              <a:t>” screen opens. Click the radio button next to the governmental entity for which you are reporting data, and then click the </a:t>
            </a:r>
            <a:r>
              <a:rPr lang="en-US" b="1" dirty="0"/>
              <a:t>Next </a:t>
            </a:r>
            <a:r>
              <a:rPr lang="en-US" dirty="0"/>
              <a:t>button. Use the EntityID information for your jurisdiction to help choose the proper selection (ST for state, CO for county, PL for place and consolidated city, MC for minor civil division and TR for tribal area).</a:t>
            </a:r>
          </a:p>
          <a:p>
            <a:endParaRPr lang="en-US" dirty="0"/>
          </a:p>
          <a:p>
            <a:r>
              <a:rPr lang="en-US" dirty="0"/>
              <a:t>This example shows selection of the </a:t>
            </a:r>
            <a:r>
              <a:rPr lang="en-US" b="1" dirty="0"/>
              <a:t>Place </a:t>
            </a:r>
            <a:r>
              <a:rPr lang="en-US" dirty="0"/>
              <a:t>radio button. After selecting the </a:t>
            </a:r>
            <a:r>
              <a:rPr lang="en-US" b="1" dirty="0"/>
              <a:t>Next</a:t>
            </a:r>
            <a:r>
              <a:rPr lang="en-US" dirty="0"/>
              <a:t> button, another window opens allowing you to choose your entity name from a group of pull-down menus.  These menus differ based upon the entity type chosen.  In this case, participants selecting </a:t>
            </a:r>
            <a:r>
              <a:rPr lang="en-US" b="1" dirty="0"/>
              <a:t>Place</a:t>
            </a:r>
            <a:r>
              <a:rPr lang="en-US" dirty="0"/>
              <a:t> must choose the </a:t>
            </a:r>
            <a:r>
              <a:rPr lang="en-US" b="1" dirty="0"/>
              <a:t>State</a:t>
            </a:r>
            <a:r>
              <a:rPr lang="en-US" dirty="0"/>
              <a:t> and then the </a:t>
            </a:r>
            <a:r>
              <a:rPr lang="en-US" b="1" dirty="0"/>
              <a:t>Place</a:t>
            </a:r>
            <a:r>
              <a:rPr lang="en-US" dirty="0"/>
              <a:t> information from that subsequent window (not shown in this example).</a:t>
            </a:r>
          </a:p>
          <a:p>
            <a:endParaRPr lang="en-US" cap="none" baseline="0" dirty="0"/>
          </a:p>
        </p:txBody>
      </p:sp>
      <p:sp>
        <p:nvSpPr>
          <p:cNvPr id="4" name="Slide Number Placeholder 3"/>
          <p:cNvSpPr>
            <a:spLocks noGrp="1"/>
          </p:cNvSpPr>
          <p:nvPr>
            <p:ph type="sldNum" sz="quarter" idx="10"/>
          </p:nvPr>
        </p:nvSpPr>
        <p:spPr/>
        <p:txBody>
          <a:bodyPr/>
          <a:lstStyle/>
          <a:p>
            <a:fld id="{603B9073-4934-4A18-B03D-7FA2DABDE591}" type="slidenum">
              <a:rPr lang="en-US" smtClean="0"/>
              <a:t>106</a:t>
            </a:fld>
            <a:endParaRPr lang="en-US" dirty="0"/>
          </a:p>
        </p:txBody>
      </p:sp>
    </p:spTree>
    <p:extLst>
      <p:ext uri="{BB962C8B-B14F-4D97-AF65-F5344CB8AC3E}">
        <p14:creationId xmlns:p14="http://schemas.microsoft.com/office/powerpoint/2010/main" val="40548819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After choosing the Next button, the “</a:t>
            </a:r>
            <a:r>
              <a:rPr lang="en-US" b="1" dirty="0"/>
              <a:t>Select a .ZIP file to upload</a:t>
            </a:r>
            <a:r>
              <a:rPr lang="en-US" dirty="0"/>
              <a:t>” screen opens</a:t>
            </a:r>
            <a:r>
              <a:rPr lang="en-US" i="1" dirty="0"/>
              <a:t>.</a:t>
            </a:r>
            <a:r>
              <a:rPr lang="en-US" dirty="0"/>
              <a:t> To upload a file, click the </a:t>
            </a:r>
            <a:r>
              <a:rPr lang="en-US" b="1" dirty="0"/>
              <a:t>+ Add File</a:t>
            </a:r>
            <a:r>
              <a:rPr lang="en-US" dirty="0"/>
              <a:t> button on the screen and then the </a:t>
            </a:r>
            <a:r>
              <a:rPr lang="en-US" b="1" dirty="0"/>
              <a:t>Next</a:t>
            </a:r>
            <a:r>
              <a:rPr lang="en-US" dirty="0"/>
              <a:t> button. </a:t>
            </a:r>
          </a:p>
        </p:txBody>
      </p:sp>
      <p:sp>
        <p:nvSpPr>
          <p:cNvPr id="4" name="Slide Number Placeholder 3"/>
          <p:cNvSpPr>
            <a:spLocks noGrp="1"/>
          </p:cNvSpPr>
          <p:nvPr>
            <p:ph type="sldNum" sz="quarter" idx="10"/>
          </p:nvPr>
        </p:nvSpPr>
        <p:spPr/>
        <p:txBody>
          <a:bodyPr/>
          <a:lstStyle/>
          <a:p>
            <a:fld id="{603B9073-4934-4A18-B03D-7FA2DABDE591}" type="slidenum">
              <a:rPr lang="en-US" smtClean="0"/>
              <a:t>107</a:t>
            </a:fld>
            <a:endParaRPr lang="en-US" dirty="0"/>
          </a:p>
        </p:txBody>
      </p:sp>
    </p:spTree>
    <p:extLst>
      <p:ext uri="{BB962C8B-B14F-4D97-AF65-F5344CB8AC3E}">
        <p14:creationId xmlns:p14="http://schemas.microsoft.com/office/powerpoint/2010/main" val="40082534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File Upload window opens and allows you to navigate on your computer to the .ZIP file’s location. </a:t>
            </a:r>
          </a:p>
          <a:p>
            <a:endParaRPr lang="en-US" dirty="0"/>
          </a:p>
          <a:p>
            <a:r>
              <a:rPr lang="en-US" dirty="0"/>
              <a:t>In this example, choose the luca20_&lt;EntityID&gt;_changes_addresses_return.zip, the luca20_&lt;EntityID&gt;_inventory_return.zip, and the luca20_&lt;EntityID&gt;_ln_changes_return zip to upload.  Depending on your map materials, and whether or not you choose to submit the D-2011 through SWIM, the selection of .zip files to upload will vary for participants. </a:t>
            </a:r>
          </a:p>
        </p:txBody>
      </p:sp>
      <p:sp>
        <p:nvSpPr>
          <p:cNvPr id="4" name="Slide Number Placeholder 3"/>
          <p:cNvSpPr>
            <a:spLocks noGrp="1"/>
          </p:cNvSpPr>
          <p:nvPr>
            <p:ph type="sldNum" sz="quarter" idx="10"/>
          </p:nvPr>
        </p:nvSpPr>
        <p:spPr/>
        <p:txBody>
          <a:bodyPr/>
          <a:lstStyle/>
          <a:p>
            <a:fld id="{603B9073-4934-4A18-B03D-7FA2DABDE591}" type="slidenum">
              <a:rPr lang="en-US" smtClean="0"/>
              <a:t>108</a:t>
            </a:fld>
            <a:endParaRPr lang="en-US" dirty="0"/>
          </a:p>
        </p:txBody>
      </p:sp>
    </p:spTree>
    <p:extLst>
      <p:ext uri="{BB962C8B-B14F-4D97-AF65-F5344CB8AC3E}">
        <p14:creationId xmlns:p14="http://schemas.microsoft.com/office/powerpoint/2010/main" val="62930051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kern="1200" dirty="0">
                <a:effectLst/>
                <a:latin typeface="+mn-lt"/>
                <a:ea typeface="+mn-ea"/>
                <a:cs typeface="+mn-cs"/>
              </a:rPr>
              <a:t>If participants do not select all of the files at once, please choose </a:t>
            </a:r>
            <a:r>
              <a:rPr lang="en-US" b="1" kern="1200" dirty="0">
                <a:effectLst/>
                <a:latin typeface="+mn-lt"/>
                <a:ea typeface="+mn-ea"/>
                <a:cs typeface="+mn-cs"/>
              </a:rPr>
              <a:t>+Add File </a:t>
            </a:r>
            <a:r>
              <a:rPr lang="en-US" kern="1200" dirty="0">
                <a:effectLst/>
                <a:latin typeface="+mn-lt"/>
                <a:ea typeface="+mn-ea"/>
                <a:cs typeface="+mn-cs"/>
              </a:rPr>
              <a:t>until all files you </a:t>
            </a:r>
            <a:r>
              <a:rPr lang="en-US" dirty="0"/>
              <a:t>intend</a:t>
            </a:r>
            <a:r>
              <a:rPr lang="en-US" kern="1200" dirty="0">
                <a:effectLst/>
                <a:latin typeface="+mn-lt"/>
                <a:ea typeface="+mn-ea"/>
                <a:cs typeface="+mn-cs"/>
              </a:rPr>
              <a:t> to SWIM into the Census Bureau appear ready for upload. It is very important to select and upload all of the files as part of one SWIM action. Once all files are added and ready for upload, the </a:t>
            </a:r>
            <a:r>
              <a:rPr lang="en-US" b="1" kern="1200" dirty="0">
                <a:effectLst/>
                <a:latin typeface="+mn-lt"/>
                <a:ea typeface="+mn-ea"/>
                <a:cs typeface="+mn-cs"/>
              </a:rPr>
              <a:t>Status</a:t>
            </a:r>
            <a:r>
              <a:rPr lang="en-US" kern="1200" dirty="0">
                <a:effectLst/>
                <a:latin typeface="+mn-lt"/>
                <a:ea typeface="+mn-ea"/>
                <a:cs typeface="+mn-cs"/>
              </a:rPr>
              <a:t> section reflects </a:t>
            </a:r>
            <a:r>
              <a:rPr lang="en-US" b="1" kern="1200" dirty="0">
                <a:effectLst/>
                <a:latin typeface="+mn-lt"/>
                <a:ea typeface="+mn-ea"/>
                <a:cs typeface="+mn-cs"/>
              </a:rPr>
              <a:t>Success</a:t>
            </a:r>
            <a:r>
              <a:rPr lang="en-US" kern="1200" dirty="0">
                <a:effectLst/>
                <a:latin typeface="+mn-lt"/>
                <a:ea typeface="+mn-ea"/>
                <a:cs typeface="+mn-cs"/>
              </a:rPr>
              <a:t>. Participants may choose to include a description in the </a:t>
            </a:r>
            <a:r>
              <a:rPr lang="en-US" b="1" kern="1200" dirty="0">
                <a:effectLst/>
                <a:latin typeface="+mn-lt"/>
                <a:ea typeface="+mn-ea"/>
                <a:cs typeface="+mn-cs"/>
              </a:rPr>
              <a:t>Comments</a:t>
            </a:r>
            <a:r>
              <a:rPr lang="en-US" kern="1200" dirty="0">
                <a:effectLst/>
                <a:latin typeface="+mn-lt"/>
                <a:ea typeface="+mn-ea"/>
                <a:cs typeface="+mn-cs"/>
              </a:rPr>
              <a:t> field, otherwise, choose the </a:t>
            </a:r>
            <a:r>
              <a:rPr lang="en-US" b="1" kern="1200" dirty="0">
                <a:effectLst/>
                <a:latin typeface="+mn-lt"/>
                <a:ea typeface="+mn-ea"/>
                <a:cs typeface="+mn-cs"/>
              </a:rPr>
              <a:t>Next</a:t>
            </a:r>
            <a:r>
              <a:rPr lang="en-US" kern="1200" dirty="0">
                <a:effectLst/>
                <a:latin typeface="+mn-lt"/>
                <a:ea typeface="+mn-ea"/>
                <a:cs typeface="+mn-cs"/>
              </a:rPr>
              <a:t> button to upload the files</a:t>
            </a:r>
            <a:r>
              <a:rPr lang="en-US" cap="none" baseline="0" dirty="0"/>
              <a:t>.</a:t>
            </a:r>
          </a:p>
        </p:txBody>
      </p:sp>
      <p:sp>
        <p:nvSpPr>
          <p:cNvPr id="4" name="Slide Number Placeholder 3"/>
          <p:cNvSpPr>
            <a:spLocks noGrp="1"/>
          </p:cNvSpPr>
          <p:nvPr>
            <p:ph type="sldNum" sz="quarter" idx="10"/>
          </p:nvPr>
        </p:nvSpPr>
        <p:spPr/>
        <p:txBody>
          <a:bodyPr/>
          <a:lstStyle/>
          <a:p>
            <a:fld id="{603B9073-4934-4A18-B03D-7FA2DABDE591}" type="slidenum">
              <a:rPr lang="en-US" smtClean="0"/>
              <a:t>109</a:t>
            </a:fld>
            <a:endParaRPr lang="en-US" dirty="0"/>
          </a:p>
        </p:txBody>
      </p:sp>
    </p:spTree>
    <p:extLst>
      <p:ext uri="{BB962C8B-B14F-4D97-AF65-F5344CB8AC3E}">
        <p14:creationId xmlns:p14="http://schemas.microsoft.com/office/powerpoint/2010/main" val="1543025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b="1" i="1" dirty="0"/>
              <a:t>An address can not be added to our Master Address File unless its location is known; either we need the lat/long coordinates of the structure or its geocode.</a:t>
            </a:r>
            <a:endParaRPr lang="en-US" i="1" dirty="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11</a:t>
            </a:fld>
            <a:endParaRPr lang="en-US" dirty="0"/>
          </a:p>
        </p:txBody>
      </p:sp>
    </p:spTree>
    <p:extLst>
      <p:ext uri="{BB962C8B-B14F-4D97-AF65-F5344CB8AC3E}">
        <p14:creationId xmlns:p14="http://schemas.microsoft.com/office/powerpoint/2010/main" val="31538349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baseline="0" dirty="0"/>
              <a:t>Upon successful upload completion, SWIM returns a </a:t>
            </a:r>
            <a:r>
              <a:rPr lang="en-US" b="1" cap="none" baseline="0" dirty="0"/>
              <a:t>Thank</a:t>
            </a:r>
            <a:r>
              <a:rPr lang="en-US" cap="none" baseline="0" dirty="0"/>
              <a:t> </a:t>
            </a:r>
            <a:r>
              <a:rPr lang="en-US" b="1" cap="none" baseline="0" dirty="0"/>
              <a:t>You</a:t>
            </a:r>
            <a:r>
              <a:rPr lang="en-US" cap="none" baseline="0" dirty="0"/>
              <a:t> message.  Participants can choose the </a:t>
            </a:r>
            <a:r>
              <a:rPr lang="en-US" b="1" cap="none" baseline="0" dirty="0"/>
              <a:t>Log Out </a:t>
            </a:r>
            <a:r>
              <a:rPr lang="en-US" cap="none" baseline="0" dirty="0"/>
              <a:t>link to log out of the SWIM session.  This completes the SWIM portion of the presentation.  Are there any questions before we move into the final section of the presentation?</a:t>
            </a:r>
          </a:p>
        </p:txBody>
      </p:sp>
      <p:sp>
        <p:nvSpPr>
          <p:cNvPr id="4" name="Slide Number Placeholder 3"/>
          <p:cNvSpPr>
            <a:spLocks noGrp="1"/>
          </p:cNvSpPr>
          <p:nvPr>
            <p:ph type="sldNum" sz="quarter" idx="10"/>
          </p:nvPr>
        </p:nvSpPr>
        <p:spPr/>
        <p:txBody>
          <a:bodyPr/>
          <a:lstStyle/>
          <a:p>
            <a:fld id="{603B9073-4934-4A18-B03D-7FA2DABDE591}" type="slidenum">
              <a:rPr lang="en-US" smtClean="0"/>
              <a:t>110</a:t>
            </a:fld>
            <a:endParaRPr lang="en-US" dirty="0"/>
          </a:p>
        </p:txBody>
      </p:sp>
    </p:spTree>
    <p:extLst>
      <p:ext uri="{BB962C8B-B14F-4D97-AF65-F5344CB8AC3E}">
        <p14:creationId xmlns:p14="http://schemas.microsoft.com/office/powerpoint/2010/main" val="39094721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2020 Census LUCA operation training that discusses submitting updated materials.  This is the final presentation in the 2002 LUCA Training series. This presentation focuses on the digital address list, while covering the submission of both the paper and digital map materials.  </a:t>
            </a:r>
          </a:p>
          <a:p>
            <a:endParaRPr lang="en-US" dirty="0"/>
          </a:p>
          <a:p>
            <a:r>
              <a:rPr lang="en-US" dirty="0"/>
              <a:t>The Census Bureau expects to post this presentation on LUCA web site, so participants can review them again prior to materials receipt in early 2018.</a:t>
            </a:r>
          </a:p>
        </p:txBody>
      </p:sp>
      <p:sp>
        <p:nvSpPr>
          <p:cNvPr id="4" name="Slide Number Placeholder 3"/>
          <p:cNvSpPr>
            <a:spLocks noGrp="1"/>
          </p:cNvSpPr>
          <p:nvPr>
            <p:ph type="sldNum" sz="quarter" idx="10"/>
          </p:nvPr>
        </p:nvSpPr>
        <p:spPr/>
        <p:txBody>
          <a:bodyPr/>
          <a:lstStyle/>
          <a:p>
            <a:fld id="{603B9073-4934-4A18-B03D-7FA2DABDE591}" type="slidenum">
              <a:rPr lang="en-US" smtClean="0"/>
              <a:t>111</a:t>
            </a:fld>
            <a:endParaRPr lang="en-US" dirty="0"/>
          </a:p>
        </p:txBody>
      </p:sp>
    </p:spTree>
    <p:extLst>
      <p:ext uri="{BB962C8B-B14F-4D97-AF65-F5344CB8AC3E}">
        <p14:creationId xmlns:p14="http://schemas.microsoft.com/office/powerpoint/2010/main" val="31456135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discussed preparing and submitting your LUCA materials, we should discuss the next steps in the LUCA operation process.</a:t>
            </a:r>
          </a:p>
          <a:p>
            <a:endParaRPr lang="en-US" dirty="0"/>
          </a:p>
          <a:p>
            <a:r>
              <a:rPr lang="en-US" dirty="0"/>
              <a:t>Once the Census Bureau receives your submission, they will process it for validation. After validation concludes in the summer of 2019, the Census Bureau prepares the LUCA feedback materials for shipment soon after.</a:t>
            </a:r>
          </a:p>
          <a:p>
            <a:endParaRPr lang="en-US" dirty="0"/>
          </a:p>
          <a:p>
            <a:r>
              <a:rPr lang="en-US" dirty="0"/>
              <a:t>The Census Bureau begins outreach to close out the LUCA operation and confirm the destruction (preferred method) or return of all Title 13 materials for participants that did not provide a 2020 LUCA submission or for those that indicate they do not wish to receive feedback. The Census Bureau must receive a signed </a:t>
            </a:r>
            <a:r>
              <a:rPr lang="en-US" i="1" dirty="0"/>
              <a:t>Destruction or Return of Title 13 Materials Form (D-2012)</a:t>
            </a:r>
            <a:r>
              <a:rPr lang="en-US" dirty="0"/>
              <a:t> which confirms destruction or return of the Title 13 materials, as required by law. This form was included with the original LUCA materials but is also included in the respondent guide as Appendix H. The </a:t>
            </a:r>
            <a:r>
              <a:rPr lang="en-US" i="1" dirty="0"/>
              <a:t>Confidentiality and Security Guidelines (D-2004)</a:t>
            </a:r>
            <a:r>
              <a:rPr lang="en-US" dirty="0"/>
              <a:t> in Appendix A outlines the process for both the destruction and the return of Title 13 materials.</a:t>
            </a:r>
          </a:p>
        </p:txBody>
      </p:sp>
      <p:sp>
        <p:nvSpPr>
          <p:cNvPr id="4" name="Slide Number Placeholder 3"/>
          <p:cNvSpPr>
            <a:spLocks noGrp="1"/>
          </p:cNvSpPr>
          <p:nvPr>
            <p:ph type="sldNum" sz="quarter" idx="10"/>
          </p:nvPr>
        </p:nvSpPr>
        <p:spPr/>
        <p:txBody>
          <a:bodyPr/>
          <a:lstStyle/>
          <a:p>
            <a:fld id="{603B9073-4934-4A18-B03D-7FA2DABDE591}" type="slidenum">
              <a:rPr lang="en-US" smtClean="0"/>
              <a:t>112</a:t>
            </a:fld>
            <a:endParaRPr lang="en-US" dirty="0"/>
          </a:p>
        </p:txBody>
      </p:sp>
    </p:spTree>
    <p:extLst>
      <p:ext uri="{BB962C8B-B14F-4D97-AF65-F5344CB8AC3E}">
        <p14:creationId xmlns:p14="http://schemas.microsoft.com/office/powerpoint/2010/main" val="17442382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participants agree with the Census Bureau’s feedback materials, then their LUCA participation ends. Participation concludes by providing the completed D-2012, </a:t>
            </a:r>
            <a:r>
              <a:rPr lang="en-US" i="1" dirty="0"/>
              <a:t>Destruction or Return of Title 13 Materials Form</a:t>
            </a:r>
            <a:r>
              <a:rPr lang="en-US" dirty="0"/>
              <a:t>, discussed on the previous slide as soon as possible to eliminate your entity from Census Bureau follow-up.  If the choice is to return the LUCA materials, rather than destroy them, please follow the shipping instructions outlined in the </a:t>
            </a:r>
            <a:r>
              <a:rPr lang="en-US" i="1" dirty="0"/>
              <a:t>Confidentiality and Security </a:t>
            </a:r>
            <a:r>
              <a:rPr lang="en-US" dirty="0"/>
              <a:t>Guidelines to ensure protection of the</a:t>
            </a:r>
            <a:r>
              <a:rPr lang="en-US" i="1" dirty="0"/>
              <a:t> </a:t>
            </a:r>
            <a:r>
              <a:rPr lang="en-US" dirty="0"/>
              <a:t>Title 13 materials</a:t>
            </a:r>
            <a:r>
              <a:rPr lang="en-US" baseline="0" dirty="0"/>
              <a:t>.</a:t>
            </a:r>
          </a:p>
          <a:p>
            <a:r>
              <a:rPr lang="en-US" dirty="0"/>
              <a:t> </a:t>
            </a:r>
          </a:p>
          <a:p>
            <a:r>
              <a:rPr lang="en-US" dirty="0"/>
              <a:t>Notify the LUCA Appeals Office, managed by the Office of Management and Budget (OMB), of disagreement with feedback materials. They will work with participants and the Census Bureau to resolve all disagreements. After a determination to accept or reject disputed addresses by the Appeals Office, the Census Bureau includes address accepted by the Appeals Office into the 2020 Census enumeration universe. Once the appeals process concludes, participants must destroy or return Title 13 materials to the Census Bureau and submit a signed </a:t>
            </a:r>
            <a:r>
              <a:rPr lang="en-US" i="1" dirty="0"/>
              <a:t>Destruction or Return of Title 13 Materials Form (D-2012)</a:t>
            </a:r>
            <a:r>
              <a:rPr lang="en-US" dirty="0"/>
              <a:t> as required by law.  Filing an appeal is optional and is not a requirement of the LUCA operation.</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113</a:t>
            </a:fld>
            <a:endParaRPr lang="en-US" dirty="0"/>
          </a:p>
        </p:txBody>
      </p:sp>
    </p:spTree>
    <p:extLst>
      <p:ext uri="{BB962C8B-B14F-4D97-AF65-F5344CB8AC3E}">
        <p14:creationId xmlns:p14="http://schemas.microsoft.com/office/powerpoint/2010/main" val="139756009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on the previous</a:t>
            </a:r>
            <a:r>
              <a:rPr lang="en-US" baseline="0" dirty="0"/>
              <a:t> slide, the D-2012 is part of the closeout process for 2020 LUCA. This form completes necessary paperwork for 2020 LUCA closure and confirms either the destruction or return of all original, and copies, of the LUCA Title 13 materials.  The LUCA liaison, all reviewers, and anyone listed on the </a:t>
            </a:r>
            <a:r>
              <a:rPr lang="en-US" i="1" baseline="0" dirty="0"/>
              <a:t>Confidentiality Agreement Form (D-2005) </a:t>
            </a:r>
            <a:r>
              <a:rPr lang="en-US" i="0" baseline="0" dirty="0"/>
              <a:t>are required to sign and date this form.  The LUCA liaison may sign-out any reviewers that are no longer employed with your jurisdiction.  Contact the Census Bureau with any questions regarding the use of this form.</a:t>
            </a:r>
            <a:endParaRPr lang="en-US" i="0" dirty="0"/>
          </a:p>
        </p:txBody>
      </p:sp>
      <p:sp>
        <p:nvSpPr>
          <p:cNvPr id="4" name="Slide Number Placeholder 3"/>
          <p:cNvSpPr>
            <a:spLocks noGrp="1"/>
          </p:cNvSpPr>
          <p:nvPr>
            <p:ph type="sldNum" sz="quarter" idx="10"/>
          </p:nvPr>
        </p:nvSpPr>
        <p:spPr/>
        <p:txBody>
          <a:bodyPr/>
          <a:lstStyle/>
          <a:p>
            <a:fld id="{603B9073-4934-4A18-B03D-7FA2DABDE591}" type="slidenum">
              <a:rPr lang="en-US" smtClean="0"/>
              <a:t>114</a:t>
            </a:fld>
            <a:endParaRPr lang="en-US" dirty="0"/>
          </a:p>
        </p:txBody>
      </p:sp>
    </p:spTree>
    <p:extLst>
      <p:ext uri="{BB962C8B-B14F-4D97-AF65-F5344CB8AC3E}">
        <p14:creationId xmlns:p14="http://schemas.microsoft.com/office/powerpoint/2010/main" val="362541605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2020 Census LUCA Training for</a:t>
            </a:r>
            <a:r>
              <a:rPr lang="en-US" baseline="0" dirty="0" smtClean="0"/>
              <a:t> </a:t>
            </a:r>
            <a:r>
              <a:rPr lang="en-US" dirty="0" smtClean="0"/>
              <a:t>Geographic Updates Partnership Software (GUPS) participants. The Census Bureau expects to post this presentation on the LUCA web site, so participants can review them again prior to materials receipt in early 2018.</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116</a:t>
            </a:fld>
            <a:endParaRPr lang="en-US" dirty="0"/>
          </a:p>
        </p:txBody>
      </p:sp>
    </p:spTree>
    <p:extLst>
      <p:ext uri="{BB962C8B-B14F-4D97-AF65-F5344CB8AC3E}">
        <p14:creationId xmlns:p14="http://schemas.microsoft.com/office/powerpoint/2010/main" val="14353504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identifies the intended audience for this presentation, introduces GUPS, and provides a refresher on Title 13. It provides several instructions for GUPS setup and introduces the LUCA materials, as they exist within GUPS. It provides a few examples of acceptable updates and provides instructions for submitting your updated materials. Lastly, it reinforces the ways to receive support and assistance during LUCA and mentions ways to stay connected to the Census Bureau through several social media sources as well as Census Bureau subscriptions.</a:t>
            </a:r>
          </a:p>
          <a:p>
            <a:endParaRPr lang="en-US" dirty="0" smtClean="0"/>
          </a:p>
          <a:p>
            <a:r>
              <a:rPr lang="en-US" dirty="0" smtClean="0"/>
              <a:t>For detailed information and guidance on using GUPS, please refer to the GUPS Respondent Guide. This presentation provides a high-level overview of GUPS</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117</a:t>
            </a:fld>
            <a:endParaRPr lang="en-US" dirty="0"/>
          </a:p>
        </p:txBody>
      </p:sp>
    </p:spTree>
    <p:extLst>
      <p:ext uri="{BB962C8B-B14F-4D97-AF65-F5344CB8AC3E}">
        <p14:creationId xmlns:p14="http://schemas.microsoft.com/office/powerpoint/2010/main" val="395111914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GUPS is a customized geographic information system (GIS) provided by the U.S. Census Bureau for use in participating in 2020 LUCA.  Based on an open-source platform known as QGIS, GUPS replaces its predecessor, MTPS. It is important to note other geography programs such as the Boundary and Annexation Survey (BAS) use GUPS for their work as well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9C0D718-203E-4FF0-A6FA-522622D95F9E}" type="slidenum">
              <a:rPr lang="en-US" smtClean="0"/>
              <a:t>118</a:t>
            </a:fld>
            <a:endParaRPr lang="en-US" dirty="0"/>
          </a:p>
        </p:txBody>
      </p:sp>
    </p:spTree>
    <p:extLst>
      <p:ext uri="{BB962C8B-B14F-4D97-AF65-F5344CB8AC3E}">
        <p14:creationId xmlns:p14="http://schemas.microsoft.com/office/powerpoint/2010/main" val="23515452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may wonder why they would choose GUPS over another product preference. Tailored to meet the needs of those without extensive GIS experience, GUPS is very user-friendly. </a:t>
            </a:r>
            <a:r>
              <a:rPr lang="en-US" baseline="0" dirty="0" smtClean="0"/>
              <a:t>The Census Bureau designed and developed this version of GUPS specifically for use with 2020 LUCA.  Review and validation tools within GUPS reduce the complexity of LUCA. The built-in security considerations help relieve the concern of Title 13 protection.  GUPS standardizes the submission process, making it easier for participants to provide the Census Bureau with valid, quality submissions.  </a:t>
            </a:r>
            <a:r>
              <a:rPr lang="en-US" dirty="0" smtClean="0"/>
              <a:t>Even though entities</a:t>
            </a:r>
            <a:r>
              <a:rPr lang="en-US" baseline="0" dirty="0" smtClean="0"/>
              <a:t> with more than 300,000 residential addresses can use GUPS, the speed of processing depends upon the power of the host computer and available memory. Entities with greater than 300,000 residential addresses, may encounter difficulties with use.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9C0D718-203E-4FF0-A6FA-522622D95F9E}" type="slidenum">
              <a:rPr lang="en-US" smtClean="0"/>
              <a:t>119</a:t>
            </a:fld>
            <a:endParaRPr lang="en-US" dirty="0"/>
          </a:p>
        </p:txBody>
      </p:sp>
    </p:spTree>
    <p:extLst>
      <p:ext uri="{BB962C8B-B14F-4D97-AF65-F5344CB8AC3E}">
        <p14:creationId xmlns:p14="http://schemas.microsoft.com/office/powerpoint/2010/main" val="309474263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using GUPS, participants are able to minimize their handling and safekeeping of Title 13 data. The Title 13 data automatically encrypts within the program. Participants use the password provided by the Census Bureau to access the Title 13 data and the updated data encrypts as part of the GUPS export process. </a:t>
            </a:r>
          </a:p>
        </p:txBody>
      </p:sp>
      <p:sp>
        <p:nvSpPr>
          <p:cNvPr id="4" name="Slide Number Placeholder 3"/>
          <p:cNvSpPr>
            <a:spLocks noGrp="1"/>
          </p:cNvSpPr>
          <p:nvPr>
            <p:ph type="sldNum" sz="quarter" idx="10"/>
          </p:nvPr>
        </p:nvSpPr>
        <p:spPr/>
        <p:txBody>
          <a:bodyPr/>
          <a:lstStyle/>
          <a:p>
            <a:fld id="{79C0D718-203E-4FF0-A6FA-522622D95F9E}" type="slidenum">
              <a:rPr lang="en-US" smtClean="0"/>
              <a:t>120</a:t>
            </a:fld>
            <a:endParaRPr lang="en-US" dirty="0"/>
          </a:p>
        </p:txBody>
      </p:sp>
    </p:spTree>
    <p:extLst>
      <p:ext uri="{BB962C8B-B14F-4D97-AF65-F5344CB8AC3E}">
        <p14:creationId xmlns:p14="http://schemas.microsoft.com/office/powerpoint/2010/main" val="1685644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As part of</a:t>
            </a:r>
            <a:r>
              <a:rPr lang="en-US" baseline="0" dirty="0"/>
              <a:t> the introduction, it is important to become familiar with some common Census Bureau terminology used while discussing the 2020 LUCA operation.  These terms and others are included in the Respondent Guide your government will receive as part of your LUCA materials.  The Respondent Guide will also be available for download from the LUCA web site. </a:t>
            </a:r>
            <a:r>
              <a:rPr lang="en-US" dirty="0"/>
              <a:t>Understanding how the Census Bureau defines the term Housing Unit (HU) is critical to the success of participating in the 2020 LUCA operation.  </a:t>
            </a:r>
          </a:p>
          <a:p>
            <a:pPr defTabSz="908162">
              <a:defRPr/>
            </a:pPr>
            <a:endParaRPr lang="en-US" i="1" dirty="0"/>
          </a:p>
          <a:p>
            <a:pPr defTabSz="908162">
              <a:defRPr/>
            </a:pPr>
            <a:r>
              <a:rPr lang="en-US" i="1" dirty="0"/>
              <a:t>Read the bullet. </a:t>
            </a:r>
          </a:p>
          <a:p>
            <a:pPr defTabSz="908162">
              <a:defRPr/>
            </a:pPr>
            <a:endParaRPr lang="en-US" i="1" dirty="0"/>
          </a:p>
          <a:p>
            <a:pPr defTabSz="908162">
              <a:defRPr/>
            </a:pPr>
            <a:r>
              <a:rPr lang="en-US" dirty="0"/>
              <a:t>A separate living quarter is one in which one or more occupants (or intended occupants, if vacant) live separate from any other individual(s) in the building and have direct access to the living quarter without going through another living quarter, such as from outside the building or through a common hall.</a:t>
            </a:r>
          </a:p>
          <a:p>
            <a:pPr defTabSz="908162">
              <a:defRPr/>
            </a:pPr>
            <a:endParaRPr lang="en-US" i="1" dirty="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12</a:t>
            </a:fld>
            <a:endParaRPr lang="en-US" dirty="0"/>
          </a:p>
        </p:txBody>
      </p:sp>
    </p:spTree>
    <p:extLst>
      <p:ext uri="{BB962C8B-B14F-4D97-AF65-F5344CB8AC3E}">
        <p14:creationId xmlns:p14="http://schemas.microsoft.com/office/powerpoint/2010/main" val="311857893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The GUPS software has a built-in countdown clock to provide an awareness of unattended Title 13 data</a:t>
            </a:r>
            <a:r>
              <a:rPr lang="en-US" baseline="0" dirty="0" smtClean="0"/>
              <a:t>. </a:t>
            </a:r>
            <a:r>
              <a:rPr lang="en-US" dirty="0" smtClean="0"/>
              <a:t>The </a:t>
            </a:r>
            <a:r>
              <a:rPr lang="en-US" b="0" dirty="0"/>
              <a:t>c</a:t>
            </a:r>
            <a:r>
              <a:rPr lang="en-US" b="0" dirty="0" smtClean="0"/>
              <a:t>ountdown clock window </a:t>
            </a:r>
            <a:r>
              <a:rPr lang="en-US" dirty="0"/>
              <a:t>appears when the user has been inactive for 10 minutes. As a Title 13 security measure, GUPS will automatically save and close if a </a:t>
            </a:r>
            <a:r>
              <a:rPr lang="en-US" dirty="0" smtClean="0"/>
              <a:t>participant </a:t>
            </a:r>
            <a:r>
              <a:rPr lang="en-US" dirty="0"/>
              <a:t>is inactive for 15 minutes. Rather than automatically </a:t>
            </a:r>
            <a:r>
              <a:rPr lang="en-US" dirty="0" smtClean="0"/>
              <a:t>completing the save action </a:t>
            </a:r>
            <a:r>
              <a:rPr lang="en-US" dirty="0"/>
              <a:t>without warning, </a:t>
            </a:r>
            <a:r>
              <a:rPr lang="en-US" dirty="0" smtClean="0"/>
              <a:t>GUPS includes the countdown</a:t>
            </a:r>
            <a:r>
              <a:rPr lang="en-US" baseline="0" dirty="0" smtClean="0"/>
              <a:t> timer as a visual to participants </a:t>
            </a:r>
            <a:r>
              <a:rPr lang="en-US" dirty="0" smtClean="0"/>
              <a:t>to reactivate</a:t>
            </a:r>
            <a:r>
              <a:rPr lang="en-US" baseline="0" dirty="0" smtClean="0"/>
              <a:t> their GUPS work or close GUPS. The Census Bureau recommends allowing GUPS to proceed with its automatic save and closure process if the timer is below 15 seconds. To begin again, participants restart GUPS and re-enter the encryption key password. An upcoming slide discusses the encryption key window and password requirement.</a:t>
            </a:r>
            <a:endParaRPr lang="en-US" dirty="0"/>
          </a:p>
        </p:txBody>
      </p:sp>
      <p:sp>
        <p:nvSpPr>
          <p:cNvPr id="4" name="Slide Number Placeholder 3"/>
          <p:cNvSpPr>
            <a:spLocks noGrp="1"/>
          </p:cNvSpPr>
          <p:nvPr>
            <p:ph type="sldNum" sz="quarter" idx="10"/>
          </p:nvPr>
        </p:nvSpPr>
        <p:spPr/>
        <p:txBody>
          <a:bodyPr/>
          <a:lstStyle/>
          <a:p>
            <a:fld id="{79C0D718-203E-4FF0-A6FA-522622D95F9E}" type="slidenum">
              <a:rPr lang="en-US" smtClean="0"/>
              <a:t>121</a:t>
            </a:fld>
            <a:endParaRPr lang="en-US" dirty="0"/>
          </a:p>
        </p:txBody>
      </p:sp>
    </p:spTree>
    <p:extLst>
      <p:ext uri="{BB962C8B-B14F-4D97-AF65-F5344CB8AC3E}">
        <p14:creationId xmlns:p14="http://schemas.microsoft.com/office/powerpoint/2010/main" val="25384363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this point in the presentation, this 20-minute GUPS demonstration video allows participants the opportunity to see the software in action, prior to entering the detailed portion of this training.</a:t>
            </a:r>
            <a:endParaRPr lang="en-US" dirty="0"/>
          </a:p>
        </p:txBody>
      </p:sp>
      <p:sp>
        <p:nvSpPr>
          <p:cNvPr id="4" name="Slide Number Placeholder 3"/>
          <p:cNvSpPr>
            <a:spLocks noGrp="1"/>
          </p:cNvSpPr>
          <p:nvPr>
            <p:ph type="sldNum" sz="quarter" idx="10"/>
          </p:nvPr>
        </p:nvSpPr>
        <p:spPr/>
        <p:txBody>
          <a:bodyPr/>
          <a:lstStyle/>
          <a:p>
            <a:fld id="{79C0D718-203E-4FF0-A6FA-522622D95F9E}" type="slidenum">
              <a:rPr lang="en-US" smtClean="0"/>
              <a:t>122</a:t>
            </a:fld>
            <a:endParaRPr lang="en-US" dirty="0"/>
          </a:p>
        </p:txBody>
      </p:sp>
    </p:spTree>
    <p:extLst>
      <p:ext uri="{BB962C8B-B14F-4D97-AF65-F5344CB8AC3E}">
        <p14:creationId xmlns:p14="http://schemas.microsoft.com/office/powerpoint/2010/main" val="355800045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56">
              <a:defRPr/>
            </a:pPr>
            <a:r>
              <a:rPr lang="en-US" baseline="0" dirty="0" smtClean="0"/>
              <a:t>For 2020 LUCA, the Census Bureau delivers the LUCA digital materials used for GUPS on DVD. Due to confidentiality and security requirements of Title 13 data, we cannot make the digital LUCA materials available through download (ftp or internet) or through e-mail.</a:t>
            </a:r>
          </a:p>
          <a:p>
            <a:endParaRPr lang="en-US" baseline="0" dirty="0" smtClean="0"/>
          </a:p>
          <a:p>
            <a:pPr defTabSz="932956">
              <a:defRPr/>
            </a:pPr>
            <a:r>
              <a:rPr lang="en-US" baseline="0" dirty="0" smtClean="0"/>
              <a:t>GUPS participants receive three DVDs, one includes the GUPS installation software, one contains the Title 13 data, and one contains the non-Title 13 data. Because GUPS self installs, GUPS participants must not copy any of the information from the “shape” folders on either DVD to their local system. They must only copy and review the content in the root directory of the non-Title 13 DVD.</a:t>
            </a:r>
          </a:p>
          <a:p>
            <a:pPr defTabSz="932956">
              <a:defRPr/>
            </a:pPr>
            <a:endParaRPr lang="en-US" dirty="0" smtClean="0"/>
          </a:p>
          <a:p>
            <a:pPr defTabSz="932956">
              <a:defRPr/>
            </a:pPr>
            <a:r>
              <a:rPr lang="en-US" dirty="0" smtClean="0"/>
              <a:t>The root</a:t>
            </a:r>
            <a:r>
              <a:rPr lang="en-US" baseline="0" dirty="0" smtClean="0"/>
              <a:t> directory of the non-Title 13 DVD contains five files.</a:t>
            </a:r>
          </a:p>
          <a:p>
            <a:pPr defTabSz="932956">
              <a:defRPr/>
            </a:pPr>
            <a:r>
              <a:rPr lang="en-US" baseline="0" dirty="0" smtClean="0"/>
              <a:t>The </a:t>
            </a:r>
            <a:r>
              <a:rPr lang="en-US" i="1" baseline="0" dirty="0" smtClean="0"/>
              <a:t>2020LUCA_digital_respondent_guide.pdf</a:t>
            </a:r>
            <a:r>
              <a:rPr lang="en-US" baseline="0" dirty="0" smtClean="0"/>
              <a:t> is the pdf version of the respondent guide for digital address list participants and is included for GUPS participants in case they decide to switch product preferences and use their own GIS for their LUCA work. A paper copy is not provided.</a:t>
            </a:r>
          </a:p>
          <a:p>
            <a:pPr defTabSz="932956">
              <a:defRPr/>
            </a:pPr>
            <a:endParaRPr lang="en-US" baseline="0" dirty="0" smtClean="0"/>
          </a:p>
          <a:p>
            <a:pPr defTabSz="932956">
              <a:defRPr/>
            </a:pPr>
            <a:r>
              <a:rPr lang="en-US" baseline="0" dirty="0" smtClean="0"/>
              <a:t>The </a:t>
            </a:r>
            <a:r>
              <a:rPr lang="en-US" i="1" baseline="0" dirty="0" smtClean="0"/>
              <a:t>2020LUCA_GUPS_respondent guide.pdf </a:t>
            </a:r>
            <a:r>
              <a:rPr lang="en-US" baseline="0" dirty="0" smtClean="0"/>
              <a:t>is the pdf version of the respondent guide for GUPS participants. A paper copy is not provided.</a:t>
            </a:r>
          </a:p>
          <a:p>
            <a:pPr defTabSz="932956">
              <a:defRPr/>
            </a:pPr>
            <a:endParaRPr lang="en-US" baseline="0" dirty="0" smtClean="0"/>
          </a:p>
          <a:p>
            <a:pPr defTabSz="932956">
              <a:defRPr/>
            </a:pPr>
            <a:r>
              <a:rPr lang="en-US" baseline="0" dirty="0" smtClean="0"/>
              <a:t>The </a:t>
            </a:r>
            <a:r>
              <a:rPr lang="en-US" i="1" baseline="0" dirty="0" smtClean="0"/>
              <a:t>2020LUCA_header_file.txt </a:t>
            </a:r>
            <a:r>
              <a:rPr lang="en-US" baseline="0" dirty="0" smtClean="0"/>
              <a:t>is a template participants may use to import their local address list into the Census Bureau’s address list layout.</a:t>
            </a:r>
          </a:p>
          <a:p>
            <a:pPr defTabSz="932956">
              <a:defRPr/>
            </a:pPr>
            <a:endParaRPr lang="en-US" baseline="0" dirty="0" smtClean="0"/>
          </a:p>
          <a:p>
            <a:pPr defTabSz="932956">
              <a:defRPr/>
            </a:pPr>
            <a:r>
              <a:rPr lang="en-US" baseline="0" dirty="0" smtClean="0"/>
              <a:t>The </a:t>
            </a:r>
            <a:r>
              <a:rPr lang="en-US" i="1" baseline="0" dirty="0" smtClean="0"/>
              <a:t>LUCA20_inventory.pdf</a:t>
            </a:r>
            <a:r>
              <a:rPr lang="en-US" baseline="0" dirty="0" smtClean="0"/>
              <a:t> is a digital inventory form to use when providing your submission to the Census Bureau. This fillable form can be printed and included with a CD/DVD or zipped into its own .ZIP file for submission on the CD/DVD or through the Census Bureau’s secure online web application.  More on the submission process is at the end of this presentation.</a:t>
            </a:r>
          </a:p>
          <a:p>
            <a:pPr defTabSz="932956">
              <a:defRPr/>
            </a:pPr>
            <a:endParaRPr lang="en-US" baseline="0" dirty="0" smtClean="0"/>
          </a:p>
          <a:p>
            <a:r>
              <a:rPr lang="en-US" dirty="0" smtClean="0"/>
              <a:t>The</a:t>
            </a:r>
            <a:r>
              <a:rPr lang="en-US" i="1" dirty="0" smtClean="0"/>
              <a:t> Readmefirst6.txt </a:t>
            </a:r>
            <a:r>
              <a:rPr lang="en-US" dirty="0" smtClean="0"/>
              <a:t>includes specific instructions for this product preference.</a:t>
            </a:r>
            <a:endParaRPr lang="en-US" baseline="0" dirty="0" smtClean="0"/>
          </a:p>
          <a:p>
            <a:pPr defTabSz="932956">
              <a:defRPr/>
            </a:pPr>
            <a:endParaRPr lang="en-US" baseline="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123</a:t>
            </a:fld>
            <a:endParaRPr lang="en-US" dirty="0"/>
          </a:p>
        </p:txBody>
      </p:sp>
    </p:spTree>
    <p:extLst>
      <p:ext uri="{BB962C8B-B14F-4D97-AF65-F5344CB8AC3E}">
        <p14:creationId xmlns:p14="http://schemas.microsoft.com/office/powerpoint/2010/main" val="12365784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data successfully loads, the GUPS screen displays all of the data as shown within this example. There are three separate windows: one for the Map, one for the Census Address List, and one for the Address Count List. Also noted on this image are the Standard toolbar, LUCA toolbar, and User Address List tab</a:t>
            </a:r>
            <a:r>
              <a:rPr lang="en-US" dirty="0" smtClean="0"/>
              <a:t>. </a:t>
            </a:r>
            <a:r>
              <a:rPr lang="en-US" dirty="0"/>
              <a:t>All three windows are moveable, so participants with dual monitors can move the elements around to suit their needs.  For instance, they may want to move the Address Count List to the second monitor to make additional room on the main screen for the Census Address List and Map.</a:t>
            </a:r>
          </a:p>
        </p:txBody>
      </p:sp>
      <p:sp>
        <p:nvSpPr>
          <p:cNvPr id="4" name="Slide Number Placeholder 3"/>
          <p:cNvSpPr>
            <a:spLocks noGrp="1"/>
          </p:cNvSpPr>
          <p:nvPr>
            <p:ph type="sldNum" sz="quarter" idx="10"/>
          </p:nvPr>
        </p:nvSpPr>
        <p:spPr/>
        <p:txBody>
          <a:bodyPr/>
          <a:lstStyle/>
          <a:p>
            <a:fld id="{79C0D718-203E-4FF0-A6FA-522622D95F9E}" type="slidenum">
              <a:rPr lang="en-US" smtClean="0"/>
              <a:t>124</a:t>
            </a:fld>
            <a:endParaRPr lang="en-US" dirty="0"/>
          </a:p>
        </p:txBody>
      </p:sp>
    </p:spTree>
    <p:extLst>
      <p:ext uri="{BB962C8B-B14F-4D97-AF65-F5344CB8AC3E}">
        <p14:creationId xmlns:p14="http://schemas.microsoft.com/office/powerpoint/2010/main" val="261847500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reviewing an address list with a large amount of addresses, it may be simpler to review it in pieces. Using the filters in the Census Address List allows you to remove extraneous addresses from the address list view, allowing you to review only the certain addresses you require for your review.  </a:t>
            </a:r>
          </a:p>
          <a:p>
            <a:endParaRPr lang="en-US" dirty="0" smtClean="0"/>
          </a:p>
          <a:p>
            <a:r>
              <a:rPr lang="en-US" dirty="0" smtClean="0"/>
              <a:t>Sorting</a:t>
            </a:r>
            <a:r>
              <a:rPr lang="en-US" baseline="0" dirty="0" smtClean="0"/>
              <a:t> the address list view organizes the addresses that may ease viewing and review. Participants may sort </a:t>
            </a:r>
            <a:r>
              <a:rPr lang="en-US" dirty="0"/>
              <a:t>by selecting the "Sort By:” button, which provides predefined multi-level sorts, or by clicking the top of a column which provides a simple one column A to Z or Z to A sort.  Additionally, the sort functions only perform sorts of those addresses currently appearing in the Census Address List/User Address List window view.  In other words, if a participant filters by block to only show TEN addresses, then chooses a sort choice, the sort only applies to the TEN addresses in view.</a:t>
            </a:r>
            <a:endParaRPr lang="en-US" baseline="0" dirty="0" smtClean="0"/>
          </a:p>
          <a:p>
            <a:endParaRPr lang="en-US" baseline="0" dirty="0" smtClean="0"/>
          </a:p>
          <a:p>
            <a:r>
              <a:rPr lang="en-US" baseline="0" dirty="0" smtClean="0"/>
              <a:t>Use of the Selection Tool isolates addresses after the selection of specific map spots or geography.</a:t>
            </a:r>
          </a:p>
          <a:p>
            <a:endParaRPr lang="en-US" baseline="0" dirty="0" smtClean="0"/>
          </a:p>
          <a:p>
            <a:r>
              <a:rPr lang="en-US" baseline="0" dirty="0" smtClean="0"/>
              <a:t>All of these functions allows for faster execution of edits in </a:t>
            </a:r>
            <a:r>
              <a:rPr lang="en-US" dirty="0" smtClean="0"/>
              <a:t>GUPS because</a:t>
            </a:r>
            <a:r>
              <a:rPr lang="en-US" baseline="0" dirty="0" smtClean="0"/>
              <a:t> </a:t>
            </a:r>
            <a:r>
              <a:rPr lang="en-US" dirty="0"/>
              <a:t>of the presence of fewer</a:t>
            </a:r>
            <a:r>
              <a:rPr lang="en-US" dirty="0" smtClean="0"/>
              <a:t> addresses in the address list view.</a:t>
            </a:r>
            <a:r>
              <a:rPr lang="en-US" baseline="0" dirty="0" smtClean="0"/>
              <a:t> </a:t>
            </a:r>
            <a:r>
              <a:rPr lang="en-US" dirty="0" smtClean="0"/>
              <a:t>Using the filter, sort, or selection tool in conjunction</a:t>
            </a:r>
            <a:r>
              <a:rPr lang="en-US" baseline="0" dirty="0" smtClean="0"/>
              <a:t> w</a:t>
            </a:r>
            <a:r>
              <a:rPr lang="en-US" dirty="0" smtClean="0"/>
              <a:t>ith the Address Count List, helps narrow the LUCA review to specific areas. This allows participants to focus on specific</a:t>
            </a:r>
            <a:r>
              <a:rPr lang="en-US" baseline="0" dirty="0" smtClean="0"/>
              <a:t> addresses or areas as described in the Review and Update Strategies presentation.</a:t>
            </a:r>
            <a:endParaRPr lang="en-US" sz="1100" dirty="0"/>
          </a:p>
          <a:p>
            <a:pPr defTabSz="908162">
              <a:defRPr/>
            </a:pPr>
            <a:endParaRPr lang="en-US" dirty="0" smtClean="0"/>
          </a:p>
          <a:p>
            <a:pPr defTabSz="908162">
              <a:defRPr/>
            </a:pPr>
            <a:r>
              <a:rPr lang="en-US" dirty="0" smtClean="0"/>
              <a:t>This</a:t>
            </a:r>
            <a:r>
              <a:rPr lang="en-US" baseline="0" dirty="0" smtClean="0"/>
              <a:t> slide provides a visual of the Census Address List window with the </a:t>
            </a:r>
            <a:r>
              <a:rPr lang="en-US" b="1" baseline="0" dirty="0" smtClean="0"/>
              <a:t>Sort By</a:t>
            </a:r>
            <a:r>
              <a:rPr lang="en-US" baseline="0" dirty="0" smtClean="0"/>
              <a:t>, </a:t>
            </a:r>
            <a:r>
              <a:rPr lang="en-US" b="1" baseline="0" dirty="0" smtClean="0"/>
              <a:t>Filter By</a:t>
            </a:r>
            <a:r>
              <a:rPr lang="en-US" baseline="0" dirty="0" smtClean="0"/>
              <a:t>, and </a:t>
            </a:r>
            <a:r>
              <a:rPr lang="en-US" b="1" baseline="0" dirty="0" smtClean="0"/>
              <a:t>Selection Tool </a:t>
            </a:r>
            <a:r>
              <a:rPr lang="en-US" baseline="0" dirty="0" smtClean="0"/>
              <a:t>sections highlighted. It also highlights the </a:t>
            </a:r>
            <a:r>
              <a:rPr lang="en-US" b="1" baseline="0" dirty="0" smtClean="0"/>
              <a:t>Addresses in the List View </a:t>
            </a:r>
            <a:r>
              <a:rPr lang="en-US" baseline="0" dirty="0" smtClean="0"/>
              <a:t>section that changes based on the sorts, filters, or selection tools applied to the Census Address List. These buttons prepare the Census Address List and User Address List for efficient review by helping to determine a focus for review and potential update.</a:t>
            </a:r>
            <a:endParaRPr lang="en-US" dirty="0" smtClean="0"/>
          </a:p>
        </p:txBody>
      </p:sp>
      <p:sp>
        <p:nvSpPr>
          <p:cNvPr id="4" name="Slide Number Placeholder 3"/>
          <p:cNvSpPr>
            <a:spLocks noGrp="1"/>
          </p:cNvSpPr>
          <p:nvPr>
            <p:ph type="sldNum" sz="quarter" idx="10"/>
          </p:nvPr>
        </p:nvSpPr>
        <p:spPr/>
        <p:txBody>
          <a:bodyPr/>
          <a:lstStyle/>
          <a:p>
            <a:fld id="{79C0D718-203E-4FF0-A6FA-522622D95F9E}" type="slidenum">
              <a:rPr lang="en-US" smtClean="0"/>
              <a:t>125</a:t>
            </a:fld>
            <a:endParaRPr lang="en-US" dirty="0"/>
          </a:p>
        </p:txBody>
      </p:sp>
    </p:spTree>
    <p:extLst>
      <p:ext uri="{BB962C8B-B14F-4D97-AF65-F5344CB8AC3E}">
        <p14:creationId xmlns:p14="http://schemas.microsoft.com/office/powerpoint/2010/main" val="130108224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GUPS</a:t>
            </a:r>
            <a:r>
              <a:rPr lang="en-US" baseline="0" dirty="0" smtClean="0"/>
              <a:t> includes built-in validation tools to ensure participant’s LUCA updates meet established criteria for Census Bureau processing. </a:t>
            </a:r>
            <a:r>
              <a:rPr lang="en-US" dirty="0" smtClean="0"/>
              <a:t>Having validation edits incorporated</a:t>
            </a:r>
            <a:r>
              <a:rPr lang="en-US" baseline="0" dirty="0" smtClean="0"/>
              <a:t> into </a:t>
            </a:r>
            <a:r>
              <a:rPr lang="en-US" dirty="0" smtClean="0"/>
              <a:t>GUPS prevents the participant from submitting invalid data as part of their LUCA submission. </a:t>
            </a:r>
          </a:p>
          <a:p>
            <a:endParaRPr lang="en-US" baseline="0" dirty="0" smtClean="0"/>
          </a:p>
          <a:p>
            <a:r>
              <a:rPr lang="en-US" baseline="0" dirty="0" smtClean="0"/>
              <a:t>While the validations run as part of the submission process at the conclusion of the LUCA review and edit process, the Census Bureau suggests utilizing the validation tools to identify errors early and avoid extensive corrections during the submission process.</a:t>
            </a:r>
          </a:p>
          <a:p>
            <a:endParaRPr lang="en-US" baseline="0" dirty="0" smtClean="0"/>
          </a:p>
          <a:p>
            <a:r>
              <a:rPr lang="en-US" baseline="0" dirty="0" smtClean="0"/>
              <a:t>The Address Review Tool checks records for valid content and ensures no duplicates exist in the Census Address List.  If invalid content or duplicates encountered, the Census Address Error List window lists the erroneous records to repair. The next slide shows examples of both.</a:t>
            </a:r>
          </a:p>
          <a:p>
            <a:endParaRPr lang="en-US" baseline="0" dirty="0" smtClean="0"/>
          </a:p>
          <a:p>
            <a:r>
              <a:rPr lang="en-US" baseline="0" dirty="0" smtClean="0"/>
              <a:t>Locate more information on the address list layout and validations in an appendix within the GUPS Respondent Guide.</a:t>
            </a:r>
            <a:endParaRPr lang="en-US" dirty="0"/>
          </a:p>
        </p:txBody>
      </p:sp>
      <p:sp>
        <p:nvSpPr>
          <p:cNvPr id="4" name="Slide Number Placeholder 3"/>
          <p:cNvSpPr>
            <a:spLocks noGrp="1"/>
          </p:cNvSpPr>
          <p:nvPr>
            <p:ph type="sldNum" sz="quarter" idx="10"/>
          </p:nvPr>
        </p:nvSpPr>
        <p:spPr/>
        <p:txBody>
          <a:bodyPr/>
          <a:lstStyle/>
          <a:p>
            <a:fld id="{A0C052AA-7DCB-4CE5-AB24-D815A96D41E1}" type="slidenum">
              <a:rPr lang="en-US" smtClean="0"/>
              <a:t>126</a:t>
            </a:fld>
            <a:endParaRPr lang="en-US" dirty="0"/>
          </a:p>
        </p:txBody>
      </p:sp>
    </p:spTree>
    <p:extLst>
      <p:ext uri="{BB962C8B-B14F-4D97-AF65-F5344CB8AC3E}">
        <p14:creationId xmlns:p14="http://schemas.microsoft.com/office/powerpoint/2010/main" val="291998372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2020 Census LUCA Training for</a:t>
            </a:r>
            <a:r>
              <a:rPr lang="en-US" baseline="0" dirty="0" smtClean="0"/>
              <a:t> </a:t>
            </a:r>
            <a:r>
              <a:rPr lang="en-US" dirty="0" smtClean="0"/>
              <a:t>Geographic Updates Partnership Software (GUPS) participants. The Census Bureau expects to post this presentation on the LUCA web site, so participants can review them again prior to materials receipt in early 2018.</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127</a:t>
            </a:fld>
            <a:endParaRPr lang="en-US" dirty="0"/>
          </a:p>
        </p:txBody>
      </p:sp>
    </p:spTree>
    <p:extLst>
      <p:ext uri="{BB962C8B-B14F-4D97-AF65-F5344CB8AC3E}">
        <p14:creationId xmlns:p14="http://schemas.microsoft.com/office/powerpoint/2010/main" val="34061862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wrap up the presentation for “Digital/Digital” participants, please be aware additional examples of working with the census address list are included in the Respondent Guide that accompanies the materials.  In addition, the Census Bureau wants to ensure all participants are aware of the ways to get support and assistance for the 2020 LUCA operation.  Please visit the 2020 LUCA Web site first for information and instructions.  A Frequently Asked Questions document serves as a thorough resource because it contains many of the most common questions and answers.  If participants cannot find the answers or information they need, they may call the Geographic Programs Support Desk, toll free, at 1-844-344-0169 or e-mail them at GEO.2020.LUCA@census.gov. </a:t>
            </a:r>
          </a:p>
        </p:txBody>
      </p:sp>
    </p:spTree>
    <p:extLst>
      <p:ext uri="{BB962C8B-B14F-4D97-AF65-F5344CB8AC3E}">
        <p14:creationId xmlns:p14="http://schemas.microsoft.com/office/powerpoint/2010/main" val="2249729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The following types of housing units are acceptable for 2020 LUCA: </a:t>
            </a:r>
            <a:r>
              <a:rPr lang="en-US" i="1" dirty="0"/>
              <a:t>read the contents of the</a:t>
            </a:r>
            <a:r>
              <a:rPr lang="en-US" i="1" baseline="0" dirty="0"/>
              <a:t> slide. </a:t>
            </a:r>
            <a:r>
              <a:rPr lang="en-US" dirty="0"/>
              <a:t>All of these housing units are acceptable for inclusion as part of your 2020 LUCA submission.</a:t>
            </a:r>
          </a:p>
          <a:p>
            <a:pPr defTabSz="908162">
              <a:defRPr/>
            </a:pPr>
            <a:endParaRPr lang="en-US" i="1" dirty="0"/>
          </a:p>
          <a:p>
            <a:r>
              <a:rPr lang="en-US" dirty="0"/>
              <a:t>Empty trailer pads and mobile home sites intended to be </a:t>
            </a:r>
            <a:r>
              <a:rPr lang="en-US" b="1" dirty="0"/>
              <a:t>permanent</a:t>
            </a:r>
            <a:r>
              <a:rPr lang="en-US" dirty="0"/>
              <a:t> sites are also acceptable for LUCA, if the site has utility connections.</a:t>
            </a:r>
          </a:p>
        </p:txBody>
      </p:sp>
      <p:sp>
        <p:nvSpPr>
          <p:cNvPr id="4" name="Slide Number Placeholder 3"/>
          <p:cNvSpPr>
            <a:spLocks noGrp="1"/>
          </p:cNvSpPr>
          <p:nvPr>
            <p:ph type="sldNum" sz="quarter" idx="10"/>
          </p:nvPr>
        </p:nvSpPr>
        <p:spPr/>
        <p:txBody>
          <a:bodyPr/>
          <a:lstStyle/>
          <a:p>
            <a:fld id="{603B9073-4934-4A18-B03D-7FA2DABDE591}" type="slidenum">
              <a:rPr lang="en-US" smtClean="0"/>
              <a:t>13</a:t>
            </a:fld>
            <a:endParaRPr lang="en-US" dirty="0"/>
          </a:p>
        </p:txBody>
      </p:sp>
    </p:spTree>
    <p:extLst>
      <p:ext uri="{BB962C8B-B14F-4D97-AF65-F5344CB8AC3E}">
        <p14:creationId xmlns:p14="http://schemas.microsoft.com/office/powerpoint/2010/main" val="642666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a:t>
            </a:r>
            <a:r>
              <a:rPr lang="en-US" baseline="0" dirty="0"/>
              <a:t> Bureau defines Group Quarters as: </a:t>
            </a:r>
            <a:r>
              <a:rPr lang="en-US" i="1" baseline="0" dirty="0"/>
              <a:t>r</a:t>
            </a:r>
            <a:r>
              <a:rPr lang="en-US" i="1" dirty="0"/>
              <a:t>ead the contents of the slide.</a:t>
            </a:r>
          </a:p>
          <a:p>
            <a:endParaRPr lang="en-US" i="1" dirty="0"/>
          </a:p>
          <a:p>
            <a:pPr defTabSz="908162">
              <a:defRPr/>
            </a:pPr>
            <a:r>
              <a:rPr lang="en-US" dirty="0"/>
              <a:t>This is not a typical household-type living arrangement. These services may include custodial or medical care as well as other types of assistance, and residency is commonly restricted to those receiving these services. Residents of group quarters are usually unrelated.</a:t>
            </a:r>
          </a:p>
        </p:txBody>
      </p:sp>
      <p:sp>
        <p:nvSpPr>
          <p:cNvPr id="4" name="Slide Number Placeholder 3"/>
          <p:cNvSpPr>
            <a:spLocks noGrp="1"/>
          </p:cNvSpPr>
          <p:nvPr>
            <p:ph type="sldNum" sz="quarter" idx="10"/>
          </p:nvPr>
        </p:nvSpPr>
        <p:spPr/>
        <p:txBody>
          <a:bodyPr/>
          <a:lstStyle/>
          <a:p>
            <a:fld id="{603B9073-4934-4A18-B03D-7FA2DABDE591}" type="slidenum">
              <a:rPr lang="en-US" smtClean="0"/>
              <a:t>14</a:t>
            </a:fld>
            <a:endParaRPr lang="en-US" dirty="0"/>
          </a:p>
        </p:txBody>
      </p:sp>
    </p:spTree>
    <p:extLst>
      <p:ext uri="{BB962C8B-B14F-4D97-AF65-F5344CB8AC3E}">
        <p14:creationId xmlns:p14="http://schemas.microsoft.com/office/powerpoint/2010/main" val="3098806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types of group quarters are acceptable for 2020 LUCA: </a:t>
            </a:r>
            <a:r>
              <a:rPr lang="en-US" i="1" dirty="0"/>
              <a:t>read the contents of the slide.</a:t>
            </a:r>
            <a:endParaRPr lang="en-US" dirty="0"/>
          </a:p>
          <a:p>
            <a:endParaRPr lang="en-US" i="1" dirty="0"/>
          </a:p>
          <a:p>
            <a:r>
              <a:rPr lang="en-US" i="1" dirty="0"/>
              <a:t>Presenters, within the Group homes bullet, “homes for people with special needs” are also “homes for the mentally and/or physically disabled”.  Within the Nursing homes bullet, “skilled nursing facilities” provide rehabilitative services while regular nursing facilities do not.</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15</a:t>
            </a:fld>
            <a:endParaRPr lang="en-US" dirty="0"/>
          </a:p>
        </p:txBody>
      </p:sp>
    </p:spTree>
    <p:extLst>
      <p:ext uri="{BB962C8B-B14F-4D97-AF65-F5344CB8AC3E}">
        <p14:creationId xmlns:p14="http://schemas.microsoft.com/office/powerpoint/2010/main" val="487560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Continued from the previous slide, these additional types of group quarters are also acceptable: </a:t>
            </a:r>
            <a:r>
              <a:rPr lang="en-US" i="1" dirty="0"/>
              <a:t>read the contents of the slide.  </a:t>
            </a:r>
            <a:r>
              <a:rPr lang="en-US" dirty="0"/>
              <a:t>Should your jurisdiction choose to review group quarters as part of 2020 LUCA, then all of the group quarter types, mentioned on both slides, are acceptable for inclusion in your submission.</a:t>
            </a:r>
          </a:p>
        </p:txBody>
      </p:sp>
      <p:sp>
        <p:nvSpPr>
          <p:cNvPr id="4" name="Slide Number Placeholder 3"/>
          <p:cNvSpPr>
            <a:spLocks noGrp="1"/>
          </p:cNvSpPr>
          <p:nvPr>
            <p:ph type="sldNum" sz="quarter" idx="10"/>
          </p:nvPr>
        </p:nvSpPr>
        <p:spPr/>
        <p:txBody>
          <a:bodyPr/>
          <a:lstStyle/>
          <a:p>
            <a:fld id="{603B9073-4934-4A18-B03D-7FA2DABDE591}" type="slidenum">
              <a:rPr lang="en-US" smtClean="0"/>
              <a:t>16</a:t>
            </a:fld>
            <a:endParaRPr lang="en-US" dirty="0"/>
          </a:p>
        </p:txBody>
      </p:sp>
    </p:spTree>
    <p:extLst>
      <p:ext uri="{BB962C8B-B14F-4D97-AF65-F5344CB8AC3E}">
        <p14:creationId xmlns:p14="http://schemas.microsoft.com/office/powerpoint/2010/main" val="1070865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Exclude the following unacceptable types of housing units and group quarters addresses from your address list: </a:t>
            </a:r>
            <a:r>
              <a:rPr lang="en-US" i="1" dirty="0"/>
              <a:t>read the slide. </a:t>
            </a:r>
            <a:endParaRPr lang="en-US" dirty="0"/>
          </a:p>
          <a:p>
            <a:endParaRPr lang="en-US" dirty="0"/>
          </a:p>
          <a:p>
            <a:r>
              <a:rPr lang="en-US" dirty="0"/>
              <a:t>If addresses described in the first two bullets appear on the census address list, mark them for deletion with Action Code “D”.  If the next four bullets regarding nonresidential status exist on the address list, mark them as nonresidential with Action Code “N”.  Do not add addresses that will not be habitable on Census Day, April 1, 2020.</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17</a:t>
            </a:fld>
            <a:endParaRPr lang="en-US" dirty="0"/>
          </a:p>
        </p:txBody>
      </p:sp>
    </p:spTree>
    <p:extLst>
      <p:ext uri="{BB962C8B-B14F-4D97-AF65-F5344CB8AC3E}">
        <p14:creationId xmlns:p14="http://schemas.microsoft.com/office/powerpoint/2010/main" val="3695850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The Census</a:t>
            </a:r>
            <a:r>
              <a:rPr lang="en-US" baseline="0" dirty="0"/>
              <a:t> Bureau defines city style addresses as those that have a house number and street name for their complete address.  </a:t>
            </a:r>
            <a:r>
              <a:rPr lang="en-US" dirty="0"/>
              <a:t>In some instances, the house number may also include an alpha character such as 35A Fourth Ave W. City</a:t>
            </a:r>
            <a:r>
              <a:rPr lang="en-US" baseline="0" dirty="0"/>
              <a:t> style addresses </a:t>
            </a:r>
            <a:r>
              <a:rPr lang="en-US" dirty="0"/>
              <a:t>are</a:t>
            </a:r>
            <a:r>
              <a:rPr lang="en-US" baseline="0" dirty="0"/>
              <a:t> generally </a:t>
            </a:r>
            <a:r>
              <a:rPr lang="en-US" dirty="0"/>
              <a:t>mailing address, but some are also used to provide a location for emergency services, such as police, fire, and rescue</a:t>
            </a:r>
            <a:r>
              <a:rPr lang="en-US" baseline="0" dirty="0"/>
              <a:t>, i.e., </a:t>
            </a:r>
            <a:r>
              <a:rPr lang="en-US" dirty="0"/>
              <a:t>E-911 addresses.</a:t>
            </a:r>
          </a:p>
          <a:p>
            <a:endParaRPr lang="en-US" dirty="0"/>
          </a:p>
          <a:p>
            <a:pPr defTabSz="908162">
              <a:defRPr/>
            </a:pPr>
            <a:r>
              <a:rPr lang="en-US" dirty="0"/>
              <a:t>Of special</a:t>
            </a:r>
            <a:r>
              <a:rPr lang="en-US" baseline="0" dirty="0"/>
              <a:t> note, for 2020 LUCA, participants who wish to add multiunit addresses must provide the unit identifiers.  </a:t>
            </a:r>
            <a:r>
              <a:rPr lang="en-US" dirty="0"/>
              <a:t>Ensure that all your apartment buildings, especially small multiunit buildings (3-4 units), such as large houses subdivided into apartments, have a separate address line for each unit that includes the basic street address and the individual unit designation.</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18</a:t>
            </a:fld>
            <a:endParaRPr lang="en-US" dirty="0"/>
          </a:p>
        </p:txBody>
      </p:sp>
    </p:spTree>
    <p:extLst>
      <p:ext uri="{BB962C8B-B14F-4D97-AF65-F5344CB8AC3E}">
        <p14:creationId xmlns:p14="http://schemas.microsoft.com/office/powerpoint/2010/main" val="2947891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The Census</a:t>
            </a:r>
            <a:r>
              <a:rPr lang="en-US" baseline="0" dirty="0"/>
              <a:t> Bureau defines non-city style addresses as those that do not have a house number and street name for their complete address or that may have incomplete house number and street name information. </a:t>
            </a:r>
          </a:p>
          <a:p>
            <a:pPr defTabSz="908162">
              <a:defRPr/>
            </a:pPr>
            <a:endParaRPr lang="en-US" baseline="0" dirty="0"/>
          </a:p>
          <a:p>
            <a:pPr defTabSz="908162">
              <a:defRPr/>
            </a:pPr>
            <a:r>
              <a:rPr lang="en-US" baseline="0" dirty="0"/>
              <a:t>Frequently used non-city style addresses in the Census Bureau data include location descriptions with map spots, rural route and box addresses, and highway contract route and box addresses.</a:t>
            </a:r>
          </a:p>
        </p:txBody>
      </p:sp>
      <p:sp>
        <p:nvSpPr>
          <p:cNvPr id="4" name="Slide Number Placeholder 3"/>
          <p:cNvSpPr>
            <a:spLocks noGrp="1"/>
          </p:cNvSpPr>
          <p:nvPr>
            <p:ph type="sldNum" sz="quarter" idx="10"/>
          </p:nvPr>
        </p:nvSpPr>
        <p:spPr/>
        <p:txBody>
          <a:bodyPr/>
          <a:lstStyle/>
          <a:p>
            <a:fld id="{603B9073-4934-4A18-B03D-7FA2DABDE591}" type="slidenum">
              <a:rPr lang="en-US" smtClean="0"/>
              <a:t>19</a:t>
            </a:fld>
            <a:endParaRPr lang="en-US" dirty="0"/>
          </a:p>
        </p:txBody>
      </p:sp>
    </p:spTree>
    <p:extLst>
      <p:ext uri="{BB962C8B-B14F-4D97-AF65-F5344CB8AC3E}">
        <p14:creationId xmlns:p14="http://schemas.microsoft.com/office/powerpoint/2010/main" val="2457170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During today’s introductory presentation, we will discuss, at a high level, the 2020 Census and 2020 LUCA, Census terminology, and preparing to participate.</a:t>
            </a:r>
          </a:p>
          <a:p>
            <a:pPr defTabSz="908162">
              <a:defRPr/>
            </a:pPr>
            <a:endParaRPr lang="en-US" dirty="0" smtClean="0"/>
          </a:p>
          <a:p>
            <a:pPr defTabSz="908162">
              <a:defRPr/>
            </a:pPr>
            <a:r>
              <a:rPr lang="en-US" i="1" dirty="0" smtClean="0"/>
              <a:t>The 2020 LUCA materials and operational instructions are subject to change between the LUCA Training timeframe and the time you receive your materials for review in the spring of 2018; therefore, the examples shown in the various training modules may differ from the official materials.</a:t>
            </a:r>
            <a:endParaRPr lang="en-US" dirty="0" smtClean="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2</a:t>
            </a:fld>
            <a:endParaRPr lang="en-US" dirty="0"/>
          </a:p>
        </p:txBody>
      </p:sp>
    </p:spTree>
    <p:extLst>
      <p:ext uri="{BB962C8B-B14F-4D97-AF65-F5344CB8AC3E}">
        <p14:creationId xmlns:p14="http://schemas.microsoft.com/office/powerpoint/2010/main" val="3012792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Census Bureau offers early tools that provide participants the opportunity to begin LUCA preparation in advance of materials receipt. Since January 2017, residential </a:t>
            </a:r>
            <a:r>
              <a:rPr lang="en-US" b="1" dirty="0" smtClean="0"/>
              <a:t>address block counts</a:t>
            </a:r>
            <a:r>
              <a:rPr lang="en-US" dirty="0" smtClean="0"/>
              <a:t> are available for download on the 2020 LUCA Web site. These residential block counts are derived from the geocodes of the individual addresses in the Master Address File (MAF). This is the first time the Census Bureau has provided this type of information in advance of the LUCA operation. The Census Bureau provides the Address Count List with the 2020 LUCA materials for reference purposes only.</a:t>
            </a:r>
          </a:p>
          <a:p>
            <a:pPr defTabSz="908162">
              <a:defRPr/>
            </a:pPr>
            <a:endParaRPr lang="en-US" dirty="0" smtClean="0"/>
          </a:p>
          <a:p>
            <a:pPr defTabSz="908162">
              <a:defRPr/>
            </a:pPr>
            <a:r>
              <a:rPr lang="en-US" dirty="0" smtClean="0"/>
              <a:t>The Census Geocoder tool allows users to upload a file of addresses (or enter in an individual address) to obtain census geography and approximate coordinates based on the address ranges within the MAF/TIGER database (MTDB). The Census Bureau offers support for the Census Geocoder through e-mail to </a:t>
            </a:r>
            <a:r>
              <a:rPr lang="en-US" u="sng" dirty="0" smtClean="0">
                <a:hlinkClick r:id="rId3"/>
              </a:rPr>
              <a:t>&lt;geo.geocoding.services@census.gov&gt;</a:t>
            </a:r>
            <a:r>
              <a:rPr lang="en-US" dirty="0" smtClean="0"/>
              <a:t>.</a:t>
            </a:r>
          </a:p>
          <a:p>
            <a:pPr defTabSz="908162">
              <a:defRPr/>
            </a:pPr>
            <a:endParaRPr lang="en-US" dirty="0" smtClean="0"/>
          </a:p>
          <a:p>
            <a:r>
              <a:rPr lang="en-US" dirty="0" smtClean="0"/>
              <a:t>For those not using a geographic information system, TIGERweb is an interactive web service for use, in advance of receiving LUCA materials, to view the features (roads, blocks, etc.) within jurisdictions.  Used interactively with the early address block count list, it allows users to visually identify blocks that have high or low address block counts.</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20</a:t>
            </a:fld>
            <a:endParaRPr lang="en-US" dirty="0"/>
          </a:p>
        </p:txBody>
      </p:sp>
    </p:spTree>
    <p:extLst>
      <p:ext uri="{BB962C8B-B14F-4D97-AF65-F5344CB8AC3E}">
        <p14:creationId xmlns:p14="http://schemas.microsoft.com/office/powerpoint/2010/main" val="2113329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navigating to the </a:t>
            </a:r>
            <a:r>
              <a:rPr lang="en-US" u="sng" dirty="0">
                <a:hlinkClick r:id="rId3"/>
              </a:rPr>
              <a:t>2020 LUCA Web site</a:t>
            </a:r>
            <a:r>
              <a:rPr lang="en-US" dirty="0"/>
              <a:t>, use the “</a:t>
            </a:r>
            <a:r>
              <a:rPr lang="en-US" i="1" dirty="0"/>
              <a:t>How Can I Review the Address Block Counts for My Entity</a:t>
            </a:r>
            <a:r>
              <a:rPr lang="en-US" dirty="0"/>
              <a:t>” section to search and download the Address Block Count file for your government. The download is in pipe-delimited text format, but easily converts into Excel (.xlsx).</a:t>
            </a:r>
          </a:p>
          <a:p>
            <a:endParaRPr lang="en-US" dirty="0"/>
          </a:p>
          <a:p>
            <a:r>
              <a:rPr lang="en-US" dirty="0"/>
              <a:t>To prepare for LUCA, potential participants can compare the Census Bureau’s address count data to their local data. Potential participants can join the address block count lists to 2010 tabulation block geography using a geographic information system to create an overlay for analysis prior to receiving actual LUCA materials. Discrepancies between the census and local counts may be a result of incorrect geocoding or missing information from the census address list.</a:t>
            </a:r>
          </a:p>
          <a:p>
            <a:endParaRPr lang="en-US" dirty="0"/>
          </a:p>
          <a:p>
            <a:r>
              <a:rPr lang="en-US" dirty="0"/>
              <a:t>The Census Geocoder takes individual addresses, or file of addresses, and obtains census geography and approximate coordinates. It can process files up to 10,000 records at a time. </a:t>
            </a:r>
            <a:r>
              <a:rPr lang="en-US" dirty="0" smtClean="0"/>
              <a:t>Governments with over 10,000 addresses can upload their addresses to the LUCA Geocoding Service using </a:t>
            </a:r>
            <a:r>
              <a:rPr lang="en-US" dirty="0"/>
              <a:t>SWIM.</a:t>
            </a:r>
          </a:p>
          <a:p>
            <a:endParaRPr lang="en-US" dirty="0"/>
          </a:p>
          <a:p>
            <a:pPr defTabSz="908162">
              <a:defRPr/>
            </a:pPr>
            <a:r>
              <a:rPr lang="en-US" dirty="0"/>
              <a:t>Geocoding a local address list using Census Geocoder is another way to begin early preparations for LUCA because it standardizes local data into the format the Census Bureau needs for LUCA processing and provides the census block geocode for the records submitted in the local address list file. Participants may use the geocode information to generate their own local block count tallies for comparison to the Census Bureau’s block count file discussed on the previous slide. Participants can also generate geocodes using their own GIS, but this tool may help smaller entities or entities that do not have access to their own GIS.</a:t>
            </a:r>
          </a:p>
          <a:p>
            <a:endParaRPr lang="en-US" dirty="0"/>
          </a:p>
          <a:p>
            <a:r>
              <a:rPr lang="en-US" dirty="0"/>
              <a:t>Find the TIGERweb web service at the URL listed on the slide, </a:t>
            </a:r>
            <a:r>
              <a:rPr lang="en-US" u="sng" dirty="0">
                <a:hlinkClick r:id="rId4"/>
              </a:rPr>
              <a:t>&lt;https://tigerweb.geo.census.gov/tigerweb/&gt;</a:t>
            </a:r>
            <a:r>
              <a:rPr lang="en-US" dirty="0"/>
              <a:t>.  Documentation is located within the same URL.</a:t>
            </a:r>
          </a:p>
          <a:p>
            <a:endParaRPr lang="en-US" dirty="0"/>
          </a:p>
        </p:txBody>
      </p:sp>
    </p:spTree>
    <p:extLst>
      <p:ext uri="{BB962C8B-B14F-4D97-AF65-F5344CB8AC3E}">
        <p14:creationId xmlns:p14="http://schemas.microsoft.com/office/powerpoint/2010/main" val="3052049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There are three mediums of materials available for 2020 LUCA; the Geographic Update Partnership Software, known as GUPS, paper formatted materials, and digitally formatted materials.  From these three mediums, seven product preference combinations evolve.</a:t>
            </a:r>
          </a:p>
          <a:p>
            <a:endParaRPr lang="en-US" dirty="0"/>
          </a:p>
          <a:p>
            <a:r>
              <a:rPr lang="en-US" dirty="0"/>
              <a:t>The SEVEN product preference combinations are:</a:t>
            </a:r>
          </a:p>
          <a:p>
            <a:pPr lvl="0"/>
            <a:endParaRPr lang="en-US" dirty="0"/>
          </a:p>
          <a:p>
            <a:pPr lvl="0"/>
            <a:r>
              <a:rPr lang="en-US" dirty="0"/>
              <a:t>Geographic Update Partnership Software (GUPS) – Participants choosing this product preference receive a digital address list and digital map as part of the GUPS package. By doing so, they have all the components necessary to complete their work in GUPS or using their own GIS. GUPS has Title 13 protections programmed into the software, taking much of the guesswork out of Title 13 security concerns.</a:t>
            </a:r>
          </a:p>
          <a:p>
            <a:pPr lvl="0"/>
            <a:endParaRPr lang="en-US" dirty="0"/>
          </a:p>
          <a:p>
            <a:pPr lvl="0"/>
            <a:r>
              <a:rPr lang="en-US" dirty="0"/>
              <a:t>Paper Address List and Large Format Paper Maps – This product preference requires Title 13 protection for the paper address list. The large format paper maps do not display any Title 13 information. There are no small format block maps provided with this material combination.</a:t>
            </a:r>
          </a:p>
          <a:p>
            <a:pPr lvl="0"/>
            <a:endParaRPr lang="en-US" dirty="0"/>
          </a:p>
          <a:p>
            <a:pPr lvl="0"/>
            <a:r>
              <a:rPr lang="en-US" dirty="0"/>
              <a:t>Paper Address List and Large Format Paper Maps with PDF small format block maps – In addition to protecting the paper address list, the DVD requires digital Title 13 protection because the PDF small format maps on the DVD contain map spots. Any printed small format block maps also need protection.</a:t>
            </a:r>
          </a:p>
          <a:p>
            <a:pPr lvl="0"/>
            <a:endParaRPr lang="en-US" dirty="0"/>
          </a:p>
          <a:p>
            <a:pPr lvl="0"/>
            <a:r>
              <a:rPr lang="en-US" dirty="0"/>
              <a:t>Paper Address List and Digital Map – This product preference requires Title 13 protection for the paper address list. The “digital map” is a TIGER Partnership shapefile. The shapefiles do not contain structure points; therefore, no digital Title 13 security measures are required for the DVD containing the shapefiles. </a:t>
            </a:r>
          </a:p>
          <a:p>
            <a:pPr lvl="0"/>
            <a:endParaRPr lang="en-US" dirty="0"/>
          </a:p>
          <a:p>
            <a:pPr lvl="0"/>
            <a:r>
              <a:rPr lang="en-US" dirty="0"/>
              <a:t>Digital Address List and Large Format Paper Maps – This product preference requires digital Title 13 protection for the address list and if printed, requires Title 13 protection for printed copies of the address list. The large format paper maps do not display any Title 13 information. There are no small format block maps provided with this material combination.</a:t>
            </a:r>
          </a:p>
          <a:p>
            <a:pPr lvl="0"/>
            <a:endParaRPr lang="en-US" dirty="0"/>
          </a:p>
          <a:p>
            <a:pPr lvl="0"/>
            <a:r>
              <a:rPr lang="en-US" dirty="0"/>
              <a:t>Digital Address List and Large Format Paper Maps with PDF small format block maps – This product preference requires digital Title 13 protection for the address list and if printed, requires Title 13 protection for printed copies of the address list. The large format paper maps do not display any Title 13 information. The DVD requires digital Title 13 protection because the PDF small format maps on the DVD contain map spots. Any printed small format block maps also need protection.</a:t>
            </a:r>
          </a:p>
          <a:p>
            <a:pPr lvl="0"/>
            <a:endParaRPr lang="en-US" dirty="0"/>
          </a:p>
          <a:p>
            <a:pPr lvl="0"/>
            <a:r>
              <a:rPr lang="en-US" dirty="0"/>
              <a:t>Digital Address List with Digital Map – This product preference requires digital Title 13 protection for the address list and if printed, requires Title 13 protection for printed copies of the address list. The “digital map” is a TIGER Partnership shapefile. The shapefiles do not contain structure points; however, using GIS, the latitude/longitude coordinates in the digital address list can generate structure points. Participants must protect the structure points they generate using the census address list coordinates under the rules of Title 13. Participants choosing this option will also receive GUPS.</a:t>
            </a:r>
          </a:p>
          <a:p>
            <a:endParaRPr lang="en-US" dirty="0"/>
          </a:p>
          <a:p>
            <a:pPr defTabSz="908162">
              <a:defRPr/>
            </a:pPr>
            <a:r>
              <a:rPr lang="en-US" dirty="0"/>
              <a:t>The words in parenthesis on this slide represent labels describing the various product preference combinations.  Expect usage of these labels during other presentations related to LUCA.  Each product preference has its own detailed “Acceptable Updates” presentation tailored specifically for participants who have chosen that product preference.  This organization tactic ensures a totally paper participant is not distracted by digital discussions or vice versa. </a:t>
            </a:r>
          </a:p>
          <a:p>
            <a:endParaRPr lang="en-US" dirty="0"/>
          </a:p>
          <a:p>
            <a:r>
              <a:rPr lang="en-US" dirty="0"/>
              <a:t>Many governments will choose digital format for both their address list and maps to leverage their own GIS. Governments with computer expertise, but without a GIS, may prefer to use GUPS or may choose digital address list and paper maps. Governments without a local address list in digital format, and with 6,000 or fewer addresses, may prefer all paper products. Choosing a paper address list and digital maps </a:t>
            </a:r>
            <a:r>
              <a:rPr lang="en-US" u="sng" dirty="0"/>
              <a:t>would not</a:t>
            </a:r>
            <a:r>
              <a:rPr lang="en-US" dirty="0"/>
              <a:t> allow for full use of GIS capabilities, but the format combination is available.</a:t>
            </a:r>
          </a:p>
        </p:txBody>
      </p:sp>
    </p:spTree>
    <p:extLst>
      <p:ext uri="{BB962C8B-B14F-4D97-AF65-F5344CB8AC3E}">
        <p14:creationId xmlns:p14="http://schemas.microsoft.com/office/powerpoint/2010/main" val="226891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2020 Census LUCA operation training that discusses review and update strategies.  This presentation serves to prepare participants for their LUCA review.  It does not provide instructions for making updates or for submitting the updated materials.  Separate presentations cover those two topics.</a:t>
            </a:r>
          </a:p>
          <a:p>
            <a:endParaRPr lang="en-US" dirty="0"/>
          </a:p>
          <a:p>
            <a:r>
              <a:rPr lang="en-US" dirty="0"/>
              <a:t>The Census Bureau expects to post this presentation on </a:t>
            </a:r>
            <a:r>
              <a:rPr lang="en-US" dirty="0" smtClean="0"/>
              <a:t>the LUCA </a:t>
            </a:r>
            <a:r>
              <a:rPr lang="en-US" dirty="0"/>
              <a:t>web site, so participants can review them again prior to materials receipt in early 2018.</a:t>
            </a:r>
          </a:p>
        </p:txBody>
      </p:sp>
      <p:sp>
        <p:nvSpPr>
          <p:cNvPr id="4" name="Slide Number Placeholder 3"/>
          <p:cNvSpPr>
            <a:spLocks noGrp="1"/>
          </p:cNvSpPr>
          <p:nvPr>
            <p:ph type="sldNum" sz="quarter" idx="10"/>
          </p:nvPr>
        </p:nvSpPr>
        <p:spPr/>
        <p:txBody>
          <a:bodyPr/>
          <a:lstStyle/>
          <a:p>
            <a:fld id="{603B9073-4934-4A18-B03D-7FA2DABDE591}" type="slidenum">
              <a:rPr lang="en-US" smtClean="0"/>
              <a:t>23</a:t>
            </a:fld>
            <a:endParaRPr lang="en-US" dirty="0"/>
          </a:p>
        </p:txBody>
      </p:sp>
    </p:spTree>
    <p:extLst>
      <p:ext uri="{BB962C8B-B14F-4D97-AF65-F5344CB8AC3E}">
        <p14:creationId xmlns:p14="http://schemas.microsoft.com/office/powerpoint/2010/main" val="915184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discusses strategies for your LUCA review and potential updates.  It identifies things to consider, potential address sources available to your jurisdiction to conduct your review, encourages the identification of priority areas of review, and discusses how to begin your review.  </a:t>
            </a:r>
          </a:p>
          <a:p>
            <a:endParaRPr lang="en-US" dirty="0"/>
          </a:p>
          <a:p>
            <a:r>
              <a:rPr lang="en-US" dirty="0"/>
              <a:t>For more detailed information and instruction, refer to the Respondent Guide that accompanies the materials and to upcoming presentations that discuss review, update and submission details.</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24</a:t>
            </a:fld>
            <a:endParaRPr lang="en-US" dirty="0"/>
          </a:p>
        </p:txBody>
      </p:sp>
    </p:spTree>
    <p:extLst>
      <p:ext uri="{BB962C8B-B14F-4D97-AF65-F5344CB8AC3E}">
        <p14:creationId xmlns:p14="http://schemas.microsoft.com/office/powerpoint/2010/main" val="1566421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When preparing for your LUCA review, consider your time and staff resources. The 2020 LUCA operation allows 120 calendar days to review and provide the Census Bureau with your submission.  The review time begins upon receipt of materials.  If your entity decides to switch product preferences, the 120 days does not reset after receipt of new materials, nor does it pause while waiting for new materials.  Time does not reset if you experience technical issues, so please contact the Census Bureau immediately if you experience problems with the materials (digital or otherwise</a:t>
            </a:r>
            <a:r>
              <a:rPr lang="en-US" baseline="0" dirty="0" smtClean="0"/>
              <a:t>).</a:t>
            </a:r>
          </a:p>
          <a:p>
            <a:pPr defTabSz="908162">
              <a:defRPr/>
            </a:pPr>
            <a:endParaRPr lang="en-US" baseline="0" dirty="0" smtClean="0"/>
          </a:p>
          <a:p>
            <a:pPr defTabSz="908162">
              <a:defRPr/>
            </a:pPr>
            <a:r>
              <a:rPr lang="en-US" baseline="0" dirty="0" smtClean="0"/>
              <a:t>Consider the availability of an address list or other source of address information.  If an address list exists, does it include multiunit structure identifiers, such as Apt 1, Unit A2, #4?  This information is required for 2020 LUCA submissions when adding new records to the address list or updating the address list.  Does the address list include both residential and commercial addresses; and if so, are the residential addresses distinguishable?  The Census Bureau only wants residential addresses for LUCA, so additional work may be necessary to prepare the local address list for use in 2020 LUCA review.</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25</a:t>
            </a:fld>
            <a:endParaRPr lang="en-US" dirty="0"/>
          </a:p>
        </p:txBody>
      </p:sp>
    </p:spTree>
    <p:extLst>
      <p:ext uri="{BB962C8B-B14F-4D97-AF65-F5344CB8AC3E}">
        <p14:creationId xmlns:p14="http://schemas.microsoft.com/office/powerpoint/2010/main" val="3956324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There are many possible sources of local address information. Some of these sources may not match the Census Bureau’s address list exactly, but they are a good indication of where change is taking place and can help you identify addresses that you need to add to the address list.</a:t>
            </a:r>
          </a:p>
          <a:p>
            <a:endParaRPr lang="en-US" dirty="0" smtClean="0"/>
          </a:p>
          <a:p>
            <a:r>
              <a:rPr lang="en-US" i="1" dirty="0" smtClean="0"/>
              <a:t>Presenters,</a:t>
            </a:r>
            <a:r>
              <a:rPr lang="en-US" i="1" baseline="0" dirty="0" smtClean="0"/>
              <a:t> read some/all of these on the slide.</a:t>
            </a:r>
            <a:endParaRPr lang="en-US" i="1" dirty="0"/>
          </a:p>
        </p:txBody>
      </p:sp>
      <p:sp>
        <p:nvSpPr>
          <p:cNvPr id="4" name="Slide Number Placeholder 3"/>
          <p:cNvSpPr>
            <a:spLocks noGrp="1"/>
          </p:cNvSpPr>
          <p:nvPr>
            <p:ph type="sldNum" sz="quarter" idx="10"/>
          </p:nvPr>
        </p:nvSpPr>
        <p:spPr/>
        <p:txBody>
          <a:bodyPr/>
          <a:lstStyle/>
          <a:p>
            <a:fld id="{603B9073-4934-4A18-B03D-7FA2DABDE591}" type="slidenum">
              <a:rPr lang="en-US" smtClean="0"/>
              <a:t>26</a:t>
            </a:fld>
            <a:endParaRPr lang="en-US" dirty="0"/>
          </a:p>
        </p:txBody>
      </p:sp>
    </p:spTree>
    <p:extLst>
      <p:ext uri="{BB962C8B-B14F-4D97-AF65-F5344CB8AC3E}">
        <p14:creationId xmlns:p14="http://schemas.microsoft.com/office/powerpoint/2010/main" val="1739280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When deciding how to conduct the LUCA review, consider your time, staff, and available local address information. If a complete review is not possible, focus your review on these areas</a:t>
            </a:r>
            <a:r>
              <a:rPr lang="en-US" baseline="0" dirty="0" smtClean="0"/>
              <a:t> (listed in alphabetical order, not order of Census priority).</a:t>
            </a:r>
          </a:p>
          <a:p>
            <a:pPr defTabSz="908162">
              <a:defRPr/>
            </a:pPr>
            <a:endParaRPr lang="en-US" baseline="0" dirty="0" smtClean="0"/>
          </a:p>
          <a:p>
            <a:pPr defTabSz="908162">
              <a:defRPr/>
            </a:pPr>
            <a:r>
              <a:rPr lang="en-US" i="1" dirty="0" smtClean="0"/>
              <a:t>Presenters,</a:t>
            </a:r>
            <a:r>
              <a:rPr lang="en-US" i="1" baseline="0" dirty="0" smtClean="0"/>
              <a:t> read some/all of these on the slide.</a:t>
            </a:r>
            <a:endParaRPr lang="en-US" i="1" dirty="0" smtClean="0"/>
          </a:p>
          <a:p>
            <a:pPr defTabSz="908162">
              <a:defRPr/>
            </a:pPr>
            <a:endParaRPr lang="en-US"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27</a:t>
            </a:fld>
            <a:endParaRPr lang="en-US" dirty="0"/>
          </a:p>
        </p:txBody>
      </p:sp>
    </p:spTree>
    <p:extLst>
      <p:ext uri="{BB962C8B-B14F-4D97-AF65-F5344CB8AC3E}">
        <p14:creationId xmlns:p14="http://schemas.microsoft.com/office/powerpoint/2010/main" val="823444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begin your review, assemble all of your local sources of information (local address sources and local map sources).  Take time to read the LUCA Respondent Guide that accompanies the materials.  Review the online presentations when they become available. </a:t>
            </a:r>
          </a:p>
          <a:p>
            <a:endParaRPr lang="en-US" dirty="0"/>
          </a:p>
          <a:p>
            <a:r>
              <a:rPr lang="en-US" dirty="0"/>
              <a:t>Familiarize yourself with your specific LUCA materials.  For paper participants, check the paper address list for the sort option noted at the top of each page. Check to see that all the pages (e.g., 1 of 345 through 345 of 345) are included and that none are missing. If pages are missing or the sort option is not what you need/expect, contact the Census Bureau immediately for a replacement. As stated on the previous slide, your 120 days does not pause or reset when you receive your new materials.  The Census Bureau suggests you move forward with your review while you await your new materials.  For digital participants, check your address list to ensure it imported properly (e.g., leading zeros are present and data is in the appropriate fields).  To check the connection between address list and the address count list, scroll to the bottom of your address list.  If you subtract one (for the presence of the header row) from the last row number, you will have the tally of addresses (housing unit and group quarters) for your jurisdiction.  This number should match the “Total” information at the end of your digital address count list.  These are all checks that participants can perform upon receipt of materials to ensure your materials are complete and correct. Review the Address Count List to ensure it includes all of its pages (for paper) and blocks (for digital).  Review your paper maps to ensure all are included and legible.  Setup your shapefile material for potential updates to the edges shapefile. For paper map participants, check a few blocks on the Block to Map Sheet Relationship list by locating them on the respective large format map(s).</a:t>
            </a:r>
          </a:p>
          <a:p>
            <a:endParaRPr lang="en-US" dirty="0"/>
          </a:p>
          <a:p>
            <a:r>
              <a:rPr lang="en-US" dirty="0"/>
              <a:t>Organize your LUCA materials based on the priority areas your jurisdiction established and focus on those areas.  Do not become distracted by the additional materials for other areas or other addresses.  If you complete the priority areas, you can always choose additional addresses to review.  </a:t>
            </a:r>
          </a:p>
          <a:p>
            <a:endParaRPr lang="en-US" dirty="0"/>
          </a:p>
          <a:p>
            <a:r>
              <a:rPr lang="en-US" dirty="0"/>
              <a:t>An organized approach to conducting your LUCA review will yield a successful LUCA submission for your jurisdiction.</a:t>
            </a:r>
          </a:p>
        </p:txBody>
      </p:sp>
      <p:sp>
        <p:nvSpPr>
          <p:cNvPr id="4" name="Slide Number Placeholder 3"/>
          <p:cNvSpPr>
            <a:spLocks noGrp="1"/>
          </p:cNvSpPr>
          <p:nvPr>
            <p:ph type="sldNum" sz="quarter" idx="10"/>
          </p:nvPr>
        </p:nvSpPr>
        <p:spPr/>
        <p:txBody>
          <a:bodyPr/>
          <a:lstStyle/>
          <a:p>
            <a:fld id="{603B9073-4934-4A18-B03D-7FA2DABDE591}" type="slidenum">
              <a:rPr lang="en-US" smtClean="0"/>
              <a:t>28</a:t>
            </a:fld>
            <a:endParaRPr lang="en-US" dirty="0"/>
          </a:p>
        </p:txBody>
      </p:sp>
    </p:spTree>
    <p:extLst>
      <p:ext uri="{BB962C8B-B14F-4D97-AF65-F5344CB8AC3E}">
        <p14:creationId xmlns:p14="http://schemas.microsoft.com/office/powerpoint/2010/main" val="2352532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Welcome to the 2020 Census</a:t>
            </a:r>
            <a:r>
              <a:rPr lang="en-US" baseline="0" dirty="0"/>
              <a:t> LUCA operation training to introduce the digital map materials.  This presentation serves as an introduction to the digital map materials and prepares participants for this specific product preference selection.  It does not provide instructions for making updates to the digital maps or for submitting the updated materials.  Those two topics are discussed in separate presentations.  </a:t>
            </a:r>
          </a:p>
          <a:p>
            <a:pPr defTabSz="908162">
              <a:defRPr/>
            </a:pPr>
            <a:endParaRPr lang="en-US" baseline="0" dirty="0"/>
          </a:p>
          <a:p>
            <a:pPr defTabSz="908162">
              <a:defRPr/>
            </a:pPr>
            <a:r>
              <a:rPr lang="en-US" dirty="0"/>
              <a:t>The Census Bureau expects to post this presentation on LUCA web site, so participants can review it again prior to materials receipt in early 2018.</a:t>
            </a:r>
          </a:p>
        </p:txBody>
      </p:sp>
      <p:sp>
        <p:nvSpPr>
          <p:cNvPr id="4" name="Slide Number Placeholder 3"/>
          <p:cNvSpPr>
            <a:spLocks noGrp="1"/>
          </p:cNvSpPr>
          <p:nvPr>
            <p:ph type="sldNum" sz="quarter" idx="10"/>
          </p:nvPr>
        </p:nvSpPr>
        <p:spPr/>
        <p:txBody>
          <a:bodyPr/>
          <a:lstStyle/>
          <a:p>
            <a:fld id="{603B9073-4934-4A18-B03D-7FA2DABDE591}" type="slidenum">
              <a:rPr lang="en-US" smtClean="0"/>
              <a:t>29</a:t>
            </a:fld>
            <a:endParaRPr lang="en-US" dirty="0"/>
          </a:p>
        </p:txBody>
      </p:sp>
    </p:spTree>
    <p:extLst>
      <p:ext uri="{BB962C8B-B14F-4D97-AF65-F5344CB8AC3E}">
        <p14:creationId xmlns:p14="http://schemas.microsoft.com/office/powerpoint/2010/main" val="687652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Decennial Census (also known as the 2020 Census for this decade) is to conduct a census of population and housing and disseminate the results to the President, the States, and the American people. The United States Constitution mandates an actual count of every person residing in the United States every 10 years. The Census Bureau counts individuals within households and typically collects information about the housing structure and the housing unit.</a:t>
            </a:r>
          </a:p>
          <a:p>
            <a:endParaRPr lang="en-US" dirty="0"/>
          </a:p>
          <a:p>
            <a:r>
              <a:rPr lang="en-US" dirty="0"/>
              <a:t>The primary use of Decennial Census data is apportioning representation among states as mandated by Article 1, Section 2 of the United States Constitution, but additional data uses include:</a:t>
            </a:r>
          </a:p>
          <a:p>
            <a:pPr lvl="0"/>
            <a:endParaRPr lang="en-US" dirty="0"/>
          </a:p>
          <a:p>
            <a:pPr marL="170280" indent="-170280">
              <a:buFont typeface="Arial" panose="020B0604020202020204" pitchFamily="34" charset="0"/>
              <a:buChar char="•"/>
            </a:pPr>
            <a:r>
              <a:rPr lang="en-US" dirty="0"/>
              <a:t>Drawing congressional and state legislative districts, school districts and voting precincts by tribal, state and local governments. </a:t>
            </a:r>
          </a:p>
          <a:p>
            <a:pPr marL="170280" indent="-170280">
              <a:buFont typeface="Arial" panose="020B0604020202020204" pitchFamily="34" charset="0"/>
              <a:buChar char="•"/>
            </a:pPr>
            <a:r>
              <a:rPr lang="en-US" dirty="0"/>
              <a:t>Enforcing voting rights and civil rights legislation by the Department of Justice. </a:t>
            </a:r>
          </a:p>
          <a:p>
            <a:pPr marL="170280" indent="-170280">
              <a:buFont typeface="Arial" panose="020B0604020202020204" pitchFamily="34" charset="0"/>
              <a:buChar char="•"/>
            </a:pPr>
            <a:r>
              <a:rPr lang="en-US" dirty="0"/>
              <a:t>Distributing hundreds of billions of dollars in federal funding, </a:t>
            </a:r>
            <a:r>
              <a:rPr lang="en-US" u="sng" dirty="0"/>
              <a:t>EACH YEAR,</a:t>
            </a:r>
            <a:r>
              <a:rPr lang="en-US" dirty="0"/>
              <a:t> to tribal, state, and local governments. </a:t>
            </a:r>
            <a:r>
              <a:rPr lang="en-US" i="1" dirty="0"/>
              <a:t>Missing a housing unit, and the associated population, during the decennial census may result in a missed opportunity for governments to benefit, which perpetuates until the next decennial census.</a:t>
            </a:r>
            <a:endParaRPr lang="en-US" dirty="0"/>
          </a:p>
          <a:p>
            <a:endParaRPr lang="en-US" dirty="0"/>
          </a:p>
          <a:p>
            <a:r>
              <a:rPr lang="en-US" dirty="0"/>
              <a:t>Lastly,</a:t>
            </a:r>
            <a:r>
              <a:rPr lang="en-US" b="1" dirty="0"/>
              <a:t> </a:t>
            </a:r>
            <a:r>
              <a:rPr lang="en-US" dirty="0"/>
              <a:t>census data plays a role in informing the decisions of governments, businesses and non-profits regarding numerous topics such as community and regional development, education, agriculture, energy, and environmental programs, as well as other community improvements and enhancements. </a:t>
            </a:r>
          </a:p>
          <a:p>
            <a:r>
              <a:rPr lang="en-US" dirty="0"/>
              <a:t>To conduct the decennial census, the Census Bureau utilizes its census address list. A review and update of the census address list is the focus of LUCA.</a:t>
            </a:r>
          </a:p>
          <a:p>
            <a:endParaRPr lang="en-US" dirty="0"/>
          </a:p>
        </p:txBody>
      </p:sp>
    </p:spTree>
    <p:extLst>
      <p:ext uri="{BB962C8B-B14F-4D97-AF65-F5344CB8AC3E}">
        <p14:creationId xmlns:p14="http://schemas.microsoft.com/office/powerpoint/2010/main" val="3930022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identifies the specific product preference choices that are eligible to receive digital address materials.  It discusses delivery of the LUCA digital materials; Title 13 as it relates to materials that fall under Title 13 protection, describes the digital address materials, and shows examples to provide an introductory visual.  It reinforces the ways to receive support and assistance during the LUCA operation and mentions ways to stay connected to the Census Bureau through several social media sources as well as Census Bureau subscriptions.</a:t>
            </a:r>
          </a:p>
          <a:p>
            <a:endParaRPr lang="en-US" dirty="0" smtClean="0"/>
          </a:p>
          <a:p>
            <a:r>
              <a:rPr lang="en-US" dirty="0" smtClean="0"/>
              <a:t>For more detailed information and instruction, refer to the Respondent Guide that accompanies the materials and to upcoming presentations that discuss review, update and submission details.</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30</a:t>
            </a:fld>
            <a:endParaRPr lang="en-US" dirty="0"/>
          </a:p>
        </p:txBody>
      </p:sp>
    </p:spTree>
    <p:extLst>
      <p:ext uri="{BB962C8B-B14F-4D97-AF65-F5344CB8AC3E}">
        <p14:creationId xmlns:p14="http://schemas.microsoft.com/office/powerpoint/2010/main" val="3851633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dirty="0" smtClean="0"/>
              <a:t>All active, functioning, legal governments can choose to receive digital address materials for the 2020 LUCA operation. Each of the FOUR product preferences highlighted on this slide receive digital address materials as part of their 2020 LUCA materials. Participants that selected those preferences are the intended audience for this presentation</a:t>
            </a:r>
            <a:r>
              <a:rPr lang="en-US" baseline="0" dirty="0" smtClean="0"/>
              <a:t>. </a:t>
            </a:r>
            <a:r>
              <a:rPr lang="en-US" b="0" i="0" baseline="0" dirty="0" smtClean="0"/>
              <a:t>We expect many governments will choose digital materials for both their address list and maps in order to leverage their own GIS, while some may only feel comfortable with using the digital address materials in a spreadsheet or database software.</a:t>
            </a:r>
            <a:endParaRPr lang="en-US" b="0" i="0" dirty="0" smtClean="0"/>
          </a:p>
          <a:p>
            <a:pPr lvl="0"/>
            <a:endParaRPr lang="en-US" baseline="0" dirty="0" smtClean="0"/>
          </a:p>
          <a:p>
            <a:pPr lvl="0"/>
            <a:r>
              <a:rPr lang="en-US" baseline="0" dirty="0" smtClean="0"/>
              <a:t>While </a:t>
            </a:r>
            <a:r>
              <a:rPr lang="en-US" dirty="0" smtClean="0"/>
              <a:t>Geographic Updates Partnership Software (</a:t>
            </a:r>
            <a:r>
              <a:rPr lang="en-US" baseline="0" dirty="0" smtClean="0"/>
              <a:t>GUPS) participants technically receive their materials by DVD, they do not use the DVDs in the same manner as the other three product preference participants on this slide.  They do not have to download the digital data off the DVD because the GUPS installation process details the GUPS participant’s steps for proper installation of the software and digital data.  Please refer to the GUPS presentation for all of the details on this process.  If GUPS participants decide to use their own GIS system, then they effectively become a Digital/Digital participant and those sections of this presentation apply to them.</a:t>
            </a:r>
          </a:p>
          <a:p>
            <a:pPr lvl="0"/>
            <a:endParaRPr lang="en-US" i="1" baseline="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31</a:t>
            </a:fld>
            <a:endParaRPr lang="en-US" dirty="0"/>
          </a:p>
        </p:txBody>
      </p:sp>
    </p:spTree>
    <p:extLst>
      <p:ext uri="{BB962C8B-B14F-4D97-AF65-F5344CB8AC3E}">
        <p14:creationId xmlns:p14="http://schemas.microsoft.com/office/powerpoint/2010/main" val="17614287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product preference, participants receive </a:t>
            </a:r>
            <a:r>
              <a:rPr lang="en-US" b="1" dirty="0"/>
              <a:t>one </a:t>
            </a:r>
            <a:r>
              <a:rPr lang="en-US" b="1" dirty="0" smtClean="0"/>
              <a:t>DVD</a:t>
            </a:r>
            <a:r>
              <a:rPr lang="en-US" b="1" baseline="0" dirty="0" smtClean="0"/>
              <a:t> with one folder – The “shape” folder.</a:t>
            </a:r>
            <a:endParaRPr lang="en-US" b="1" dirty="0" smtClean="0"/>
          </a:p>
          <a:p>
            <a:endParaRPr lang="en-US" dirty="0" smtClean="0"/>
          </a:p>
          <a:p>
            <a:r>
              <a:rPr lang="en-US" dirty="0" smtClean="0"/>
              <a:t>The </a:t>
            </a:r>
            <a:r>
              <a:rPr lang="en-US" b="1" dirty="0"/>
              <a:t>root directory</a:t>
            </a:r>
            <a:r>
              <a:rPr lang="en-US" dirty="0"/>
              <a:t> of the DVD contains four files:</a:t>
            </a:r>
          </a:p>
          <a:p>
            <a:pPr marL="170280" indent="-170280">
              <a:buFont typeface="Arial" panose="020B0604020202020204" pitchFamily="34" charset="0"/>
              <a:buChar char="•"/>
            </a:pPr>
            <a:r>
              <a:rPr lang="en-US" dirty="0"/>
              <a:t>The </a:t>
            </a:r>
            <a:r>
              <a:rPr lang="en-US" i="1" dirty="0"/>
              <a:t>2020LUCA_&lt;EntityID&gt;_address_countlist.csv </a:t>
            </a:r>
            <a:r>
              <a:rPr lang="en-US" dirty="0"/>
              <a:t>is the digital address count list. It is not Title 13 material</a:t>
            </a:r>
            <a:r>
              <a:rPr lang="en-US" dirty="0" smtClean="0"/>
              <a:t>.</a:t>
            </a:r>
            <a:endParaRPr lang="en-US" dirty="0"/>
          </a:p>
          <a:p>
            <a:pPr marL="170280" indent="-170280">
              <a:buFont typeface="Arial" panose="020B0604020202020204" pitchFamily="34" charset="0"/>
              <a:buChar char="•"/>
            </a:pPr>
            <a:r>
              <a:rPr lang="en-US" dirty="0"/>
              <a:t>The </a:t>
            </a:r>
            <a:r>
              <a:rPr lang="en-US" i="1" dirty="0"/>
              <a:t>2020LUCA_digital_respondent_guide.pdf</a:t>
            </a:r>
            <a:r>
              <a:rPr lang="en-US" dirty="0"/>
              <a:t> is the pdf version of the respondent guide for digital address list participants.  A paper copy is not provided</a:t>
            </a:r>
            <a:r>
              <a:rPr lang="en-US" dirty="0" smtClean="0"/>
              <a:t>.</a:t>
            </a:r>
            <a:endParaRPr lang="en-US" dirty="0"/>
          </a:p>
          <a:p>
            <a:pPr marL="170280" indent="-170280">
              <a:buFont typeface="Arial" panose="020B0604020202020204" pitchFamily="34" charset="0"/>
              <a:buChar char="•"/>
            </a:pPr>
            <a:r>
              <a:rPr lang="en-US" dirty="0"/>
              <a:t>The </a:t>
            </a:r>
            <a:r>
              <a:rPr lang="en-US" i="1" dirty="0"/>
              <a:t>2020LUCA_header_file.txt </a:t>
            </a:r>
            <a:r>
              <a:rPr lang="en-US" dirty="0"/>
              <a:t>is a template participants may use to import their local address list into the Census Bureau’s address list layout</a:t>
            </a:r>
            <a:r>
              <a:rPr lang="en-US" dirty="0" smtClean="0"/>
              <a:t>.</a:t>
            </a:r>
            <a:endParaRPr lang="en-US" dirty="0"/>
          </a:p>
          <a:p>
            <a:pPr marL="170280" indent="-170280">
              <a:buFont typeface="Arial" panose="020B0604020202020204" pitchFamily="34" charset="0"/>
              <a:buChar char="•"/>
            </a:pPr>
            <a:r>
              <a:rPr lang="en-US" dirty="0"/>
              <a:t>The </a:t>
            </a:r>
            <a:r>
              <a:rPr lang="en-US" i="1" dirty="0"/>
              <a:t>LUCA20_inventory.pdf</a:t>
            </a:r>
            <a:r>
              <a:rPr lang="en-US" dirty="0"/>
              <a:t> is a digital inventory form to use when providing your submission to the Census Bureau.  The final presentation on submission discusses how to send in this form</a:t>
            </a:r>
            <a:r>
              <a:rPr lang="en-US" dirty="0" smtClean="0"/>
              <a:t>.</a:t>
            </a:r>
            <a:endParaRPr lang="en-US" dirty="0"/>
          </a:p>
          <a:p>
            <a:pPr marL="170280" indent="-170280">
              <a:buFont typeface="Arial" panose="020B0604020202020204" pitchFamily="34" charset="0"/>
              <a:buChar char="•"/>
            </a:pPr>
            <a:r>
              <a:rPr lang="en-US" dirty="0"/>
              <a:t>The</a:t>
            </a:r>
            <a:r>
              <a:rPr lang="en-US" i="1" dirty="0"/>
              <a:t> Readmefirst4.txt </a:t>
            </a:r>
            <a:r>
              <a:rPr lang="en-US" dirty="0"/>
              <a:t>includes specific instructions for this product preference.</a:t>
            </a:r>
          </a:p>
          <a:p>
            <a:endParaRPr lang="en-US" dirty="0"/>
          </a:p>
          <a:p>
            <a:r>
              <a:rPr lang="en-US" dirty="0"/>
              <a:t>The </a:t>
            </a:r>
            <a:r>
              <a:rPr lang="en-US" b="1" dirty="0"/>
              <a:t>“shape” folder </a:t>
            </a:r>
            <a:r>
              <a:rPr lang="en-US" dirty="0"/>
              <a:t>contains </a:t>
            </a:r>
            <a:r>
              <a:rPr lang="en-US" i="1" dirty="0"/>
              <a:t>2020LUCA_&lt;EntityID&gt;_DISK1of2.exe </a:t>
            </a:r>
            <a:r>
              <a:rPr lang="en-US" dirty="0"/>
              <a:t>that includes the digital version of the Title 13 Address List. Extraction of this file is described in the Digital Materials Initial Setup presentation.</a:t>
            </a:r>
            <a:endParaRPr lang="en-US"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32</a:t>
            </a:fld>
            <a:endParaRPr lang="en-US" dirty="0"/>
          </a:p>
        </p:txBody>
      </p:sp>
    </p:spTree>
    <p:extLst>
      <p:ext uri="{BB962C8B-B14F-4D97-AF65-F5344CB8AC3E}">
        <p14:creationId xmlns:p14="http://schemas.microsoft.com/office/powerpoint/2010/main" val="722249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product preference, participants receive one DVD with two folders – The “maps” folder and the “shape” folder.  </a:t>
            </a:r>
          </a:p>
          <a:p>
            <a:endParaRPr lang="en-US" dirty="0"/>
          </a:p>
          <a:p>
            <a:pPr marL="169157" indent="-169157">
              <a:buFont typeface="Arial" panose="020B0604020202020204" pitchFamily="34" charset="0"/>
              <a:buChar char="•"/>
            </a:pPr>
            <a:r>
              <a:rPr lang="en-US" dirty="0"/>
              <a:t>The </a:t>
            </a:r>
            <a:r>
              <a:rPr lang="en-US" b="1" dirty="0"/>
              <a:t>root directory </a:t>
            </a:r>
            <a:r>
              <a:rPr lang="en-US" dirty="0"/>
              <a:t>of the DVD contains five files.</a:t>
            </a:r>
          </a:p>
          <a:p>
            <a:pPr marL="620242" lvl="1" indent="-169157">
              <a:buFont typeface="Courier New" panose="02070309020205020404" pitchFamily="49" charset="0"/>
              <a:buChar char="o"/>
            </a:pPr>
            <a:r>
              <a:rPr lang="en-US" dirty="0"/>
              <a:t>The </a:t>
            </a:r>
            <a:r>
              <a:rPr lang="en-US" i="1" dirty="0"/>
              <a:t>2020LUCA_&lt;EntityID&gt;_address_countlist.csv</a:t>
            </a:r>
            <a:endParaRPr lang="en-US" dirty="0"/>
          </a:p>
          <a:p>
            <a:pPr marL="620242" lvl="1" indent="-169157">
              <a:buFont typeface="Courier New" panose="02070309020205020404" pitchFamily="49" charset="0"/>
              <a:buChar char="o"/>
            </a:pPr>
            <a:r>
              <a:rPr lang="en-US" dirty="0"/>
              <a:t>The </a:t>
            </a:r>
            <a:r>
              <a:rPr lang="en-US" i="1" dirty="0"/>
              <a:t>2020LUCA_digital_respondent_guide.pdf</a:t>
            </a:r>
            <a:r>
              <a:rPr lang="en-US" dirty="0"/>
              <a:t> is the pdf version of the respondent guide for digital address list participants.  A paper copy is not provided.</a:t>
            </a:r>
          </a:p>
          <a:p>
            <a:pPr marL="620242" lvl="1" indent="-169157">
              <a:buFont typeface="Courier New" panose="02070309020205020404" pitchFamily="49" charset="0"/>
              <a:buChar char="o"/>
            </a:pPr>
            <a:r>
              <a:rPr lang="en-US" dirty="0"/>
              <a:t>The </a:t>
            </a:r>
            <a:r>
              <a:rPr lang="en-US" i="1" dirty="0"/>
              <a:t>2020LUCA_header_file.txt </a:t>
            </a:r>
            <a:r>
              <a:rPr lang="en-US" dirty="0"/>
              <a:t>is a template participants may use to import their local address list into the Census Bureau’s address list layout.</a:t>
            </a:r>
          </a:p>
          <a:p>
            <a:pPr marL="620242" lvl="1" indent="-169157">
              <a:buFont typeface="Courier New" panose="02070309020205020404" pitchFamily="49" charset="0"/>
              <a:buChar char="o"/>
            </a:pPr>
            <a:r>
              <a:rPr lang="en-US" dirty="0"/>
              <a:t>The </a:t>
            </a:r>
            <a:r>
              <a:rPr lang="en-US" i="1" dirty="0"/>
              <a:t>LUCA20_inventory.pdf</a:t>
            </a:r>
            <a:r>
              <a:rPr lang="en-US" dirty="0"/>
              <a:t> which is a digital inventory form to use when providing your submission to the Census Bureau.  The final presentation on submission discusses how to send in this form.</a:t>
            </a:r>
          </a:p>
          <a:p>
            <a:pPr marL="620242" lvl="1" indent="-169157">
              <a:buFont typeface="Courier New" panose="02070309020205020404" pitchFamily="49" charset="0"/>
              <a:buChar char="o"/>
            </a:pPr>
            <a:r>
              <a:rPr lang="en-US" dirty="0"/>
              <a:t>The</a:t>
            </a:r>
            <a:r>
              <a:rPr lang="en-US" i="1" dirty="0"/>
              <a:t> Readmefirst6.txt </a:t>
            </a:r>
            <a:r>
              <a:rPr lang="en-US" dirty="0"/>
              <a:t>is specifically created with instructions for this product preference.</a:t>
            </a:r>
          </a:p>
          <a:p>
            <a:pPr marL="620242" lvl="1" indent="-169157">
              <a:buFont typeface="Courier New" panose="02070309020205020404" pitchFamily="49" charset="0"/>
              <a:buChar char="o"/>
            </a:pPr>
            <a:endParaRPr lang="en-US" dirty="0"/>
          </a:p>
          <a:p>
            <a:pPr marL="169157" indent="-169157">
              <a:buFont typeface="Arial" panose="020B0604020202020204" pitchFamily="34" charset="0"/>
              <a:buChar char="•"/>
            </a:pPr>
            <a:r>
              <a:rPr lang="en-US" dirty="0"/>
              <a:t>The </a:t>
            </a:r>
            <a:r>
              <a:rPr lang="en-US" b="1" dirty="0"/>
              <a:t>“maps” folder </a:t>
            </a:r>
            <a:r>
              <a:rPr lang="en-US" dirty="0"/>
              <a:t>contains five files:</a:t>
            </a:r>
          </a:p>
          <a:p>
            <a:pPr marL="620242" lvl="1" indent="-169157">
              <a:buFont typeface="Courier New" panose="02070309020205020404" pitchFamily="49" charset="0"/>
              <a:buChar char="o"/>
            </a:pPr>
            <a:r>
              <a:rPr lang="en-US" dirty="0"/>
              <a:t>The </a:t>
            </a:r>
            <a:r>
              <a:rPr lang="en-US" i="1" dirty="0"/>
              <a:t>About_the_maps.pdf </a:t>
            </a:r>
            <a:r>
              <a:rPr lang="en-US" dirty="0"/>
              <a:t>describes the “bundled” large format PDF, </a:t>
            </a:r>
            <a:r>
              <a:rPr lang="en-US" i="1" dirty="0"/>
              <a:t>LUCA20&lt;EntType&gt;&lt;EntCode&gt;.pdf</a:t>
            </a:r>
            <a:r>
              <a:rPr lang="en-US" dirty="0"/>
              <a:t>.</a:t>
            </a:r>
          </a:p>
          <a:p>
            <a:pPr marL="620242" lvl="1" indent="-169157">
              <a:buFont typeface="Courier New" panose="02070309020205020404" pitchFamily="49" charset="0"/>
              <a:buChar char="o"/>
            </a:pPr>
            <a:r>
              <a:rPr lang="en-US" dirty="0"/>
              <a:t>The </a:t>
            </a:r>
            <a:r>
              <a:rPr lang="en-US" i="1" dirty="0"/>
              <a:t>LUCA20&lt;EntType&gt;&lt;EntCode&gt;.pdf </a:t>
            </a:r>
            <a:r>
              <a:rPr lang="en-US" dirty="0"/>
              <a:t>is the single PDF of all large format maps.  Printed large format maps are also provided, but this PDF is on the DVD for convenience.  These are not Title 13 material since they do not show map spots. </a:t>
            </a:r>
          </a:p>
          <a:p>
            <a:pPr marL="620242" lvl="1" indent="-169157">
              <a:buFont typeface="Courier New" panose="02070309020205020404" pitchFamily="49" charset="0"/>
              <a:buChar char="o"/>
            </a:pPr>
            <a:r>
              <a:rPr lang="en-US" dirty="0"/>
              <a:t>The </a:t>
            </a:r>
            <a:r>
              <a:rPr lang="en-US" i="1" dirty="0"/>
              <a:t>LUCA20&lt;EntType&gt;&lt;EntCode&gt;_BLK2MS.txt </a:t>
            </a:r>
            <a:r>
              <a:rPr lang="en-US" dirty="0"/>
              <a:t>is the block to map sheet relationship text file that identifies each census block in the entity and on what large format map each block is located. This is also provided in paper format for this product preference.  This file, unlike the digital address list and digital address count list is a semi-colon delimited text file.  Instructions for properly opening it are included in </a:t>
            </a:r>
            <a:r>
              <a:rPr lang="en-US" b="1" dirty="0"/>
              <a:t>section 3.2.3 of the Respondent Guide</a:t>
            </a:r>
            <a:r>
              <a:rPr lang="en-US" dirty="0"/>
              <a:t>.</a:t>
            </a:r>
          </a:p>
          <a:p>
            <a:pPr marL="620242" lvl="1" indent="-169157">
              <a:buFont typeface="Courier New" panose="02070309020205020404" pitchFamily="49" charset="0"/>
              <a:buChar char="o"/>
            </a:pPr>
            <a:r>
              <a:rPr lang="en-US" dirty="0"/>
              <a:t>The </a:t>
            </a:r>
            <a:r>
              <a:rPr lang="en-US" i="1" dirty="0"/>
              <a:t>Readme.txt</a:t>
            </a:r>
            <a:r>
              <a:rPr lang="en-US" dirty="0"/>
              <a:t> file discusses the need for Adobe software to view the pdf maps.</a:t>
            </a:r>
          </a:p>
          <a:p>
            <a:pPr marL="620242" lvl="1" indent="-169157">
              <a:buFont typeface="Courier New" panose="02070309020205020404" pitchFamily="49" charset="0"/>
              <a:buChar char="o"/>
            </a:pPr>
            <a:r>
              <a:rPr lang="en-US" dirty="0"/>
              <a:t>The </a:t>
            </a:r>
            <a:r>
              <a:rPr lang="en-US" i="1" dirty="0"/>
              <a:t>Title13_BlockMaps.exe</a:t>
            </a:r>
            <a:r>
              <a:rPr lang="en-US" dirty="0"/>
              <a:t> contains the Title 13 PDF small format block maps. Extraction of this file is described in the Digital Materials Initial Setup presentation. Because this file contains Title 13 materials, protect the DVD, this file and any printed PDF small format maps according to the instructions outlined in the </a:t>
            </a:r>
            <a:r>
              <a:rPr lang="en-US" i="1" dirty="0"/>
              <a:t>Confidentiality and Security Guidelines</a:t>
            </a:r>
            <a:r>
              <a:rPr lang="en-US" dirty="0"/>
              <a:t>.  This document is included as Appendix A of the Respondent Guide and was mailed as part of the LUCA invitation materials.</a:t>
            </a:r>
          </a:p>
          <a:p>
            <a:endParaRPr lang="en-US" dirty="0"/>
          </a:p>
          <a:p>
            <a:pPr marL="169157" indent="-169157">
              <a:buFont typeface="Arial" panose="020B0604020202020204" pitchFamily="34" charset="0"/>
              <a:buChar char="•"/>
            </a:pPr>
            <a:r>
              <a:rPr lang="en-US" dirty="0"/>
              <a:t>The </a:t>
            </a:r>
            <a:r>
              <a:rPr lang="en-US" b="1" dirty="0"/>
              <a:t>“shape” folder</a:t>
            </a:r>
            <a:r>
              <a:rPr lang="en-US" dirty="0"/>
              <a:t> contains </a:t>
            </a:r>
            <a:r>
              <a:rPr lang="en-US" i="1" dirty="0"/>
              <a:t>2020LUCA_&lt;EntityID&gt;_DISK1of2.exe </a:t>
            </a:r>
            <a:r>
              <a:rPr lang="en-US" dirty="0"/>
              <a:t>that </a:t>
            </a:r>
            <a:r>
              <a:rPr lang="en-US" b="1" i="1" dirty="0"/>
              <a:t>includes the digital version of the Title 13 Address List</a:t>
            </a:r>
            <a:r>
              <a:rPr lang="en-US" dirty="0"/>
              <a:t>. Extraction of this file is described in the Digital Materials Initial Setup presentation.</a:t>
            </a:r>
          </a:p>
        </p:txBody>
      </p:sp>
      <p:sp>
        <p:nvSpPr>
          <p:cNvPr id="4" name="Slide Number Placeholder 3"/>
          <p:cNvSpPr>
            <a:spLocks noGrp="1"/>
          </p:cNvSpPr>
          <p:nvPr>
            <p:ph type="sldNum" sz="quarter" idx="10"/>
          </p:nvPr>
        </p:nvSpPr>
        <p:spPr/>
        <p:txBody>
          <a:bodyPr/>
          <a:lstStyle/>
          <a:p>
            <a:fld id="{603B9073-4934-4A18-B03D-7FA2DABDE591}" type="slidenum">
              <a:rPr lang="en-US" smtClean="0"/>
              <a:t>33</a:t>
            </a:fld>
            <a:endParaRPr lang="en-US" dirty="0"/>
          </a:p>
        </p:txBody>
      </p:sp>
    </p:spTree>
    <p:extLst>
      <p:ext uri="{BB962C8B-B14F-4D97-AF65-F5344CB8AC3E}">
        <p14:creationId xmlns:p14="http://schemas.microsoft.com/office/powerpoint/2010/main" val="2083547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GUPS product preference and the Digital/Digital product preference have identical DVD layout and content.  Both options include a copy of the GUPS software on a separate DVD.  The GUPS installation DVD self installs upon insertion of DVD into your computers CD/DVD drive.  It prompts participants to insert the other two discs as part of its installation process.  GUPS participants do not have to execute the .exe files or perform any of their own system setup.  The installation process handles all of those tasks.  </a:t>
            </a:r>
          </a:p>
          <a:p>
            <a:endParaRPr lang="en-US" dirty="0"/>
          </a:p>
          <a:p>
            <a:pPr defTabSz="908162">
              <a:defRPr/>
            </a:pPr>
            <a:r>
              <a:rPr lang="en-US" dirty="0"/>
              <a:t>Digital/Digital participants can disregard the GUPS DVD unless they decide to use GUPS instead of their own GIS</a:t>
            </a:r>
            <a:r>
              <a:rPr lang="en-US" dirty="0" smtClean="0"/>
              <a:t>.   Information on extraction of the Digital/Digital (only) files on both Disk 1 and Disk 2 will</a:t>
            </a:r>
            <a:r>
              <a:rPr lang="en-US" baseline="0" dirty="0" smtClean="0"/>
              <a:t> be</a:t>
            </a:r>
            <a:r>
              <a:rPr lang="en-US" dirty="0" smtClean="0"/>
              <a:t> described later in the Digital Materials Initial Setup presentation. </a:t>
            </a:r>
          </a:p>
          <a:p>
            <a:endParaRPr lang="en-US" dirty="0"/>
          </a:p>
          <a:p>
            <a:r>
              <a:rPr lang="en-US" b="1" dirty="0" smtClean="0"/>
              <a:t>The </a:t>
            </a:r>
            <a:r>
              <a:rPr lang="en-US" b="1" dirty="0"/>
              <a:t>DVD with Title 13 data</a:t>
            </a:r>
            <a:r>
              <a:rPr lang="en-US" dirty="0"/>
              <a:t> contains a “shape” folder with </a:t>
            </a:r>
            <a:r>
              <a:rPr lang="en-US" i="1" dirty="0"/>
              <a:t>2020LUCA_&lt;EntityID&gt;_DISK1of2.exe </a:t>
            </a:r>
            <a:r>
              <a:rPr lang="en-US" dirty="0"/>
              <a:t>that includes the digital version of the Title 13 Address List. </a:t>
            </a:r>
          </a:p>
          <a:p>
            <a:endParaRPr lang="en-US" dirty="0"/>
          </a:p>
          <a:p>
            <a:r>
              <a:rPr lang="en-US" b="1" dirty="0"/>
              <a:t>The DVD with non-Title 13 data</a:t>
            </a:r>
            <a:r>
              <a:rPr lang="en-US" dirty="0"/>
              <a:t> contains information in the root directory and within a “shape” folder.</a:t>
            </a:r>
          </a:p>
          <a:p>
            <a:pPr marL="620242" lvl="1" indent="-169157">
              <a:buFont typeface="Arial" panose="020B0604020202020204" pitchFamily="34" charset="0"/>
              <a:buChar char="•"/>
            </a:pPr>
            <a:r>
              <a:rPr lang="en-US" dirty="0"/>
              <a:t>The root directory of the DVD contains five files.</a:t>
            </a:r>
          </a:p>
          <a:p>
            <a:pPr marL="1071325" lvl="2" indent="-169157">
              <a:buFont typeface="Courier New" panose="02070309020205020404" pitchFamily="49" charset="0"/>
              <a:buChar char="o"/>
            </a:pPr>
            <a:r>
              <a:rPr lang="en-US" dirty="0"/>
              <a:t>The </a:t>
            </a:r>
            <a:r>
              <a:rPr lang="en-US" i="1" dirty="0"/>
              <a:t>2020LUCA_digital_respondent_guide.pdf</a:t>
            </a:r>
            <a:r>
              <a:rPr lang="en-US" dirty="0"/>
              <a:t> is the pdf version of the respondent guide for digital address list participants.  A paper copy is not provided.</a:t>
            </a:r>
          </a:p>
          <a:p>
            <a:pPr marL="1071325" lvl="2" indent="-169157">
              <a:buFont typeface="Courier New" panose="02070309020205020404" pitchFamily="49" charset="0"/>
              <a:buChar char="o"/>
            </a:pPr>
            <a:r>
              <a:rPr lang="en-US" dirty="0"/>
              <a:t>The </a:t>
            </a:r>
            <a:r>
              <a:rPr lang="en-US" i="1" dirty="0"/>
              <a:t>2020LUCA_GUPS_respondent guide.pdf </a:t>
            </a:r>
            <a:r>
              <a:rPr lang="en-US" dirty="0"/>
              <a:t>is the pdf version of the respondent guide for GUPS participants.  This is the respondent guide that GUPS participants utilize for their 2020 LUCA work.  It is included for BOTH GUPS and Digital/Digital participants in case Digital/Digital participants decide to switch product preferences and use GUPS for their LUCA work.  A paper copy is not provided.</a:t>
            </a:r>
          </a:p>
          <a:p>
            <a:pPr marL="1071325" lvl="2" indent="-169157">
              <a:buFont typeface="Courier New" panose="02070309020205020404" pitchFamily="49" charset="0"/>
              <a:buChar char="o"/>
            </a:pPr>
            <a:r>
              <a:rPr lang="en-US" dirty="0"/>
              <a:t>The </a:t>
            </a:r>
            <a:r>
              <a:rPr lang="en-US" i="1" dirty="0"/>
              <a:t>2020LUCA_header_file.txt </a:t>
            </a:r>
            <a:r>
              <a:rPr lang="en-US" dirty="0"/>
              <a:t>is a template participants may use to import their local address list into the Census Bureau’s address list layout.</a:t>
            </a:r>
          </a:p>
          <a:p>
            <a:pPr marL="1071325" lvl="2" indent="-169157">
              <a:buFont typeface="Courier New" panose="02070309020205020404" pitchFamily="49" charset="0"/>
              <a:buChar char="o"/>
            </a:pPr>
            <a:r>
              <a:rPr lang="en-US" dirty="0"/>
              <a:t>The </a:t>
            </a:r>
            <a:r>
              <a:rPr lang="en-US" i="1" dirty="0"/>
              <a:t>LUCA20_inventory.pdf</a:t>
            </a:r>
            <a:r>
              <a:rPr lang="en-US" dirty="0"/>
              <a:t> which is a digital inventory form to use when providing your submission to the Census Bureau.  The final presentation on submission discusses how to send in this form.</a:t>
            </a:r>
          </a:p>
          <a:p>
            <a:pPr marL="1071325" lvl="2" indent="-169157">
              <a:buFont typeface="Courier New" panose="02070309020205020404" pitchFamily="49" charset="0"/>
              <a:buChar char="o"/>
            </a:pPr>
            <a:r>
              <a:rPr lang="en-US" dirty="0"/>
              <a:t>The</a:t>
            </a:r>
            <a:r>
              <a:rPr lang="en-US" i="1" dirty="0"/>
              <a:t> Readmefirst6.txt </a:t>
            </a:r>
            <a:r>
              <a:rPr lang="en-US" dirty="0"/>
              <a:t>is specifically created with instructions for this product preference.</a:t>
            </a:r>
          </a:p>
          <a:p>
            <a:pPr marL="620242" lvl="1" indent="-169157">
              <a:buFont typeface="Arial" panose="020B0604020202020204" pitchFamily="34" charset="0"/>
              <a:buChar char="•"/>
            </a:pPr>
            <a:r>
              <a:rPr lang="en-US" dirty="0"/>
              <a:t>The “shape” folder contains </a:t>
            </a:r>
            <a:r>
              <a:rPr lang="en-US" i="1" dirty="0"/>
              <a:t>2020LUCA_&lt;EntityID&gt;_DISK2of2.exe </a:t>
            </a:r>
            <a:r>
              <a:rPr lang="en-US" dirty="0"/>
              <a:t>that includes the non-Title 13 Address Count List and all the appropriate state and county TIGER Partnership shapefiles for the entity. </a:t>
            </a:r>
          </a:p>
          <a:p>
            <a:pPr marL="169157" indent="-16915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34</a:t>
            </a:fld>
            <a:endParaRPr lang="en-US" dirty="0"/>
          </a:p>
        </p:txBody>
      </p:sp>
    </p:spTree>
    <p:extLst>
      <p:ext uri="{BB962C8B-B14F-4D97-AF65-F5344CB8AC3E}">
        <p14:creationId xmlns:p14="http://schemas.microsoft.com/office/powerpoint/2010/main" val="26865262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Census Bureau’s </a:t>
            </a:r>
            <a:r>
              <a:rPr lang="en-US" b="0" dirty="0" smtClean="0"/>
              <a:t>address list </a:t>
            </a:r>
            <a:r>
              <a:rPr lang="en-US" dirty="0" smtClean="0"/>
              <a:t>contains all of the residential (city-style and non-city</a:t>
            </a:r>
            <a:r>
              <a:rPr lang="en-US" baseline="0" dirty="0" smtClean="0"/>
              <a:t> </a:t>
            </a:r>
            <a:r>
              <a:rPr lang="en-US" dirty="0" smtClean="0"/>
              <a:t>style) addresses known to the Census Bureau within your jurisdiction, reservation or off reservation trust lands. It also contains census geographic codes (state, county, census tract, census block) that indicate the location of each address.</a:t>
            </a:r>
          </a:p>
          <a:p>
            <a:endParaRPr lang="en-US" dirty="0" smtClean="0"/>
          </a:p>
          <a:p>
            <a:pPr defTabSz="902169">
              <a:defRPr/>
            </a:pPr>
            <a:r>
              <a:rPr lang="en-US" dirty="0" smtClean="0"/>
              <a:t>The address list is a comma delimited text file (.csv) and contains 24 fields of information. I</a:t>
            </a:r>
            <a:r>
              <a:rPr lang="en-US" baseline="0" dirty="0" smtClean="0"/>
              <a:t>t is critical to follow the procedures that discuss “importing” the .csv rather than simply opening by using the File-Open method or double-clicking the file.</a:t>
            </a:r>
            <a:endParaRPr lang="en-US" dirty="0" smtClean="0"/>
          </a:p>
          <a:p>
            <a:pPr defTabSz="902169">
              <a:defRPr/>
            </a:pPr>
            <a:endParaRPr lang="en-US" dirty="0" smtClean="0"/>
          </a:p>
          <a:p>
            <a:pPr defTabSz="902169">
              <a:defRPr/>
            </a:pPr>
            <a:r>
              <a:rPr lang="en-US" dirty="0" smtClean="0"/>
              <a:t>Each address record in the address list file is a maximum of 649 characters. The character length of each record may vary. The first row, or header row, of the address list file displays the field names for each data column in the file. Plan to remove spaces</a:t>
            </a:r>
            <a:r>
              <a:rPr lang="en-US" baseline="0" dirty="0" smtClean="0"/>
              <a:t> that exist in the header row for effective use in ArcGIS.</a:t>
            </a:r>
          </a:p>
        </p:txBody>
      </p:sp>
      <p:sp>
        <p:nvSpPr>
          <p:cNvPr id="4" name="Slide Number Placeholder 3"/>
          <p:cNvSpPr>
            <a:spLocks noGrp="1"/>
          </p:cNvSpPr>
          <p:nvPr>
            <p:ph type="sldNum" sz="quarter" idx="10"/>
          </p:nvPr>
        </p:nvSpPr>
        <p:spPr/>
        <p:txBody>
          <a:bodyPr/>
          <a:lstStyle/>
          <a:p>
            <a:fld id="{603B9073-4934-4A18-B03D-7FA2DABDE591}" type="slidenum">
              <a:rPr lang="en-US" smtClean="0"/>
              <a:t>35</a:t>
            </a:fld>
            <a:endParaRPr lang="en-US" dirty="0"/>
          </a:p>
        </p:txBody>
      </p:sp>
    </p:spTree>
    <p:extLst>
      <p:ext uri="{BB962C8B-B14F-4D97-AF65-F5344CB8AC3E}">
        <p14:creationId xmlns:p14="http://schemas.microsoft.com/office/powerpoint/2010/main" val="1020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 illustrates a portion of Table 3 from the Respondent Guide.  It depicts the record layout of the 2020 LUCA digital address list. As mentioned on the previous slide, there are 24 fields of information. Participants can review the Respondent Guide for a complete, clearer visual of the Address List record layout.</a:t>
            </a:r>
          </a:p>
        </p:txBody>
      </p:sp>
    </p:spTree>
    <p:extLst>
      <p:ext uri="{BB962C8B-B14F-4D97-AF65-F5344CB8AC3E}">
        <p14:creationId xmlns:p14="http://schemas.microsoft.com/office/powerpoint/2010/main" val="2581087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dirty="0"/>
              <a:t>After properly importing the .csv into Microsoft Excel or other spreadsheet/database software, the 24-field address list appears similar to this example.  It is important to mention this data is fictitious.  It does not include any Title 13 information. </a:t>
            </a:r>
          </a:p>
        </p:txBody>
      </p:sp>
    </p:spTree>
    <p:extLst>
      <p:ext uri="{BB962C8B-B14F-4D97-AF65-F5344CB8AC3E}">
        <p14:creationId xmlns:p14="http://schemas.microsoft.com/office/powerpoint/2010/main" val="2630799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Census Bureau’s address count list </a:t>
            </a:r>
            <a:r>
              <a:rPr lang="en-US" dirty="0" smtClean="0"/>
              <a:t>contains the number of housing unit and group quarters addresses on the Census Bureau’s Address List for each census block within your jurisdiction.  It is not</a:t>
            </a:r>
            <a:r>
              <a:rPr lang="en-US" baseline="0" dirty="0" smtClean="0"/>
              <a:t> Title 13 material.</a:t>
            </a:r>
            <a:endParaRPr lang="en-US" dirty="0" smtClean="0"/>
          </a:p>
          <a:p>
            <a:endParaRPr lang="en-US" dirty="0" smtClean="0"/>
          </a:p>
          <a:p>
            <a:pPr defTabSz="902169">
              <a:defRPr/>
            </a:pPr>
            <a:r>
              <a:rPr lang="en-US" dirty="0"/>
              <a:t>Developed as an early tool for LUCA preparation and for use with GUPS, digital participants may use it for reference purposes only. The address count list can identify inconsistencies between the Census Bureau’s housing units and/or group quarters address counts and your housing unit and/or group quarters address counts</a:t>
            </a:r>
            <a:r>
              <a:rPr lang="en-US" dirty="0" smtClean="0"/>
              <a:t>. </a:t>
            </a:r>
            <a:endParaRPr lang="en-US" dirty="0"/>
          </a:p>
          <a:p>
            <a:endParaRPr lang="en-US" dirty="0" smtClean="0"/>
          </a:p>
          <a:p>
            <a:pPr defTabSz="902169">
              <a:defRPr/>
            </a:pPr>
            <a:r>
              <a:rPr lang="en-US" dirty="0" smtClean="0"/>
              <a:t>Like the address list, the address count list is a comma delimited text file (.csv). I</a:t>
            </a:r>
            <a:r>
              <a:rPr lang="en-US" baseline="0" dirty="0" smtClean="0"/>
              <a:t>t is critical to follow the procedures that discuss “importing” the .csv rather than simply opening by using the File-Open method or double-clicking the file.</a:t>
            </a:r>
            <a:endParaRPr lang="en-US" dirty="0" smtClean="0"/>
          </a:p>
          <a:p>
            <a:endParaRPr lang="en-US" dirty="0" smtClean="0"/>
          </a:p>
          <a:p>
            <a:pPr defTabSz="902169">
              <a:defRPr/>
            </a:pPr>
            <a:r>
              <a:rPr lang="en-US" dirty="0" smtClean="0"/>
              <a:t>The address count list contains 13 fields of information, with a maximum of 140 characters per record. The first row, or header row, of the address list file displays the field names for each data column in the file. The last row of the file is a Total</a:t>
            </a:r>
            <a:r>
              <a:rPr lang="en-US" baseline="0" dirty="0" smtClean="0"/>
              <a:t> row that sums all of the housing units and group quarters block counts for the jurisdiction.  </a:t>
            </a:r>
          </a:p>
          <a:p>
            <a:pPr defTabSz="902169">
              <a:defRPr/>
            </a:pPr>
            <a:endParaRPr lang="en-US" baseline="0" dirty="0" smtClean="0"/>
          </a:p>
          <a:p>
            <a:pPr defTabSz="902169">
              <a:defRPr/>
            </a:pPr>
            <a:r>
              <a:rPr lang="en-US" baseline="0" dirty="0" smtClean="0"/>
              <a:t>The last important point to make regarding the address count list is to mention that for state and county participants the address count list includes an “unable to geocode” tally on the next to last line of the file.  This row summarizes the ungeocoded address records, by housing unit and group quarters, included in the address list.</a:t>
            </a:r>
          </a:p>
        </p:txBody>
      </p:sp>
      <p:sp>
        <p:nvSpPr>
          <p:cNvPr id="4" name="Slide Number Placeholder 3"/>
          <p:cNvSpPr>
            <a:spLocks noGrp="1"/>
          </p:cNvSpPr>
          <p:nvPr>
            <p:ph type="sldNum" sz="quarter" idx="10"/>
          </p:nvPr>
        </p:nvSpPr>
        <p:spPr/>
        <p:txBody>
          <a:bodyPr/>
          <a:lstStyle/>
          <a:p>
            <a:fld id="{603B9073-4934-4A18-B03D-7FA2DABDE591}" type="slidenum">
              <a:rPr lang="en-US" smtClean="0"/>
              <a:t>38</a:t>
            </a:fld>
            <a:endParaRPr lang="en-US" dirty="0"/>
          </a:p>
        </p:txBody>
      </p:sp>
    </p:spTree>
    <p:extLst>
      <p:ext uri="{BB962C8B-B14F-4D97-AF65-F5344CB8AC3E}">
        <p14:creationId xmlns:p14="http://schemas.microsoft.com/office/powerpoint/2010/main" val="4077141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 illustrates a portion of Table 4 from the Respondent Guide.  It depicts the record layout of the 2020 LUCA digital address count list. As mentioned on the previous slide, there are 13 fields of information. Participants can review the Respondent Guide for a complete, clearer visual of the Address Count List record layout.</a:t>
            </a:r>
          </a:p>
          <a:p>
            <a:endParaRPr lang="en-US" dirty="0"/>
          </a:p>
          <a:p>
            <a:r>
              <a:rPr lang="en-US" dirty="0"/>
              <a:t>The first five fields are the census geographic codes for state, county, tract and block, with the fifth field being a concatenation of the previous four fields to form the 15-character GEOID field.</a:t>
            </a:r>
          </a:p>
          <a:p>
            <a:pPr defTabSz="902169">
              <a:defRPr/>
            </a:pPr>
            <a:endParaRPr lang="en-US" dirty="0"/>
          </a:p>
          <a:p>
            <a:r>
              <a:rPr lang="en-US" dirty="0"/>
              <a:t>Digital/Digital participants should place their focus on the two “ORIGINAL” fields; one for HUs and one for GQs.  GUPS uses the six “CURRENT”, “LOCAL”, and “DIFFERENCE” fields for its processing; therefore, participants that do not use GUPS to review the LUCA materials can ignore those six fields.</a:t>
            </a:r>
          </a:p>
        </p:txBody>
      </p:sp>
    </p:spTree>
    <p:extLst>
      <p:ext uri="{BB962C8B-B14F-4D97-AF65-F5344CB8AC3E}">
        <p14:creationId xmlns:p14="http://schemas.microsoft.com/office/powerpoint/2010/main" val="24136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4</a:t>
            </a:fld>
            <a:endParaRPr lang="en-US" dirty="0"/>
          </a:p>
        </p:txBody>
      </p:sp>
    </p:spTree>
    <p:extLst>
      <p:ext uri="{BB962C8B-B14F-4D97-AF65-F5344CB8AC3E}">
        <p14:creationId xmlns:p14="http://schemas.microsoft.com/office/powerpoint/2010/main" val="3214790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dirty="0"/>
              <a:t>After properly importing the .csv into Excel, the address count list appears similar to this example. </a:t>
            </a:r>
          </a:p>
        </p:txBody>
      </p:sp>
    </p:spTree>
    <p:extLst>
      <p:ext uri="{BB962C8B-B14F-4D97-AF65-F5344CB8AC3E}">
        <p14:creationId xmlns:p14="http://schemas.microsoft.com/office/powerpoint/2010/main" val="1243502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The digital maps provided by the Census Bureau in support of the 2020 LUCA operation are the TIGER Partnership shapefiles. The Census Bureau’s MAF/TIGER System is the source for these shapefiles.  Shapefiles require the use of a Geographic Information Software (GIS).  </a:t>
            </a:r>
          </a:p>
          <a:p>
            <a:pPr defTabSz="908162">
              <a:defRPr/>
            </a:pPr>
            <a:endParaRPr lang="en-US" dirty="0"/>
          </a:p>
          <a:p>
            <a:pPr defTabSz="908162">
              <a:defRPr/>
            </a:pPr>
            <a:r>
              <a:rPr lang="en-US" dirty="0"/>
              <a:t>The Census Bureau provides county-based shapefile layers </a:t>
            </a:r>
            <a:r>
              <a:rPr lang="en-US" baseline="0" dirty="0"/>
              <a:t>regardless of whether or not the entity is a tribal nation, state, county, or incorporated place participant.</a:t>
            </a:r>
            <a:r>
              <a:rPr lang="en-US" dirty="0"/>
              <a:t> This means tribal participants receive county shapefiles that cover the extent of their reservation and off-reservations trust lands. State participants receive county shapefiles for the counties they wish to review and update. Likewise, the incorporated place participants receive county shapefiles for each county within which their jurisdiction falls within. The Census Bureau also includes state level shapefiles for reference and query purposes.</a:t>
            </a:r>
          </a:p>
          <a:p>
            <a:pPr defTabSz="908162">
              <a:defRPr/>
            </a:pPr>
            <a:endParaRPr lang="en-US" dirty="0"/>
          </a:p>
          <a:p>
            <a:pPr defTabSz="908162">
              <a:defRPr/>
            </a:pPr>
            <a:r>
              <a:rPr lang="en-US" dirty="0"/>
              <a:t>The TIGER Partnership shapefiles do not contain structure points (map spots), so they are not Title 13 material.  Digital/Digital participants can generate structure points using GIS from the latitude and longitude coordinates in the Census Bureau’s address list. Upon creation, Title 13 protection is required. Participants may choose to use their local sources to generate residential address coordinate data.  Refer to Chapter 6 of your Respondent Guide for instructions on this task using ArcGIS.</a:t>
            </a:r>
          </a:p>
          <a:p>
            <a:endParaRPr lang="en-US" dirty="0"/>
          </a:p>
          <a:p>
            <a:pPr defTabSz="908162">
              <a:defRPr/>
            </a:pPr>
            <a:r>
              <a:rPr lang="en-US" dirty="0"/>
              <a:t>For 2020 LUCA, the Census Bureau intends to use the same vintage of blocks, 2010 blocks, for the feedback materials as with the initial materials.  This decision helps with comparability of geography during the feedback phase in 2019.</a:t>
            </a:r>
            <a:r>
              <a:rPr lang="en-US" i="1" dirty="0"/>
              <a:t> </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41</a:t>
            </a:fld>
            <a:endParaRPr lang="en-US" dirty="0"/>
          </a:p>
        </p:txBody>
      </p:sp>
    </p:spTree>
    <p:extLst>
      <p:ext uri="{BB962C8B-B14F-4D97-AF65-F5344CB8AC3E}">
        <p14:creationId xmlns:p14="http://schemas.microsoft.com/office/powerpoint/2010/main" val="2423372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very important to note that LUCA is an address focused operation, and address list review its priority; however, some address list updates may require map updates, e.g., missing addresses from the address list may mean a missing road feature in the TIGER Partnership shapefiles.</a:t>
            </a:r>
          </a:p>
          <a:p>
            <a:endParaRPr lang="en-US" dirty="0"/>
          </a:p>
          <a:p>
            <a:r>
              <a:rPr lang="en-US" dirty="0"/>
              <a:t>Shapefiles allow participants to submit feature updates electronically if they follow Census Bureau requirements. In order to submit digital feature information, participants must have a GIS capable of importing Esri shapefiles, editing the features, and exporting layers back into Esri shapefile format.</a:t>
            </a:r>
          </a:p>
          <a:p>
            <a:endParaRPr lang="en-US" dirty="0"/>
          </a:p>
          <a:p>
            <a:r>
              <a:rPr lang="en-US" dirty="0"/>
              <a:t>All linear features in the MAF/TIGER System are contained in the edges shapefile.  LUCA participants use the edges shapefile to add lines, delete lines, or change linear feature attributes for the </a:t>
            </a:r>
            <a:r>
              <a:rPr lang="en-US" u="sng" dirty="0"/>
              <a:t>road features</a:t>
            </a:r>
            <a:r>
              <a:rPr lang="en-US" dirty="0"/>
              <a:t> impacted by an address list update. The Census Bureau does not expect, and will not process, updates to the edges shapefile for features other than roads. Participants use the tabblock2010 shapefile for geocoding addresses for inclusion or update to the address list.</a:t>
            </a:r>
          </a:p>
          <a:p>
            <a:endParaRPr lang="en-US" dirty="0"/>
          </a:p>
          <a:p>
            <a:r>
              <a:rPr lang="en-US" dirty="0"/>
              <a:t>For details on the contents of the shapefiles, review Chapter 5 of your Respondent Guide and the “</a:t>
            </a:r>
            <a:r>
              <a:rPr lang="en-US" i="1" dirty="0"/>
              <a:t>readmefirst#.txt</a:t>
            </a:r>
            <a:r>
              <a:rPr lang="en-US" dirty="0"/>
              <a:t>” file that is included on the DVD containing your shapefiles</a:t>
            </a:r>
          </a:p>
        </p:txBody>
      </p:sp>
      <p:sp>
        <p:nvSpPr>
          <p:cNvPr id="4" name="Slide Number Placeholder 3"/>
          <p:cNvSpPr>
            <a:spLocks noGrp="1"/>
          </p:cNvSpPr>
          <p:nvPr>
            <p:ph type="sldNum" sz="quarter" idx="10"/>
          </p:nvPr>
        </p:nvSpPr>
        <p:spPr/>
        <p:txBody>
          <a:bodyPr/>
          <a:lstStyle/>
          <a:p>
            <a:fld id="{603B9073-4934-4A18-B03D-7FA2DABDE591}" type="slidenum">
              <a:rPr lang="en-US" smtClean="0"/>
              <a:t>42</a:t>
            </a:fld>
            <a:endParaRPr lang="en-US" dirty="0"/>
          </a:p>
        </p:txBody>
      </p:sp>
    </p:spTree>
    <p:extLst>
      <p:ext uri="{BB962C8B-B14F-4D97-AF65-F5344CB8AC3E}">
        <p14:creationId xmlns:p14="http://schemas.microsoft.com/office/powerpoint/2010/main" val="15671423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2020 Census LUCA operation training to introduce the initial setup process for the digital materials.  This presentation serves as an introduction to the digital LUCA materials and provides detailed information for each product preference that receives digital materials. It does not provide instructions for making updates or for submitting the updated materials.  Separate presentations cover those two topics.</a:t>
            </a:r>
          </a:p>
          <a:p>
            <a:r>
              <a:rPr lang="en-US" dirty="0"/>
              <a:t>The Census Bureau expects to post this presentation on LUCA web site, so participants can review them again prior to materials receipt in early 2018.</a:t>
            </a:r>
          </a:p>
        </p:txBody>
      </p:sp>
      <p:sp>
        <p:nvSpPr>
          <p:cNvPr id="4" name="Slide Number Placeholder 3"/>
          <p:cNvSpPr>
            <a:spLocks noGrp="1"/>
          </p:cNvSpPr>
          <p:nvPr>
            <p:ph type="sldNum" sz="quarter" idx="10"/>
          </p:nvPr>
        </p:nvSpPr>
        <p:spPr/>
        <p:txBody>
          <a:bodyPr/>
          <a:lstStyle/>
          <a:p>
            <a:fld id="{603B9073-4934-4A18-B03D-7FA2DABDE591}" type="slidenum">
              <a:rPr lang="en-US" smtClean="0"/>
              <a:t>43</a:t>
            </a:fld>
            <a:endParaRPr lang="en-US" dirty="0"/>
          </a:p>
        </p:txBody>
      </p:sp>
    </p:spTree>
    <p:extLst>
      <p:ext uri="{BB962C8B-B14F-4D97-AF65-F5344CB8AC3E}">
        <p14:creationId xmlns:p14="http://schemas.microsoft.com/office/powerpoint/2010/main" val="36932185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r>
              <a:rPr lang="en-US" dirty="0"/>
              <a:t>As participants begin to prepare for 2020 LUCA and receipt of digital materials, it is important to identify the product preferences that receive digital materials and discuss preparing for the delivery of the digital materials. We will describe the DVD layout and content for the six product preferences that receive digital materials and walk through getting started.  We will end the presentation with discussing how to receive support and assistance from the Census Bureau as well as connect with us through social media.</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44</a:t>
            </a:fld>
            <a:endParaRPr lang="en-US" dirty="0"/>
          </a:p>
        </p:txBody>
      </p:sp>
    </p:spTree>
    <p:extLst>
      <p:ext uri="{BB962C8B-B14F-4D97-AF65-F5344CB8AC3E}">
        <p14:creationId xmlns:p14="http://schemas.microsoft.com/office/powerpoint/2010/main" val="36612244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covered a lot of detail of the digital materials that accompany six different product preference selections.  Before we close, we will summarize the presentation.  Ensure the implementation of the </a:t>
            </a:r>
            <a:r>
              <a:rPr lang="en-US" i="1" dirty="0"/>
              <a:t>Confidentiality and Security Guidelines</a:t>
            </a:r>
            <a:r>
              <a:rPr lang="en-US" dirty="0"/>
              <a:t>, Appendix A of the respondent guide.  Ensure Title 13 security precautions are in place prior to installing any of the DVD materials discussed today.  If your jurisdiction cannot meet the digital security requirements, please do not install the data.  Contact the Census Bureau immediately to discuss alternatives</a:t>
            </a:r>
            <a:r>
              <a:rPr lang="en-US" baseline="0" dirty="0" smtClean="0"/>
              <a:t>.</a:t>
            </a:r>
          </a:p>
          <a:p>
            <a:endParaRPr lang="en-US" baseline="0" dirty="0" smtClean="0"/>
          </a:p>
          <a:p>
            <a:pPr defTabSz="902169">
              <a:defRPr/>
            </a:pPr>
            <a:r>
              <a:rPr lang="en-US" baseline="0" dirty="0" smtClean="0"/>
              <a:t>Upon receipt of the LUCA materials, review the product preference specific “readmefirst#” text file included in the root directory of your DVD.  Please plan to review this presentation again and use it in conjunction with the appropriate respondent guide as resources for getting started.  Be on the lookout for a hardcopy </a:t>
            </a:r>
            <a:r>
              <a:rPr lang="en-US" i="1" baseline="0" dirty="0" smtClean="0"/>
              <a:t>2020 LUCA Quick Start Guide </a:t>
            </a:r>
            <a:r>
              <a:rPr lang="en-US" baseline="0" dirty="0" smtClean="0"/>
              <a:t>that accompanies the materials, as it will contain tips on organizing and handling the digital materials.</a:t>
            </a:r>
          </a:p>
        </p:txBody>
      </p:sp>
      <p:sp>
        <p:nvSpPr>
          <p:cNvPr id="4" name="Slide Number Placeholder 3"/>
          <p:cNvSpPr>
            <a:spLocks noGrp="1"/>
          </p:cNvSpPr>
          <p:nvPr>
            <p:ph type="sldNum" sz="quarter" idx="10"/>
          </p:nvPr>
        </p:nvSpPr>
        <p:spPr/>
        <p:txBody>
          <a:bodyPr/>
          <a:lstStyle/>
          <a:p>
            <a:fld id="{603B9073-4934-4A18-B03D-7FA2DABDE591}" type="slidenum">
              <a:rPr lang="en-US" smtClean="0"/>
              <a:t>45</a:t>
            </a:fld>
            <a:endParaRPr lang="en-US" dirty="0"/>
          </a:p>
        </p:txBody>
      </p:sp>
    </p:spTree>
    <p:extLst>
      <p:ext uri="{BB962C8B-B14F-4D97-AF65-F5344CB8AC3E}">
        <p14:creationId xmlns:p14="http://schemas.microsoft.com/office/powerpoint/2010/main" val="2080452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6215">
              <a:defRPr/>
            </a:pPr>
            <a:r>
              <a:rPr lang="en-US" dirty="0" smtClean="0"/>
              <a:t>All active, functioning, legal governments can choose to receive digital address materials for the 2020 LUCA operation. Each of the FOUR product preferences highlighted on this slide receive digital address materials as part of their 2020 LUCA materials. Participants that selected those preferences are the intended audience for this presentation</a:t>
            </a:r>
            <a:r>
              <a:rPr lang="en-US" baseline="0" dirty="0" smtClean="0"/>
              <a:t>. </a:t>
            </a:r>
            <a:r>
              <a:rPr lang="en-US" b="0" i="0" baseline="0" dirty="0" smtClean="0"/>
              <a:t>We expect many governments will choose digital materials for both their address list and maps in order to leverage their own GIS, while some may only feel comfortable with using the digital address materials in a spreadsheet or database software.</a:t>
            </a:r>
            <a:endParaRPr lang="en-US" b="0" i="0" dirty="0" smtClean="0"/>
          </a:p>
          <a:p>
            <a:pPr lvl="0"/>
            <a:endParaRPr lang="en-US" baseline="0" dirty="0" smtClean="0"/>
          </a:p>
          <a:p>
            <a:pPr lvl="0"/>
            <a:r>
              <a:rPr lang="en-US" baseline="0" dirty="0" smtClean="0"/>
              <a:t>While </a:t>
            </a:r>
            <a:r>
              <a:rPr lang="en-US" dirty="0" smtClean="0"/>
              <a:t>Geographic Updates Partnership Software (</a:t>
            </a:r>
            <a:r>
              <a:rPr lang="en-US" baseline="0" dirty="0" smtClean="0"/>
              <a:t>GUPS) participants technically receive their materials by DVD, they do not use the DVDs in the same manner as the other three product preference participants on this slide.  They do not have to download the digital data off the DVD because the GUPS installation process details the GUPS participant’s steps for proper installation of the software and digital data.  Please refer to the GUPS presentation for all of the details on this process.  If GUPS participants decide to use their own GIS system, then they effectively become a Digital/Digital participant and those sections of this presentation apply to them.</a:t>
            </a:r>
          </a:p>
          <a:p>
            <a:pPr lvl="0"/>
            <a:endParaRPr lang="en-US" i="1" baseline="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46</a:t>
            </a:fld>
            <a:endParaRPr lang="en-US" dirty="0"/>
          </a:p>
        </p:txBody>
      </p:sp>
    </p:spTree>
    <p:extLst>
      <p:ext uri="{BB962C8B-B14F-4D97-AF65-F5344CB8AC3E}">
        <p14:creationId xmlns:p14="http://schemas.microsoft.com/office/powerpoint/2010/main" val="21466448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baseline="0" dirty="0" smtClean="0"/>
              <a:t>For 2020 LUCA, the Census Bureau delivers the LUCA digital materials on DVD.  Due to confidentiality and security requirements of Title 13 data, we cannot make the digital LUCA materials available through download (ftp or internet) or through e-mail.</a:t>
            </a:r>
          </a:p>
          <a:p>
            <a:endParaRPr lang="en-US" baseline="0" dirty="0" smtClean="0"/>
          </a:p>
          <a:p>
            <a:r>
              <a:rPr lang="en-US" baseline="0" dirty="0" smtClean="0"/>
              <a:t>For the four product preferences, besides Digital/Digital, that receive digital materials:</a:t>
            </a:r>
          </a:p>
          <a:p>
            <a:pPr marL="169157" indent="-169157">
              <a:buFont typeface="Arial" panose="020B0604020202020204" pitchFamily="34" charset="0"/>
              <a:buChar char="•"/>
            </a:pPr>
            <a:r>
              <a:rPr lang="en-US" baseline="0" dirty="0" smtClean="0"/>
              <a:t>One DVD</a:t>
            </a:r>
          </a:p>
          <a:p>
            <a:pPr marL="169157" indent="-169157">
              <a:buFont typeface="Arial" panose="020B0604020202020204" pitchFamily="34" charset="0"/>
              <a:buChar char="•"/>
            </a:pPr>
            <a:r>
              <a:rPr lang="en-US" baseline="0" dirty="0" smtClean="0"/>
              <a:t>Contains both the </a:t>
            </a:r>
            <a:r>
              <a:rPr lang="en-US" dirty="0" smtClean="0"/>
              <a:t>Title 13 and non-Title 13 materials</a:t>
            </a:r>
          </a:p>
          <a:p>
            <a:pPr marL="169157" indent="-169157">
              <a:buFont typeface="Arial" panose="020B0604020202020204" pitchFamily="34" charset="0"/>
              <a:buChar char="•"/>
            </a:pPr>
            <a:r>
              <a:rPr lang="en-US" baseline="0" dirty="0" smtClean="0"/>
              <a:t>Has files stored in:</a:t>
            </a:r>
          </a:p>
          <a:p>
            <a:pPr marL="620242" lvl="1" indent="-169157">
              <a:buFont typeface="Courier New" panose="02070309020205020404" pitchFamily="49" charset="0"/>
              <a:buChar char="o"/>
            </a:pPr>
            <a:r>
              <a:rPr lang="en-US" baseline="0" dirty="0" smtClean="0"/>
              <a:t>the root directory </a:t>
            </a:r>
          </a:p>
          <a:p>
            <a:pPr marL="902169" lvl="2"/>
            <a:r>
              <a:rPr lang="en-US" b="1" i="1" baseline="0" dirty="0" smtClean="0"/>
              <a:t>and in either or both</a:t>
            </a:r>
          </a:p>
          <a:p>
            <a:pPr marL="620242" lvl="1" indent="-169157">
              <a:buFont typeface="Courier New" panose="02070309020205020404" pitchFamily="49" charset="0"/>
              <a:buChar char="o"/>
            </a:pPr>
            <a:r>
              <a:rPr lang="en-US" baseline="0" dirty="0" smtClean="0"/>
              <a:t>a “maps” folder</a:t>
            </a:r>
          </a:p>
          <a:p>
            <a:pPr marL="620242" lvl="1" indent="-169157">
              <a:buFont typeface="Courier New" panose="02070309020205020404" pitchFamily="49" charset="0"/>
              <a:buChar char="o"/>
            </a:pPr>
            <a:r>
              <a:rPr lang="en-US" baseline="0" dirty="0" smtClean="0"/>
              <a:t>a “shape” folder</a:t>
            </a:r>
          </a:p>
          <a:p>
            <a:pPr marL="620242" lvl="1" indent="-169157">
              <a:buFont typeface="Courier New" panose="02070309020205020404" pitchFamily="49" charset="0"/>
              <a:buChar char="o"/>
            </a:pPr>
            <a:endParaRPr lang="en-US" baseline="0" dirty="0" smtClean="0"/>
          </a:p>
          <a:p>
            <a:r>
              <a:rPr lang="en-US" b="1" baseline="0" dirty="0" smtClean="0"/>
              <a:t>Presence of these two folders is dependent on the product preference, meaning all four of the product preferences may not have both folders on their DVD.  </a:t>
            </a:r>
          </a:p>
          <a:p>
            <a:endParaRPr lang="en-US" baseline="0" dirty="0" smtClean="0"/>
          </a:p>
          <a:p>
            <a:pPr defTabSz="902169">
              <a:defRPr/>
            </a:pPr>
            <a:r>
              <a:rPr lang="en-US" baseline="0" dirty="0" smtClean="0"/>
              <a:t>Digital/Digital participants </a:t>
            </a:r>
          </a:p>
          <a:p>
            <a:pPr marL="620242" lvl="1" indent="-169157" defTabSz="902169">
              <a:buFont typeface="Arial" panose="020B0604020202020204" pitchFamily="34" charset="0"/>
              <a:buChar char="•"/>
              <a:defRPr/>
            </a:pPr>
            <a:r>
              <a:rPr lang="en-US" baseline="0" dirty="0" smtClean="0"/>
              <a:t>receive three DVDs</a:t>
            </a:r>
          </a:p>
          <a:p>
            <a:pPr marL="1071325" lvl="2" indent="-169157" defTabSz="902169">
              <a:buFont typeface="Courier New" panose="02070309020205020404" pitchFamily="49" charset="0"/>
              <a:buChar char="o"/>
              <a:defRPr/>
            </a:pPr>
            <a:r>
              <a:rPr lang="en-US" baseline="0" dirty="0" smtClean="0"/>
              <a:t>one containing the Title 13 data</a:t>
            </a:r>
          </a:p>
          <a:p>
            <a:pPr marL="1071325" lvl="2" indent="-169157" defTabSz="902169">
              <a:buFont typeface="Courier New" panose="02070309020205020404" pitchFamily="49" charset="0"/>
              <a:buChar char="o"/>
              <a:defRPr/>
            </a:pPr>
            <a:r>
              <a:rPr lang="en-US" baseline="0" dirty="0" smtClean="0"/>
              <a:t>one containing the non-Title 13 data</a:t>
            </a:r>
          </a:p>
          <a:p>
            <a:pPr marL="1071325" lvl="2" indent="-169157" defTabSz="902169">
              <a:buFont typeface="Courier New" panose="02070309020205020404" pitchFamily="49" charset="0"/>
              <a:buChar char="o"/>
              <a:defRPr/>
            </a:pPr>
            <a:r>
              <a:rPr lang="en-US" baseline="0" dirty="0" smtClean="0"/>
              <a:t>one containing GUPS installation software. </a:t>
            </a:r>
          </a:p>
          <a:p>
            <a:pPr defTabSz="902169">
              <a:defRPr/>
            </a:pPr>
            <a:endParaRPr lang="en-US" dirty="0"/>
          </a:p>
          <a:p>
            <a:pPr defTabSz="902169">
              <a:defRPr/>
            </a:pPr>
            <a:r>
              <a:rPr lang="en-US" dirty="0"/>
              <a:t>The Census Bureau intends to provide the GUPS installation DVD to Digital/Digital participants in case they decide to use GUPS instead of their own </a:t>
            </a:r>
            <a:r>
              <a:rPr lang="en-US" baseline="0" dirty="0" smtClean="0"/>
              <a:t>GIS. The three DVDs have similar layout and content as described for the single DVD participants. More details on the DVD layout and content of each product preference are included in forthcoming slides.</a:t>
            </a:r>
          </a:p>
          <a:p>
            <a:endParaRPr lang="en-US" baseline="0" dirty="0" smtClean="0"/>
          </a:p>
          <a:p>
            <a:r>
              <a:rPr lang="en-US" baseline="0" dirty="0" smtClean="0"/>
              <a:t>For reference, the </a:t>
            </a:r>
            <a:r>
              <a:rPr lang="en-US" b="1" baseline="0" dirty="0" smtClean="0"/>
              <a:t>digital Title 13 data includes:</a:t>
            </a:r>
            <a:endParaRPr lang="en-US" b="1" dirty="0" smtClean="0"/>
          </a:p>
          <a:p>
            <a:pPr marL="620242" lvl="1" indent="-169157">
              <a:buFont typeface="Arial" panose="020B0604020202020204" pitchFamily="34" charset="0"/>
              <a:buChar char="•"/>
            </a:pPr>
            <a:r>
              <a:rPr lang="en-US" dirty="0" smtClean="0"/>
              <a:t>Census Bureau’s Address List</a:t>
            </a:r>
            <a:endParaRPr lang="en-US" baseline="0" dirty="0" smtClean="0"/>
          </a:p>
          <a:p>
            <a:pPr marL="620242" lvl="1" indent="-169157">
              <a:buFont typeface="Arial" panose="020B0604020202020204" pitchFamily="34" charset="0"/>
              <a:buChar char="•"/>
            </a:pPr>
            <a:r>
              <a:rPr lang="en-US" dirty="0" smtClean="0"/>
              <a:t>PDF small format block maps that contain structure points depicted</a:t>
            </a:r>
            <a:r>
              <a:rPr lang="en-US" baseline="0" dirty="0" smtClean="0"/>
              <a:t> as map spots</a:t>
            </a:r>
            <a:r>
              <a:rPr lang="en-US" dirty="0" smtClean="0"/>
              <a:t>. </a:t>
            </a:r>
          </a:p>
          <a:p>
            <a:pPr marL="620242" lvl="1" indent="-169157">
              <a:buFont typeface="Arial" panose="020B0604020202020204" pitchFamily="34" charset="0"/>
              <a:buChar char="•"/>
            </a:pPr>
            <a:r>
              <a:rPr lang="en-US" dirty="0" smtClean="0"/>
              <a:t>Requires</a:t>
            </a:r>
            <a:r>
              <a:rPr lang="en-US" baseline="0" dirty="0" smtClean="0"/>
              <a:t> a password to access</a:t>
            </a:r>
            <a:endParaRPr lang="en-US" dirty="0" smtClean="0"/>
          </a:p>
          <a:p>
            <a:endParaRPr lang="en-US" dirty="0" smtClean="0"/>
          </a:p>
          <a:p>
            <a:r>
              <a:rPr lang="en-US" dirty="0" smtClean="0"/>
              <a:t>Participants</a:t>
            </a:r>
            <a:r>
              <a:rPr lang="en-US" baseline="0" dirty="0" smtClean="0"/>
              <a:t> must use the Census provided password i</a:t>
            </a:r>
            <a:r>
              <a:rPr lang="en-US" dirty="0" smtClean="0"/>
              <a:t>n order to gain</a:t>
            </a:r>
            <a:r>
              <a:rPr lang="en-US" baseline="0" dirty="0" smtClean="0"/>
              <a:t> access to these Title 13 materials. </a:t>
            </a:r>
            <a:r>
              <a:rPr lang="en-US" dirty="0"/>
              <a:t>The password was prepared and shipped under a separate correspondence</a:t>
            </a:r>
            <a:r>
              <a:rPr lang="en-US" baseline="0" dirty="0" smtClean="0"/>
              <a:t>.  P</a:t>
            </a:r>
            <a:r>
              <a:rPr lang="en-US" dirty="0" smtClean="0"/>
              <a:t>articipants must ensure the confidential</a:t>
            </a:r>
            <a:r>
              <a:rPr lang="en-US" baseline="0" dirty="0" smtClean="0"/>
              <a:t> treatment of the DVD and contents included within the DVD in order to comply with Title 13 restrictions.  Use the </a:t>
            </a:r>
            <a:r>
              <a:rPr lang="en-US" i="1" baseline="0" dirty="0" smtClean="0"/>
              <a:t>Confidentiality and Security Guidelines </a:t>
            </a:r>
            <a:r>
              <a:rPr lang="en-US" baseline="0" dirty="0" smtClean="0"/>
              <a:t>for descriptions of the necessary protections.</a:t>
            </a:r>
          </a:p>
          <a:p>
            <a:endParaRPr lang="en-US" dirty="0" smtClean="0"/>
          </a:p>
          <a:p>
            <a:r>
              <a:rPr lang="en-US" dirty="0" smtClean="0"/>
              <a:t>The</a:t>
            </a:r>
            <a:r>
              <a:rPr lang="en-US" baseline="0" dirty="0" smtClean="0"/>
              <a:t> digital </a:t>
            </a:r>
            <a:r>
              <a:rPr lang="en-US" dirty="0" smtClean="0"/>
              <a:t>non-Title 13 data includes the Address Count List and the TIGER Partnership shapefiles. </a:t>
            </a:r>
            <a:r>
              <a:rPr lang="en-US" baseline="0" dirty="0" smtClean="0"/>
              <a:t>No password is required for accessing this information, as with the Title 13 materials.</a:t>
            </a:r>
            <a:endParaRPr lang="en-US" dirty="0" smtClean="0">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03B9073-4934-4A18-B03D-7FA2DABDE591}" type="slidenum">
              <a:rPr lang="en-US" smtClean="0"/>
              <a:t>47</a:t>
            </a:fld>
            <a:endParaRPr lang="en-US" dirty="0"/>
          </a:p>
        </p:txBody>
      </p:sp>
    </p:spTree>
    <p:extLst>
      <p:ext uri="{BB962C8B-B14F-4D97-AF65-F5344CB8AC3E}">
        <p14:creationId xmlns:p14="http://schemas.microsoft.com/office/powerpoint/2010/main" val="42905510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dirty="0" smtClean="0"/>
              <a:t>Upon receipt of the</a:t>
            </a:r>
            <a:r>
              <a:rPr lang="en-US" baseline="0" dirty="0" smtClean="0"/>
              <a:t> DVDs containing the LUCA digital material if the DVDs are damaged, incomplete, or if the files are corrupted, contact the Geographic Programs Support Desk at 1-844-344-0169 immediately for assistance and potential replacement of DVD.  </a:t>
            </a:r>
            <a:endParaRPr lang="en-US" dirty="0" smtClean="0"/>
          </a:p>
          <a:p>
            <a:pPr defTabSz="902169">
              <a:defRPr/>
            </a:pPr>
            <a:endParaRPr lang="en-US" dirty="0" smtClean="0"/>
          </a:p>
          <a:p>
            <a:pPr defTabSz="902169">
              <a:defRPr/>
            </a:pPr>
            <a:r>
              <a:rPr lang="en-US" dirty="0" smtClean="0"/>
              <a:t>The Census Bureau recommends that you make a copy of each of the files and place them on the hard drive of a computer,</a:t>
            </a:r>
            <a:r>
              <a:rPr lang="en-US" baseline="0" dirty="0" smtClean="0"/>
              <a:t> only after ensuring you can </a:t>
            </a:r>
            <a:r>
              <a:rPr lang="en-US" dirty="0" smtClean="0"/>
              <a:t>adhere to the</a:t>
            </a:r>
            <a:r>
              <a:rPr lang="en-US" baseline="0" dirty="0" smtClean="0"/>
              <a:t> </a:t>
            </a:r>
            <a:r>
              <a:rPr lang="en-US" i="1" baseline="0" dirty="0" smtClean="0"/>
              <a:t>Confidentiality and Security Guidelines</a:t>
            </a:r>
            <a:r>
              <a:rPr lang="en-US" dirty="0" smtClean="0"/>
              <a:t>. Retaining a copy will preserve the original files should you need to look at an original record or require another original copy of the file.</a:t>
            </a:r>
            <a:r>
              <a:rPr lang="en-US" baseline="0" dirty="0" smtClean="0"/>
              <a:t>  </a:t>
            </a:r>
          </a:p>
          <a:p>
            <a:pPr defTabSz="902169">
              <a:defRPr/>
            </a:pPr>
            <a:endParaRPr lang="en-US" baseline="0" dirty="0" smtClean="0"/>
          </a:p>
          <a:p>
            <a:pPr defTabSz="902169">
              <a:defRPr/>
            </a:pPr>
            <a:r>
              <a:rPr lang="en-US" dirty="0" smtClean="0"/>
              <a:t>To keep your work organized, create a new directory/new folder on your hard drive.  We suggest naming it “2020LUCA”.</a:t>
            </a:r>
            <a:r>
              <a:rPr lang="en-US" baseline="0" dirty="0" smtClean="0"/>
              <a:t> C</a:t>
            </a:r>
            <a:r>
              <a:rPr lang="en-US" b="0" baseline="0" dirty="0" smtClean="0"/>
              <a:t>opy</a:t>
            </a:r>
            <a:r>
              <a:rPr lang="en-US" baseline="0" dirty="0" smtClean="0"/>
              <a:t> all of the contents from the DVD into the newly created folder on your local system.  </a:t>
            </a:r>
            <a:r>
              <a:rPr lang="en-US" b="0" baseline="0" dirty="0" smtClean="0"/>
              <a:t>Execute</a:t>
            </a:r>
            <a:r>
              <a:rPr lang="en-US" baseline="0" dirty="0" smtClean="0"/>
              <a:t> the various .exe files, if they are present, that we will discuss in the next slides and </a:t>
            </a:r>
            <a:r>
              <a:rPr lang="en-US" b="0" baseline="0" dirty="0" smtClean="0"/>
              <a:t>review</a:t>
            </a:r>
            <a:r>
              <a:rPr lang="en-US" baseline="0" dirty="0" smtClean="0"/>
              <a:t> the other files included on the DVD that were not part of the .exe files for additional instructions.</a:t>
            </a:r>
          </a:p>
          <a:p>
            <a:pPr defTabSz="902169">
              <a:defRPr/>
            </a:pPr>
            <a:endParaRPr lang="en-US" baseline="0" dirty="0" smtClean="0"/>
          </a:p>
          <a:p>
            <a:r>
              <a:rPr lang="en-US" dirty="0"/>
              <a:t>Participants needing assistance with saving, executing, and/or opening the files, should refer to the materials specific Respondent Guide included with the materials for detailed instructions.  Consider the Respondent Guide the source for answering questions regarding the LUCA operation. Call the Geographic Programs Support Desk at the number listed above or send an e-mail the LUCA staff at &lt;</a:t>
            </a:r>
            <a:r>
              <a:rPr lang="en-US" dirty="0">
                <a:hlinkClick r:id="rId3"/>
              </a:rPr>
              <a:t>GEO.2020.LUCA@census.gov</a:t>
            </a:r>
            <a:r>
              <a:rPr lang="en-US" dirty="0"/>
              <a:t>&gt; if questions still exist.</a:t>
            </a:r>
          </a:p>
        </p:txBody>
      </p:sp>
      <p:sp>
        <p:nvSpPr>
          <p:cNvPr id="4" name="Slide Number Placeholder 3"/>
          <p:cNvSpPr>
            <a:spLocks noGrp="1"/>
          </p:cNvSpPr>
          <p:nvPr>
            <p:ph type="sldNum" sz="quarter" idx="10"/>
          </p:nvPr>
        </p:nvSpPr>
        <p:spPr/>
        <p:txBody>
          <a:bodyPr/>
          <a:lstStyle/>
          <a:p>
            <a:fld id="{603B9073-4934-4A18-B03D-7FA2DABDE591}" type="slidenum">
              <a:rPr lang="en-US" smtClean="0"/>
              <a:t>48</a:t>
            </a:fld>
            <a:endParaRPr lang="en-US" dirty="0"/>
          </a:p>
        </p:txBody>
      </p:sp>
    </p:spTree>
    <p:extLst>
      <p:ext uri="{BB962C8B-B14F-4D97-AF65-F5344CB8AC3E}">
        <p14:creationId xmlns:p14="http://schemas.microsoft.com/office/powerpoint/2010/main" val="515372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dirty="0"/>
              <a:t>For training purposes, slides seven through 12 depict product preference specific examples. The Census Bureau did not include examples of extraction results for every product preference that receives digital material.</a:t>
            </a:r>
          </a:p>
          <a:p>
            <a:endParaRPr lang="en-US" dirty="0"/>
          </a:p>
          <a:p>
            <a:r>
              <a:rPr lang="en-US" dirty="0"/>
              <a:t>Navigate to the 2020LUCA folder on your local system.  The DVD for two of the product preferences (Paper/PaperPDF and Paper/Digital) does not include this file because they receive paper address materials. For the other three product preferences (Digital/Paper, Digital/PaperPDF and Digital/Digital), d</a:t>
            </a:r>
            <a:r>
              <a:rPr lang="en-US" dirty="0" smtClean="0"/>
              <a:t>ouble click on the file,</a:t>
            </a:r>
            <a:r>
              <a:rPr lang="en-US" b="1" dirty="0" smtClean="0"/>
              <a:t> 2020LUCA_&lt;EntityID&gt;_DISK1of2.exe, </a:t>
            </a:r>
            <a:r>
              <a:rPr lang="en-US" dirty="0" smtClean="0"/>
              <a:t>from your copy on the local system to execute the file and extract</a:t>
            </a:r>
            <a:r>
              <a:rPr lang="en-US" baseline="0" dirty="0" smtClean="0"/>
              <a:t> its encrypted contents</a:t>
            </a:r>
            <a:r>
              <a:rPr lang="en-US" dirty="0" smtClean="0"/>
              <a:t>.  A command prompt opens and prompts for a password.</a:t>
            </a:r>
            <a:r>
              <a:rPr lang="en-US" baseline="0" dirty="0" smtClean="0"/>
              <a:t> Enter the password provided by the Census Bureau separately from your LUCA materials. The password is not visible when entering into the command prompt window.  The command prompt window </a:t>
            </a:r>
            <a:r>
              <a:rPr lang="en-US" dirty="0" smtClean="0"/>
              <a:t>shows the progress of the file extraction and closes upon completion.</a:t>
            </a:r>
            <a:r>
              <a:rPr lang="en-US" baseline="0" dirty="0" smtClean="0"/>
              <a:t>  This action has effectively unzipped and unencrypted the Title 13 address list for your jurisdiction.</a:t>
            </a:r>
            <a:endParaRPr lang="en-US" dirty="0">
              <a:solidFill>
                <a:srgbClr val="FF0000"/>
              </a:solidFill>
            </a:endParaRPr>
          </a:p>
          <a:p>
            <a:pPr marL="169157" indent="-169157" defTabSz="902169">
              <a:buFont typeface="Arial" panose="020B0604020202020204" pitchFamily="34" charset="0"/>
              <a:buChar char="•"/>
              <a:defRPr/>
            </a:pPr>
            <a:endParaRPr lang="en-US" baseline="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49</a:t>
            </a:fld>
            <a:endParaRPr lang="en-US" dirty="0"/>
          </a:p>
        </p:txBody>
      </p:sp>
    </p:spTree>
    <p:extLst>
      <p:ext uri="{BB962C8B-B14F-4D97-AF65-F5344CB8AC3E}">
        <p14:creationId xmlns:p14="http://schemas.microsoft.com/office/powerpoint/2010/main" val="1249426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a:t>
            </a:r>
            <a:r>
              <a:rPr lang="en-US" baseline="0" dirty="0" smtClean="0"/>
              <a:t> not Census projections; this map is from the University of Virginia Center for Politics based on multiple projections by Election Data Services in their </a:t>
            </a:r>
            <a:r>
              <a:rPr lang="en-US" dirty="0"/>
              <a:t>“2016 Reapportionment Analysis”.</a:t>
            </a:r>
          </a:p>
          <a:p>
            <a:endParaRPr lang="en-US" baseline="0" dirty="0" smtClean="0"/>
          </a:p>
          <a:p>
            <a:pPr defTabSz="906676">
              <a:defRPr/>
            </a:pPr>
            <a:r>
              <a:rPr lang="en-US" dirty="0"/>
              <a:t>These are mid-decade projections - very preliminary and subject to change.  But, it is important to note that the foundation for these projections is based on the population counts from the 2010 Decennial. So, a question to ask is, how accurate do you feel the population counts were for your city or county in 2010? The next question to ask is, how many of the counties and cities represented here today participated in LUCA in 2010? </a:t>
            </a:r>
          </a:p>
          <a:p>
            <a:endParaRPr lang="en-US" dirty="0"/>
          </a:p>
          <a:p>
            <a:r>
              <a:rPr lang="en-US" dirty="0"/>
              <a:t>While multiple projections suggest Alabama may lose a seat – the margin is very, very close and an accurate population count is crucial…Which brings us to LUCA and why it is so important to start with a solid address list.  </a:t>
            </a:r>
          </a:p>
        </p:txBody>
      </p:sp>
      <p:sp>
        <p:nvSpPr>
          <p:cNvPr id="4" name="Slide Number Placeholder 3"/>
          <p:cNvSpPr>
            <a:spLocks noGrp="1"/>
          </p:cNvSpPr>
          <p:nvPr>
            <p:ph type="sldNum" sz="quarter" idx="10"/>
          </p:nvPr>
        </p:nvSpPr>
        <p:spPr/>
        <p:txBody>
          <a:bodyPr/>
          <a:lstStyle/>
          <a:p>
            <a:fld id="{57E65619-ADD9-431D-9D96-10D1E8DDD92D}" type="slidenum">
              <a:rPr lang="en-US" smtClean="0"/>
              <a:pPr/>
              <a:t>5</a:t>
            </a:fld>
            <a:endParaRPr lang="en-US" dirty="0"/>
          </a:p>
        </p:txBody>
      </p:sp>
    </p:spTree>
    <p:extLst>
      <p:ext uri="{BB962C8B-B14F-4D97-AF65-F5344CB8AC3E}">
        <p14:creationId xmlns:p14="http://schemas.microsoft.com/office/powerpoint/2010/main" val="5304712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dirty="0"/>
              <a:t>This visual represents how the local system would appear for Digital/Digital participants. </a:t>
            </a:r>
            <a:r>
              <a:rPr lang="en-US" dirty="0">
                <a:solidFill>
                  <a:srgbClr val="FF0000"/>
                </a:solidFill>
              </a:rPr>
              <a:t>The important point we are trying to illustrate is the presence of the resulting file, </a:t>
            </a:r>
            <a:r>
              <a:rPr lang="en-US" b="1" dirty="0">
                <a:solidFill>
                  <a:srgbClr val="FF0000"/>
                </a:solidFill>
              </a:rPr>
              <a:t>2020LUCA_&lt;EntityID&gt;_address_list.csv</a:t>
            </a:r>
            <a:r>
              <a:rPr lang="en-US" dirty="0">
                <a:solidFill>
                  <a:srgbClr val="FF0000"/>
                </a:solidFill>
              </a:rPr>
              <a:t>, after the execution of the Disk1of2.exe file.</a:t>
            </a:r>
          </a:p>
          <a:p>
            <a:pPr defTabSz="902169">
              <a:defRPr/>
            </a:pPr>
            <a:endParaRPr lang="en-US" dirty="0">
              <a:solidFill>
                <a:srgbClr val="FF0000"/>
              </a:solidFill>
            </a:endParaRPr>
          </a:p>
          <a:p>
            <a:pPr defTabSz="902169">
              <a:defRPr/>
            </a:pPr>
            <a:r>
              <a:rPr lang="en-US" dirty="0">
                <a:solidFill>
                  <a:srgbClr val="FF0000"/>
                </a:solidFill>
              </a:rPr>
              <a:t>The file name varies based on the “EntityID”, which is comprised of a two character, alpha entity type (ST=state, CO=county, PL=Place, MC=minor civil division or MCD) and a variable length, numeric entity ID code. The code varies based on the type of entity.  State code=2 digits, County=5 digits, Place=7 digits, MCD=10 digits.  An upcoming slide discusses the file naming conventions. To properly open the Address List, see section </a:t>
            </a:r>
            <a:r>
              <a:rPr lang="en-US" b="1" dirty="0">
                <a:solidFill>
                  <a:srgbClr val="FF0000"/>
                </a:solidFill>
              </a:rPr>
              <a:t>2.1.5, Converting Comma Delimited Files </a:t>
            </a:r>
            <a:r>
              <a:rPr lang="en-US" dirty="0">
                <a:solidFill>
                  <a:srgbClr val="FF0000"/>
                </a:solidFill>
              </a:rPr>
              <a:t>of the Respondent Guide</a:t>
            </a:r>
            <a:r>
              <a:rPr lang="en-US" dirty="0"/>
              <a:t>, to ensure the field contents are preserved</a:t>
            </a:r>
            <a:r>
              <a:rPr lang="en-US" dirty="0">
                <a:solidFill>
                  <a:srgbClr val="FF0000"/>
                </a:solidFill>
              </a:rPr>
              <a:t>.</a:t>
            </a:r>
            <a:endParaRPr lang="en-US" b="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50</a:t>
            </a:fld>
            <a:endParaRPr lang="en-US" dirty="0"/>
          </a:p>
        </p:txBody>
      </p:sp>
    </p:spTree>
    <p:extLst>
      <p:ext uri="{BB962C8B-B14F-4D97-AF65-F5344CB8AC3E}">
        <p14:creationId xmlns:p14="http://schemas.microsoft.com/office/powerpoint/2010/main" val="35098521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Navigate to the 2020LUCA folder on your local system.  Only the DVD for two of the product preferences (Paper/PaperPDF and Digital/PaperPDF) includes this file. For these two, d</a:t>
            </a:r>
            <a:r>
              <a:rPr lang="en-US" dirty="0" smtClean="0"/>
              <a:t>ouble click on the file,</a:t>
            </a:r>
            <a:r>
              <a:rPr lang="en-US" b="1" dirty="0" smtClean="0"/>
              <a:t> Title13_BlockMaps.exe, </a:t>
            </a:r>
            <a:r>
              <a:rPr lang="en-US" dirty="0" smtClean="0"/>
              <a:t>from your copy on the local system to execute the file and extract</a:t>
            </a:r>
            <a:r>
              <a:rPr lang="en-US" baseline="0" dirty="0" smtClean="0"/>
              <a:t> its encrypted contents</a:t>
            </a:r>
            <a:r>
              <a:rPr lang="en-US" dirty="0" smtClean="0"/>
              <a:t>.  A command prompt opens and prompts for a password.</a:t>
            </a:r>
            <a:r>
              <a:rPr lang="en-US" baseline="0" dirty="0" smtClean="0"/>
              <a:t> Enter the password provided by the Census Bureau separately from your LUCA materials and is the same one used to extract the digital address list. The password is not visible when entering into the command prompt window.  The command prompt window </a:t>
            </a:r>
            <a:r>
              <a:rPr lang="en-US" dirty="0" smtClean="0"/>
              <a:t>shows the progress of the file extraction and closes upon completion.</a:t>
            </a:r>
            <a:r>
              <a:rPr lang="en-US" baseline="0" dirty="0" smtClean="0"/>
              <a:t>  This action has effectively unzipped and unencrypted the Title 13 PDF small format block maps for your jurisdiction.</a:t>
            </a:r>
            <a:endParaRPr lang="en-US" dirty="0">
              <a:solidFill>
                <a:srgbClr val="FF0000"/>
              </a:solidFill>
            </a:endParaRPr>
          </a:p>
          <a:p>
            <a:pPr marL="169157" indent="-169157" defTabSz="902169">
              <a:buFont typeface="Arial" panose="020B0604020202020204" pitchFamily="34" charset="0"/>
              <a:buChar char="•"/>
              <a:defRPr/>
            </a:pPr>
            <a:endParaRPr lang="en-US" baseline="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51</a:t>
            </a:fld>
            <a:endParaRPr lang="en-US" dirty="0"/>
          </a:p>
        </p:txBody>
      </p:sp>
    </p:spTree>
    <p:extLst>
      <p:ext uri="{BB962C8B-B14F-4D97-AF65-F5344CB8AC3E}">
        <p14:creationId xmlns:p14="http://schemas.microsoft.com/office/powerpoint/2010/main" val="26529707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dirty="0"/>
              <a:t>This visual represents how the local system would appear for Digital/PaperPDF participants</a:t>
            </a:r>
            <a:r>
              <a:rPr lang="en-US" dirty="0">
                <a:solidFill>
                  <a:srgbClr val="FF0000"/>
                </a:solidFill>
              </a:rPr>
              <a:t>. The important point we are trying to illustrate is the presence of the resulting files, beginning with “</a:t>
            </a:r>
            <a:r>
              <a:rPr lang="en-US" i="1" dirty="0">
                <a:solidFill>
                  <a:srgbClr val="FF0000"/>
                </a:solidFill>
              </a:rPr>
              <a:t>LUCA20BLK</a:t>
            </a:r>
            <a:r>
              <a:rPr lang="en-US" dirty="0">
                <a:solidFill>
                  <a:srgbClr val="FF0000"/>
                </a:solidFill>
              </a:rPr>
              <a:t>”, which appear after the execution of the Title13_BlockMaps.exe file.</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52</a:t>
            </a:fld>
            <a:endParaRPr lang="en-US" dirty="0"/>
          </a:p>
        </p:txBody>
      </p:sp>
    </p:spTree>
    <p:extLst>
      <p:ext uri="{BB962C8B-B14F-4D97-AF65-F5344CB8AC3E}">
        <p14:creationId xmlns:p14="http://schemas.microsoft.com/office/powerpoint/2010/main" val="33926375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Replace the &lt;EntityID&gt; mentioned on the previous slides dealing with extracting the data from the DVDs with Xxyyyyyyyyyy or TRxxxxTAyyyy </a:t>
            </a:r>
            <a:r>
              <a:rPr lang="en-US" baseline="0" dirty="0" smtClean="0"/>
              <a:t>in the following four slides WHERE:</a:t>
            </a:r>
          </a:p>
          <a:p>
            <a:pPr marL="169157" indent="-169157" defTabSz="902169">
              <a:buFont typeface="Arial" panose="020B0604020202020204" pitchFamily="34" charset="0"/>
              <a:buChar char="•"/>
              <a:defRPr/>
            </a:pPr>
            <a:r>
              <a:rPr lang="en-US" baseline="0" dirty="0" smtClean="0"/>
              <a:t>XX is a 2 character, alpha entity type (</a:t>
            </a:r>
            <a:r>
              <a:rPr lang="en-US" dirty="0"/>
              <a:t>ST=state, CO=county, PL=Place, MC=minor civil division or MCD)</a:t>
            </a:r>
          </a:p>
          <a:p>
            <a:pPr marL="169157" indent="-169157" defTabSz="902169">
              <a:buFont typeface="Arial" panose="020B0604020202020204" pitchFamily="34" charset="0"/>
              <a:buChar char="•"/>
              <a:defRPr/>
            </a:pPr>
            <a:r>
              <a:rPr lang="en-US" dirty="0"/>
              <a:t>yyyyyyyyyy is a variable length, numeric entity ID code that varies based on the type of entity (State code=2 digits, County=5 digits, Place=7 digits, MCD=10 digits).</a:t>
            </a:r>
          </a:p>
          <a:p>
            <a:pPr marL="169157" indent="-169157" defTabSz="902169">
              <a:buFont typeface="Arial" panose="020B0604020202020204" pitchFamily="34" charset="0"/>
              <a:buChar char="•"/>
              <a:defRPr/>
            </a:pPr>
            <a:r>
              <a:rPr lang="en-US" dirty="0"/>
              <a:t>TRxxxxTAyyy is a fixed length alphanumeric code composed of 12 character. First six (TRxxxx) represent the tribal identification code and the last six (TAyyyy) represent the code for the tribal geographic area.</a:t>
            </a:r>
          </a:p>
          <a:p>
            <a:pPr defTabSz="902169">
              <a:defRPr/>
            </a:pPr>
            <a:endParaRPr lang="en-US" dirty="0"/>
          </a:p>
          <a:p>
            <a:pPr defTabSz="902169">
              <a:defRPr/>
            </a:pPr>
            <a:r>
              <a:rPr lang="en-US" dirty="0"/>
              <a:t>The shapefiles for 2020 LUCA are TIGER Partnership shapefiles based off the official boundaries resulting from the 2017 BAS program. Their vintage is the fall of 2017.  They have a standard naming convention that changes depending on the data content (“</a:t>
            </a:r>
            <a:r>
              <a:rPr lang="en-US" i="1" dirty="0"/>
              <a:t>layername</a:t>
            </a:r>
            <a:r>
              <a:rPr lang="en-US" dirty="0"/>
              <a:t>” shown above).  The SS and CCC correspond to the state and county FIPS codes for the state and each county in which the entity exists.  </a:t>
            </a:r>
          </a:p>
        </p:txBody>
      </p:sp>
      <p:sp>
        <p:nvSpPr>
          <p:cNvPr id="4" name="Slide Number Placeholder 3"/>
          <p:cNvSpPr>
            <a:spLocks noGrp="1"/>
          </p:cNvSpPr>
          <p:nvPr>
            <p:ph type="sldNum" sz="quarter" idx="10"/>
          </p:nvPr>
        </p:nvSpPr>
        <p:spPr/>
        <p:txBody>
          <a:bodyPr/>
          <a:lstStyle/>
          <a:p>
            <a:fld id="{603B9073-4934-4A18-B03D-7FA2DABDE591}" type="slidenum">
              <a:rPr lang="en-US" smtClean="0"/>
              <a:t>53</a:t>
            </a:fld>
            <a:endParaRPr lang="en-US" dirty="0"/>
          </a:p>
        </p:txBody>
      </p:sp>
    </p:spTree>
    <p:extLst>
      <p:ext uri="{BB962C8B-B14F-4D97-AF65-F5344CB8AC3E}">
        <p14:creationId xmlns:p14="http://schemas.microsoft.com/office/powerpoint/2010/main" val="336220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i="1" dirty="0"/>
              <a:t>Presenters may alter the file naming convention slides </a:t>
            </a:r>
            <a:r>
              <a:rPr lang="en-US" i="1" baseline="0" dirty="0" smtClean="0"/>
              <a:t>to reflect audience, i.e., change from Kansas entities to Florida entities, remove tribal if no tribes present at the workshop, or remove MCDs if no functioning MCDs in the state.  This slide is editable for content; just ensure the naming convention is accurate.  All that should change is the &lt;EntityID&gt; and the description in parenthesis.</a:t>
            </a:r>
          </a:p>
          <a:p>
            <a:pPr defTabSz="902169">
              <a:defRPr/>
            </a:pPr>
            <a:endParaRPr lang="en-US" baseline="0" dirty="0" smtClean="0"/>
          </a:p>
          <a:p>
            <a:pPr defTabSz="902169">
              <a:defRPr/>
            </a:pPr>
            <a:r>
              <a:rPr lang="en-US" baseline="0" dirty="0" smtClean="0"/>
              <a:t>This slide explores the various naming conventions for the address list based upon the entity types, state, county, incorporated place, minor civil division and federally recognized tribes with reservation and/or off reservation trust lands.</a:t>
            </a:r>
          </a:p>
          <a:p>
            <a:pPr defTabSz="902169">
              <a:defRPr/>
            </a:pPr>
            <a:endParaRPr lang="en-US" baseline="0" dirty="0" smtClean="0"/>
          </a:p>
          <a:p>
            <a:pPr defTabSz="902169">
              <a:defRPr/>
            </a:pPr>
            <a:r>
              <a:rPr lang="en-US" baseline="0" dirty="0" smtClean="0"/>
              <a:t>ST20 identifies a state address list for Kansas.  CO20001 identifies a county address list for Allen County KS. PL2000125 identifies an incorporated place address list for Abilene city KS. MC2000120550 identifies a minor civil division address list for Elm township KS.  TR0197TA2980 identifies a tribal address list for Prairie Band of Potawatomi Nation Reservation, where TR0197 is the </a:t>
            </a:r>
            <a:r>
              <a:rPr lang="en-US" dirty="0" smtClean="0"/>
              <a:t>tribal identification code for Prairie</a:t>
            </a:r>
            <a:r>
              <a:rPr lang="en-US" baseline="0" dirty="0" smtClean="0"/>
              <a:t> Band Potawatomi Nation and TR2980 represents the </a:t>
            </a:r>
            <a:r>
              <a:rPr lang="en-US" dirty="0" smtClean="0"/>
              <a:t>Prairie Band of Potawatomi Nation Reservation, the geographic area associated</a:t>
            </a:r>
            <a:r>
              <a:rPr lang="en-US" baseline="0" dirty="0" smtClean="0"/>
              <a:t> with the Prairie Band Potawatomi Nation.  </a:t>
            </a:r>
          </a:p>
        </p:txBody>
      </p:sp>
      <p:sp>
        <p:nvSpPr>
          <p:cNvPr id="4" name="Slide Number Placeholder 3"/>
          <p:cNvSpPr>
            <a:spLocks noGrp="1"/>
          </p:cNvSpPr>
          <p:nvPr>
            <p:ph type="sldNum" sz="quarter" idx="10"/>
          </p:nvPr>
        </p:nvSpPr>
        <p:spPr/>
        <p:txBody>
          <a:bodyPr/>
          <a:lstStyle/>
          <a:p>
            <a:fld id="{603B9073-4934-4A18-B03D-7FA2DABDE591}" type="slidenum">
              <a:rPr lang="en-US" smtClean="0"/>
              <a:t>54</a:t>
            </a:fld>
            <a:endParaRPr lang="en-US" dirty="0"/>
          </a:p>
        </p:txBody>
      </p:sp>
    </p:spTree>
    <p:extLst>
      <p:ext uri="{BB962C8B-B14F-4D97-AF65-F5344CB8AC3E}">
        <p14:creationId xmlns:p14="http://schemas.microsoft.com/office/powerpoint/2010/main" val="19716441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i="1" dirty="0"/>
              <a:t>Presenters may alter the file naming convention slides </a:t>
            </a:r>
            <a:r>
              <a:rPr lang="en-US" i="1" baseline="0" dirty="0" smtClean="0"/>
              <a:t>to reflect audience, i.e., change from Kansas entities to Florida entities, remove tribal if no tribes present at the workshop, or remove MCDs if no functioning MCDs in the state.  This slide is editable for content; just ensure the naming convention is accurate.  All that should change is the &lt;EntityID&gt; and the description in parenthesis.</a:t>
            </a:r>
          </a:p>
          <a:p>
            <a:pPr defTabSz="902169">
              <a:defRPr/>
            </a:pPr>
            <a:endParaRPr lang="en-US" dirty="0"/>
          </a:p>
          <a:p>
            <a:pPr defTabSz="902169">
              <a:defRPr/>
            </a:pPr>
            <a:r>
              <a:rPr lang="en-US" dirty="0"/>
              <a:t>The address count list follows the same naming convention as for the address list, except for reference to the “countlist” in the file name.</a:t>
            </a:r>
            <a:endParaRPr lang="en-US"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55</a:t>
            </a:fld>
            <a:endParaRPr lang="en-US" dirty="0"/>
          </a:p>
        </p:txBody>
      </p:sp>
    </p:spTree>
    <p:extLst>
      <p:ext uri="{BB962C8B-B14F-4D97-AF65-F5344CB8AC3E}">
        <p14:creationId xmlns:p14="http://schemas.microsoft.com/office/powerpoint/2010/main" val="1940263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169">
              <a:defRPr/>
            </a:pPr>
            <a:r>
              <a:rPr lang="en-US" i="1" dirty="0"/>
              <a:t>Presenters may alter the file naming convention slides </a:t>
            </a:r>
            <a:r>
              <a:rPr lang="en-US" i="1" baseline="0" dirty="0" smtClean="0"/>
              <a:t>to reflect audience, i.e., change from Kansas entities to Florida entities, remove tribal if no tribes present at the workshop, or remove MCDs if no functioning MCDs in the state.  This slide is editable for content; just ensure the naming convention is accurate.  All that should change is the &lt;EntityID&gt; and the description in parenthesis.</a:t>
            </a:r>
          </a:p>
          <a:p>
            <a:pPr lvl="0"/>
            <a:endParaRPr lang="en-US" baseline="0" dirty="0" smtClean="0"/>
          </a:p>
          <a:p>
            <a:pPr lvl="0"/>
            <a:r>
              <a:rPr lang="en-US" baseline="0" dirty="0" smtClean="0"/>
              <a:t>Numerous files accompany the county-based TIGER Partnership shapefiles for LUCA, but the two of importance are the Edges and Tabblock2010 shapefiles within each of the county folder(s).</a:t>
            </a:r>
            <a:r>
              <a:rPr lang="en-US" b="1" baseline="0" dirty="0" smtClean="0"/>
              <a:t> The edges shapefile is the only file edited during the 2020 LUCA operation.  Use it to make road feature updates resulting from address list updates.</a:t>
            </a:r>
            <a:r>
              <a:rPr lang="en-US" baseline="0" dirty="0" smtClean="0"/>
              <a:t> Use the tabblock2010 shapefile for geocoding purposes, as it is the block base for the 2020 LUCA operation.  Make no updates to the tabblock2010 file.</a:t>
            </a:r>
          </a:p>
          <a:p>
            <a:pPr lvl="0"/>
            <a:endParaRPr lang="en-US" baseline="0" dirty="0" smtClean="0"/>
          </a:p>
          <a:p>
            <a:pPr defTabSz="902169">
              <a:defRPr/>
            </a:pPr>
            <a:r>
              <a:rPr lang="en-US" dirty="0"/>
              <a:t>Programmed to use both state level and county level shapefiles, the Census Bureau provides GUPS state level shapefiles as part of the LUCA TIGER Partnership shapefiles</a:t>
            </a:r>
            <a:r>
              <a:rPr lang="en-US" baseline="0" dirty="0" smtClean="0"/>
              <a:t>.  These state level files are for reference only. </a:t>
            </a:r>
            <a:r>
              <a:rPr lang="en-US" dirty="0"/>
              <a:t>Make no updates to any of the shapefiles </a:t>
            </a:r>
            <a:r>
              <a:rPr lang="en-US" baseline="0" dirty="0" smtClean="0"/>
              <a:t>located within the state folder. These files can, however, be used for reference purposes.</a:t>
            </a:r>
          </a:p>
          <a:p>
            <a:pPr defTabSz="902169">
              <a:defRPr/>
            </a:pPr>
            <a:endParaRPr lang="en-US" baseline="0" dirty="0" smtClean="0"/>
          </a:p>
          <a:p>
            <a:pPr defTabSz="902169">
              <a:defRPr/>
            </a:pPr>
            <a:r>
              <a:rPr lang="en-US" baseline="0" dirty="0" smtClean="0"/>
              <a:t>As an example, for an incorporated place that crosses county lines, they may wish to use the state level incorporated place shapefile (e.g., PVS_17_v2_place_20.shp) to help them identify the 2010 tabulation blocks for their entity.  Since incorporated place boundaries do not cross state lines, </a:t>
            </a:r>
            <a:r>
              <a:rPr lang="en-US" dirty="0"/>
              <a:t>the state level file for incorporated places shows the place boundary in its entirety, without fragmenting at the county boundary.  Using the PVS_17_v2_place_20001.shp would only show the Allen County KS portion of any split boundary places</a:t>
            </a:r>
            <a:r>
              <a:rPr lang="en-US" baseline="0" dirty="0" smtClean="0"/>
              <a:t>.</a:t>
            </a:r>
            <a:endParaRPr lang="en-US" i="0" baseline="0" dirty="0"/>
          </a:p>
        </p:txBody>
      </p:sp>
      <p:sp>
        <p:nvSpPr>
          <p:cNvPr id="4" name="Slide Number Placeholder 3"/>
          <p:cNvSpPr>
            <a:spLocks noGrp="1"/>
          </p:cNvSpPr>
          <p:nvPr>
            <p:ph type="sldNum" sz="quarter" idx="10"/>
          </p:nvPr>
        </p:nvSpPr>
        <p:spPr/>
        <p:txBody>
          <a:bodyPr/>
          <a:lstStyle/>
          <a:p>
            <a:fld id="{603B9073-4934-4A18-B03D-7FA2DABDE591}" type="slidenum">
              <a:rPr lang="en-US" smtClean="0"/>
              <a:t>56</a:t>
            </a:fld>
            <a:endParaRPr lang="en-US" dirty="0"/>
          </a:p>
        </p:txBody>
      </p:sp>
    </p:spTree>
    <p:extLst>
      <p:ext uri="{BB962C8B-B14F-4D97-AF65-F5344CB8AC3E}">
        <p14:creationId xmlns:p14="http://schemas.microsoft.com/office/powerpoint/2010/main" val="15296794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conclusion of the DVDs content and layout section, it is very important to review how to get started with the digital address and maps materials.  Digital address materials participants must follow the exact procedures described in this presentation and in the Respondent Guide for opening the .csv files.  These steps are critical. Improper opening of the .csv corrupts the data content of the digital address list.  Opening the shapefiles is less complicated, but examples of opening the files using Esri’s ArcGIS software are included.</a:t>
            </a:r>
          </a:p>
        </p:txBody>
      </p:sp>
      <p:sp>
        <p:nvSpPr>
          <p:cNvPr id="4" name="Slide Number Placeholder 3"/>
          <p:cNvSpPr>
            <a:spLocks noGrp="1"/>
          </p:cNvSpPr>
          <p:nvPr>
            <p:ph type="sldNum" sz="quarter" idx="10"/>
          </p:nvPr>
        </p:nvSpPr>
        <p:spPr/>
        <p:txBody>
          <a:bodyPr/>
          <a:lstStyle/>
          <a:p>
            <a:fld id="{603B9073-4934-4A18-B03D-7FA2DABDE591}" type="slidenum">
              <a:rPr lang="en-US" smtClean="0"/>
              <a:t>57</a:t>
            </a:fld>
            <a:endParaRPr lang="en-US" dirty="0"/>
          </a:p>
        </p:txBody>
      </p:sp>
    </p:spTree>
    <p:extLst>
      <p:ext uri="{BB962C8B-B14F-4D97-AF65-F5344CB8AC3E}">
        <p14:creationId xmlns:p14="http://schemas.microsoft.com/office/powerpoint/2010/main" val="37641301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open the .csv files in a particular manner so the field structure is preserved and data content is not corrupted.  The next three slides of information were created using Excel 2016.  Because software versions and vintages may display information differently, please keep this in mind while viewing these examples.  </a:t>
            </a:r>
          </a:p>
          <a:p>
            <a:pPr lvl="0"/>
            <a:endParaRPr lang="en-US" dirty="0"/>
          </a:p>
          <a:p>
            <a:pPr lvl="0"/>
            <a:r>
              <a:rPr lang="en-US" baseline="0" dirty="0" smtClean="0"/>
              <a:t>After launching Microsoft Excel, open a blank workbook.  Choose from the </a:t>
            </a:r>
            <a:r>
              <a:rPr lang="en-US" i="1" baseline="0" dirty="0" smtClean="0"/>
              <a:t>Data </a:t>
            </a:r>
            <a:r>
              <a:rPr lang="en-US" baseline="0" dirty="0" smtClean="0"/>
              <a:t>menu to </a:t>
            </a:r>
            <a:r>
              <a:rPr lang="en-US" i="1" baseline="0" dirty="0" smtClean="0"/>
              <a:t>Get External Data </a:t>
            </a:r>
            <a:r>
              <a:rPr lang="en-US" baseline="0" dirty="0" smtClean="0"/>
              <a:t>from </a:t>
            </a:r>
            <a:r>
              <a:rPr lang="en-US" i="1" baseline="0" dirty="0" smtClean="0"/>
              <a:t>Text</a:t>
            </a:r>
            <a:r>
              <a:rPr lang="en-US" baseline="0" dirty="0" smtClean="0"/>
              <a:t>. </a:t>
            </a:r>
            <a:endParaRPr lang="en-US" i="1" baseline="0" dirty="0"/>
          </a:p>
        </p:txBody>
      </p:sp>
      <p:sp>
        <p:nvSpPr>
          <p:cNvPr id="4" name="Slide Number Placeholder 3"/>
          <p:cNvSpPr>
            <a:spLocks noGrp="1"/>
          </p:cNvSpPr>
          <p:nvPr>
            <p:ph type="sldNum" sz="quarter" idx="10"/>
          </p:nvPr>
        </p:nvSpPr>
        <p:spPr/>
        <p:txBody>
          <a:bodyPr/>
          <a:lstStyle/>
          <a:p>
            <a:pPr defTabSz="902169">
              <a:defRPr/>
            </a:pPr>
            <a:fld id="{603B9073-4934-4A18-B03D-7FA2DABDE591}" type="slidenum">
              <a:rPr lang="en-US">
                <a:solidFill>
                  <a:prstClr val="black"/>
                </a:solidFill>
                <a:latin typeface="Calibri"/>
              </a:rPr>
              <a:pPr defTabSz="902169">
                <a:defRPr/>
              </a:pPr>
              <a:t>58</a:t>
            </a:fld>
            <a:endParaRPr lang="en-US" dirty="0">
              <a:solidFill>
                <a:prstClr val="black"/>
              </a:solidFill>
              <a:latin typeface="Calibri"/>
            </a:endParaRPr>
          </a:p>
        </p:txBody>
      </p:sp>
    </p:spTree>
    <p:extLst>
      <p:ext uri="{BB962C8B-B14F-4D97-AF65-F5344CB8AC3E}">
        <p14:creationId xmlns:p14="http://schemas.microsoft.com/office/powerpoint/2010/main" val="19234485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Navigate to the “2020LUCA” folder on your local system, choose the .csv you wish to open, and then choose </a:t>
            </a:r>
            <a:r>
              <a:rPr lang="en-US" i="1" baseline="0" dirty="0" smtClean="0"/>
              <a:t>Import</a:t>
            </a:r>
            <a:r>
              <a:rPr lang="en-US" baseline="0" dirty="0" smtClean="0"/>
              <a:t>.  </a:t>
            </a:r>
            <a:endParaRPr lang="en-US" i="1" baseline="0" dirty="0" smtClean="0"/>
          </a:p>
        </p:txBody>
      </p:sp>
      <p:sp>
        <p:nvSpPr>
          <p:cNvPr id="4" name="Slide Number Placeholder 3"/>
          <p:cNvSpPr>
            <a:spLocks noGrp="1"/>
          </p:cNvSpPr>
          <p:nvPr>
            <p:ph type="sldNum" sz="quarter" idx="10"/>
          </p:nvPr>
        </p:nvSpPr>
        <p:spPr/>
        <p:txBody>
          <a:bodyPr/>
          <a:lstStyle/>
          <a:p>
            <a:pPr defTabSz="902169">
              <a:defRPr/>
            </a:pPr>
            <a:fld id="{603B9073-4934-4A18-B03D-7FA2DABDE591}" type="slidenum">
              <a:rPr lang="en-US">
                <a:solidFill>
                  <a:prstClr val="black"/>
                </a:solidFill>
                <a:latin typeface="Calibri"/>
              </a:rPr>
              <a:pPr defTabSz="902169">
                <a:defRPr/>
              </a:pPr>
              <a:t>59</a:t>
            </a:fld>
            <a:endParaRPr lang="en-US" dirty="0">
              <a:solidFill>
                <a:prstClr val="black"/>
              </a:solidFill>
              <a:latin typeface="Calibri"/>
            </a:endParaRPr>
          </a:p>
        </p:txBody>
      </p:sp>
    </p:spTree>
    <p:extLst>
      <p:ext uri="{BB962C8B-B14F-4D97-AF65-F5344CB8AC3E}">
        <p14:creationId xmlns:p14="http://schemas.microsoft.com/office/powerpoint/2010/main" val="243060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illustrates the 2020 Census Design process and why building a strong geographic foundation is so important.</a:t>
            </a:r>
          </a:p>
          <a:p>
            <a:r>
              <a:rPr lang="en-US" dirty="0"/>
              <a:t> </a:t>
            </a:r>
          </a:p>
          <a:p>
            <a:r>
              <a:rPr lang="en-US" dirty="0"/>
              <a:t>Starting at the bottom left of the slide, the Census Bureau must </a:t>
            </a:r>
            <a:r>
              <a:rPr lang="en-US" u="sng" dirty="0"/>
              <a:t>Establish Where to Count</a:t>
            </a:r>
            <a:r>
              <a:rPr lang="en-US" dirty="0"/>
              <a:t> by identifying all the addresses where people could live. The census address list contains the residential addresses that form the “where to count”.</a:t>
            </a:r>
          </a:p>
          <a:p>
            <a:r>
              <a:rPr lang="en-US" dirty="0"/>
              <a:t> </a:t>
            </a:r>
          </a:p>
          <a:p>
            <a:r>
              <a:rPr lang="en-US" dirty="0"/>
              <a:t>Moving up from the bottom left to the top left, the Census Bureau must </a:t>
            </a:r>
            <a:r>
              <a:rPr lang="en-US" u="sng" dirty="0"/>
              <a:t>Motivate People to Respond</a:t>
            </a:r>
            <a:r>
              <a:rPr lang="en-US" dirty="0"/>
              <a:t> by conducting a nationwide communication and partnership campaign. This campaign utilizes the census address list to send materials that invite and encourage households to respond.</a:t>
            </a:r>
          </a:p>
          <a:p>
            <a:r>
              <a:rPr lang="en-US" dirty="0"/>
              <a:t> </a:t>
            </a:r>
          </a:p>
          <a:p>
            <a:r>
              <a:rPr lang="en-US" dirty="0"/>
              <a:t>Moving across to the top right corner of the graphic, the Census Bureau must </a:t>
            </a:r>
            <a:r>
              <a:rPr lang="en-US" u="sng" dirty="0"/>
              <a:t>Count the Population</a:t>
            </a:r>
            <a:r>
              <a:rPr lang="en-US" dirty="0"/>
              <a:t> by collecting data from all households, including group quarters and unique living arrangements. The Census Bureau uses the address list and maps to send enumerators to collect interview data from nonresponding households.</a:t>
            </a:r>
          </a:p>
          <a:p>
            <a:r>
              <a:rPr lang="en-US" dirty="0"/>
              <a:t> </a:t>
            </a:r>
          </a:p>
          <a:p>
            <a:r>
              <a:rPr lang="en-US" dirty="0"/>
              <a:t>Finally, moving down from counting the population, the Census Bureau must </a:t>
            </a:r>
            <a:r>
              <a:rPr lang="en-US" u="sng" dirty="0"/>
              <a:t>Release Census Results</a:t>
            </a:r>
            <a:r>
              <a:rPr lang="en-US" dirty="0"/>
              <a:t> by using the address list and geographic boundaries to process, tabulate, and disseminate apportionment counts to the President by December 31, 2020, redistricting data to the States by April 1, 2021, and high quality data to the public.</a:t>
            </a:r>
          </a:p>
          <a:p>
            <a:r>
              <a:rPr lang="en-US" dirty="0"/>
              <a:t> </a:t>
            </a:r>
          </a:p>
          <a:p>
            <a:r>
              <a:rPr lang="en-US" dirty="0"/>
              <a:t>In this presentation and others you may receive throughout this year, the Census Bureau provides examples regarding the importance of LUCA participation and a successful 2020 Census that result </a:t>
            </a:r>
            <a:r>
              <a:rPr lang="en-US" u="sng" dirty="0"/>
              <a:t>AFTER</a:t>
            </a:r>
            <a:r>
              <a:rPr lang="en-US" dirty="0"/>
              <a:t> the “</a:t>
            </a:r>
            <a:r>
              <a:rPr lang="en-US" u="sng" dirty="0"/>
              <a:t>Release Census Results</a:t>
            </a:r>
            <a:r>
              <a:rPr lang="en-US" dirty="0"/>
              <a:t>” section of this slide. While the examples on the previous slide are all valid reasons for participating in LUCA, this graphic illustrates why your LUCA participation is so fundamentally important.</a:t>
            </a:r>
          </a:p>
          <a:p>
            <a:r>
              <a:rPr lang="en-US" dirty="0"/>
              <a:t> </a:t>
            </a:r>
          </a:p>
          <a:p>
            <a:r>
              <a:rPr lang="en-US" dirty="0"/>
              <a:t>LUCA offers eligible entities the opportunity to provide their input into the address list that serves as the foundation of the entire 2020 Census Design process. Participants in the 2020 LUCA operation have a direct influence on the quality and completeness of the census address list.</a:t>
            </a:r>
          </a:p>
        </p:txBody>
      </p:sp>
    </p:spTree>
    <p:extLst>
      <p:ext uri="{BB962C8B-B14F-4D97-AF65-F5344CB8AC3E}">
        <p14:creationId xmlns:p14="http://schemas.microsoft.com/office/powerpoint/2010/main" val="34990302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Follow the Import Wizard by selecting the following choices: </a:t>
            </a:r>
          </a:p>
          <a:p>
            <a:pPr marL="620242" lvl="1" indent="-169157">
              <a:buFont typeface="Arial" panose="020B0604020202020204" pitchFamily="34" charset="0"/>
              <a:buChar char="•"/>
            </a:pPr>
            <a:r>
              <a:rPr lang="en-US" baseline="0" dirty="0" smtClean="0"/>
              <a:t>Original data type = </a:t>
            </a:r>
            <a:r>
              <a:rPr lang="en-US" i="1" baseline="0" dirty="0" smtClean="0"/>
              <a:t>Delimited</a:t>
            </a:r>
            <a:r>
              <a:rPr lang="en-US" baseline="0" dirty="0" smtClean="0"/>
              <a:t> and choose </a:t>
            </a:r>
            <a:r>
              <a:rPr lang="en-US" i="1" baseline="0" dirty="0" smtClean="0"/>
              <a:t>Next</a:t>
            </a:r>
          </a:p>
          <a:p>
            <a:pPr marL="620242" lvl="1" indent="-169157">
              <a:buFont typeface="Arial" panose="020B0604020202020204" pitchFamily="34" charset="0"/>
              <a:buChar char="•"/>
            </a:pPr>
            <a:r>
              <a:rPr lang="en-US" baseline="0" dirty="0" smtClean="0"/>
              <a:t>Change Delimiter from Tab to </a:t>
            </a:r>
            <a:r>
              <a:rPr lang="en-US" i="1" baseline="0" dirty="0" smtClean="0"/>
              <a:t>Comma</a:t>
            </a:r>
            <a:r>
              <a:rPr lang="en-US" baseline="0" dirty="0" smtClean="0"/>
              <a:t> and choose </a:t>
            </a:r>
            <a:r>
              <a:rPr lang="en-US" i="1" baseline="0" dirty="0" smtClean="0"/>
              <a:t>Next</a:t>
            </a:r>
          </a:p>
          <a:p>
            <a:pPr marL="620242" lvl="1" indent="-169157">
              <a:buFont typeface="Arial" panose="020B0604020202020204" pitchFamily="34" charset="0"/>
              <a:buChar char="•"/>
            </a:pPr>
            <a:r>
              <a:rPr lang="en-US" baseline="0" dirty="0" smtClean="0"/>
              <a:t>Select all of the fields in the Data preview window and change the data format to </a:t>
            </a:r>
            <a:r>
              <a:rPr lang="en-US" i="1" baseline="0" dirty="0" smtClean="0"/>
              <a:t>Text</a:t>
            </a:r>
            <a:r>
              <a:rPr lang="en-US" baseline="0" dirty="0" smtClean="0"/>
              <a:t>, and choose </a:t>
            </a:r>
            <a:r>
              <a:rPr lang="en-US" i="1" baseline="0" dirty="0" smtClean="0"/>
              <a:t>Finish </a:t>
            </a:r>
            <a:r>
              <a:rPr lang="en-US" i="0" baseline="0" dirty="0" smtClean="0"/>
              <a:t> (Setting the fields to </a:t>
            </a:r>
            <a:r>
              <a:rPr lang="en-US" i="1" baseline="0" dirty="0" smtClean="0"/>
              <a:t>Text</a:t>
            </a:r>
            <a:r>
              <a:rPr lang="en-US" i="0" baseline="0" dirty="0" smtClean="0"/>
              <a:t> preserves the leading zeros in the value fields)</a:t>
            </a:r>
          </a:p>
          <a:p>
            <a:pPr lvl="0"/>
            <a:endParaRPr lang="en-US" i="0" baseline="0" dirty="0" smtClean="0"/>
          </a:p>
          <a:p>
            <a:pPr lvl="0"/>
            <a:r>
              <a:rPr lang="en-US" i="0" baseline="0" dirty="0" smtClean="0"/>
              <a:t>For the </a:t>
            </a:r>
            <a:r>
              <a:rPr lang="en-US" i="1" baseline="0" dirty="0" smtClean="0"/>
              <a:t>Import Data window, </a:t>
            </a:r>
            <a:r>
              <a:rPr lang="en-US" i="0" baseline="0" dirty="0" smtClean="0"/>
              <a:t>participants may choose “</a:t>
            </a:r>
            <a:r>
              <a:rPr lang="en-US" i="1" baseline="0" dirty="0" smtClean="0"/>
              <a:t>New worksheet” </a:t>
            </a:r>
            <a:r>
              <a:rPr lang="en-US" i="0" baseline="0" dirty="0" smtClean="0"/>
              <a:t>to have the information imported into a blank new worksheet.  If they choose</a:t>
            </a:r>
            <a:r>
              <a:rPr lang="en-US" i="1" baseline="0" dirty="0" smtClean="0"/>
              <a:t> “Existing worksheet”, </a:t>
            </a:r>
            <a:r>
              <a:rPr lang="en-US" i="0" baseline="0" dirty="0" smtClean="0"/>
              <a:t>make sure the field beneath is set to the upper left cell, </a:t>
            </a:r>
            <a:r>
              <a:rPr lang="en-US" i="1" baseline="0" dirty="0" smtClean="0"/>
              <a:t>=$A$1</a:t>
            </a:r>
          </a:p>
        </p:txBody>
      </p:sp>
      <p:sp>
        <p:nvSpPr>
          <p:cNvPr id="4" name="Slide Number Placeholder 3"/>
          <p:cNvSpPr>
            <a:spLocks noGrp="1"/>
          </p:cNvSpPr>
          <p:nvPr>
            <p:ph type="sldNum" sz="quarter" idx="10"/>
          </p:nvPr>
        </p:nvSpPr>
        <p:spPr/>
        <p:txBody>
          <a:bodyPr/>
          <a:lstStyle/>
          <a:p>
            <a:pPr defTabSz="902169">
              <a:defRPr/>
            </a:pPr>
            <a:fld id="{603B9073-4934-4A18-B03D-7FA2DABDE591}" type="slidenum">
              <a:rPr lang="en-US">
                <a:solidFill>
                  <a:prstClr val="black"/>
                </a:solidFill>
                <a:latin typeface="Calibri"/>
              </a:rPr>
              <a:pPr defTabSz="902169">
                <a:defRPr/>
              </a:pPr>
              <a:t>60</a:t>
            </a:fld>
            <a:endParaRPr lang="en-US" dirty="0">
              <a:solidFill>
                <a:prstClr val="black"/>
              </a:solidFill>
              <a:latin typeface="Calibri"/>
            </a:endParaRPr>
          </a:p>
        </p:txBody>
      </p:sp>
    </p:spTree>
    <p:extLst>
      <p:ext uri="{BB962C8B-B14F-4D97-AF65-F5344CB8AC3E}">
        <p14:creationId xmlns:p14="http://schemas.microsoft.com/office/powerpoint/2010/main" val="24471155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 Bureau uses Esri’s ArcGIS ArcMap version 10.4.1. Please note different versions of ArcGIS yield different actions and screen visuals. These screenshots provide only one method for setting up your digital map materials. This presentation does not discuss editing the shapefiles.  The “Acceptable Update” presentations discuss editing the shapefiles.</a:t>
            </a:r>
          </a:p>
          <a:p>
            <a:endParaRPr lang="en-US" dirty="0"/>
          </a:p>
          <a:p>
            <a:r>
              <a:rPr lang="en-US" i="1" dirty="0"/>
              <a:t>Presenter read the bullets on the slide.</a:t>
            </a:r>
          </a:p>
        </p:txBody>
      </p:sp>
      <p:sp>
        <p:nvSpPr>
          <p:cNvPr id="4" name="Slide Number Placeholder 3"/>
          <p:cNvSpPr>
            <a:spLocks noGrp="1"/>
          </p:cNvSpPr>
          <p:nvPr>
            <p:ph type="sldNum" sz="quarter" idx="10"/>
          </p:nvPr>
        </p:nvSpPr>
        <p:spPr/>
        <p:txBody>
          <a:bodyPr/>
          <a:lstStyle/>
          <a:p>
            <a:fld id="{603B9073-4934-4A18-B03D-7FA2DABDE591}" type="slidenum">
              <a:rPr lang="en-US" smtClean="0"/>
              <a:t>61</a:t>
            </a:fld>
            <a:endParaRPr lang="en-US" dirty="0"/>
          </a:p>
        </p:txBody>
      </p:sp>
    </p:spTree>
    <p:extLst>
      <p:ext uri="{BB962C8B-B14F-4D97-AF65-F5344CB8AC3E}">
        <p14:creationId xmlns:p14="http://schemas.microsoft.com/office/powerpoint/2010/main" val="27107026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“Loading Document” window closes, a blank map document,</a:t>
            </a:r>
            <a:r>
              <a:rPr lang="en-US" baseline="0" dirty="0" smtClean="0"/>
              <a:t> or .mxd, will open.  Click the </a:t>
            </a:r>
            <a:r>
              <a:rPr lang="en-US" b="1" i="1" baseline="0" dirty="0" smtClean="0"/>
              <a:t>Add</a:t>
            </a:r>
            <a:r>
              <a:rPr lang="en-US" baseline="0" dirty="0" smtClean="0"/>
              <a:t> button, represented as a plus sign in the ArcMap software as shown in the image on the right side of the screen.</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62</a:t>
            </a:fld>
            <a:endParaRPr lang="en-US" dirty="0"/>
          </a:p>
        </p:txBody>
      </p:sp>
    </p:spTree>
    <p:extLst>
      <p:ext uri="{BB962C8B-B14F-4D97-AF65-F5344CB8AC3E}">
        <p14:creationId xmlns:p14="http://schemas.microsoft.com/office/powerpoint/2010/main" val="22314335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Browse for your shapefile data, extracted after execution of the 2020LUCA_&lt;EntityID&gt;_DISK2of2.exe file. Select the edges shapefile and the tabblock2010 shapefile for your jurisdiction and click </a:t>
            </a:r>
            <a:r>
              <a:rPr lang="en-US" b="1" i="1" dirty="0"/>
              <a:t>Add</a:t>
            </a:r>
            <a:r>
              <a:rPr lang="en-US" dirty="0"/>
              <a:t>.</a:t>
            </a:r>
          </a:p>
        </p:txBody>
      </p:sp>
      <p:sp>
        <p:nvSpPr>
          <p:cNvPr id="4" name="Slide Number Placeholder 3"/>
          <p:cNvSpPr>
            <a:spLocks noGrp="1"/>
          </p:cNvSpPr>
          <p:nvPr>
            <p:ph type="sldNum" sz="quarter" idx="10"/>
          </p:nvPr>
        </p:nvSpPr>
        <p:spPr/>
        <p:txBody>
          <a:bodyPr/>
          <a:lstStyle/>
          <a:p>
            <a:fld id="{603B9073-4934-4A18-B03D-7FA2DABDE591}" type="slidenum">
              <a:rPr lang="en-US" smtClean="0"/>
              <a:t>63</a:t>
            </a:fld>
            <a:endParaRPr lang="en-US" dirty="0"/>
          </a:p>
        </p:txBody>
      </p:sp>
    </p:spTree>
    <p:extLst>
      <p:ext uri="{BB962C8B-B14F-4D97-AF65-F5344CB8AC3E}">
        <p14:creationId xmlns:p14="http://schemas.microsoft.com/office/powerpoint/2010/main" val="30442672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visual very similar to this image appears after successfully adding the edges and tabblock2010 shapefiles to the blank map document.</a:t>
            </a:r>
          </a:p>
        </p:txBody>
      </p:sp>
      <p:sp>
        <p:nvSpPr>
          <p:cNvPr id="4" name="Slide Number Placeholder 3"/>
          <p:cNvSpPr>
            <a:spLocks noGrp="1"/>
          </p:cNvSpPr>
          <p:nvPr>
            <p:ph type="sldNum" sz="quarter" idx="10"/>
          </p:nvPr>
        </p:nvSpPr>
        <p:spPr/>
        <p:txBody>
          <a:bodyPr/>
          <a:lstStyle/>
          <a:p>
            <a:fld id="{603B9073-4934-4A18-B03D-7FA2DABDE591}" type="slidenum">
              <a:rPr lang="en-US" smtClean="0"/>
              <a:t>64</a:t>
            </a:fld>
            <a:endParaRPr lang="en-US" dirty="0"/>
          </a:p>
        </p:txBody>
      </p:sp>
    </p:spTree>
    <p:extLst>
      <p:ext uri="{BB962C8B-B14F-4D97-AF65-F5344CB8AC3E}">
        <p14:creationId xmlns:p14="http://schemas.microsoft.com/office/powerpoint/2010/main" val="30589925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2020 Census LUCA operation training that covers acceptable updates for digital address list and digital map participants.  This presentation provides instructions and examples for making proper updates to both the digital address and digital map materials.</a:t>
            </a:r>
          </a:p>
          <a:p>
            <a:endParaRPr lang="en-US" dirty="0"/>
          </a:p>
          <a:p>
            <a:r>
              <a:rPr lang="en-US" dirty="0"/>
              <a:t>The Census Bureau expects to post this presentation on the LUCA web site, so participants can review them again prior to materials receipt in early 2018.</a:t>
            </a:r>
          </a:p>
        </p:txBody>
      </p:sp>
      <p:sp>
        <p:nvSpPr>
          <p:cNvPr id="4" name="Slide Number Placeholder 3"/>
          <p:cNvSpPr>
            <a:spLocks noGrp="1"/>
          </p:cNvSpPr>
          <p:nvPr>
            <p:ph type="sldNum" sz="quarter" idx="10"/>
          </p:nvPr>
        </p:nvSpPr>
        <p:spPr/>
        <p:txBody>
          <a:bodyPr/>
          <a:lstStyle/>
          <a:p>
            <a:fld id="{603B9073-4934-4A18-B03D-7FA2DABDE591}" type="slidenum">
              <a:rPr lang="en-US" smtClean="0"/>
              <a:t>65</a:t>
            </a:fld>
            <a:endParaRPr lang="en-US" dirty="0"/>
          </a:p>
        </p:txBody>
      </p:sp>
    </p:spTree>
    <p:extLst>
      <p:ext uri="{BB962C8B-B14F-4D97-AF65-F5344CB8AC3E}">
        <p14:creationId xmlns:p14="http://schemas.microsoft.com/office/powerpoint/2010/main" val="13841673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identifies the intended audience for this presentation.  It discusses Title 13 U.S.C. and provides a materials refresher to reintroduce the specific materials for this product preference.  It defines acceptable updates, provides several examples of each, and a summary of the process.  It reinforces the ways to receive support and assistance during the LUCA operation and mentions ways to stay connected to the Census Bureau through several social media sources as well as Census Bureau subscriptions.</a:t>
            </a:r>
          </a:p>
          <a:p>
            <a:endParaRPr lang="en-US" dirty="0"/>
          </a:p>
          <a:p>
            <a:r>
              <a:rPr lang="en-US" dirty="0"/>
              <a:t>For more detailed information and instruction, refer to the Respondent Guide that accompanies the materials and to upcoming presentations that discuss review, update and submission details.</a:t>
            </a:r>
          </a:p>
        </p:txBody>
      </p:sp>
      <p:sp>
        <p:nvSpPr>
          <p:cNvPr id="4" name="Slide Number Placeholder 3"/>
          <p:cNvSpPr>
            <a:spLocks noGrp="1"/>
          </p:cNvSpPr>
          <p:nvPr>
            <p:ph type="sldNum" sz="quarter" idx="10"/>
          </p:nvPr>
        </p:nvSpPr>
        <p:spPr/>
        <p:txBody>
          <a:bodyPr/>
          <a:lstStyle/>
          <a:p>
            <a:fld id="{603B9073-4934-4A18-B03D-7FA2DABDE591}" type="slidenum">
              <a:rPr lang="en-US" smtClean="0"/>
              <a:t>66</a:t>
            </a:fld>
            <a:endParaRPr lang="en-US" dirty="0"/>
          </a:p>
        </p:txBody>
      </p:sp>
    </p:spTree>
    <p:extLst>
      <p:ext uri="{BB962C8B-B14F-4D97-AF65-F5344CB8AC3E}">
        <p14:creationId xmlns:p14="http://schemas.microsoft.com/office/powerpoint/2010/main" val="8240387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smtClean="0"/>
              <a:t>We are entering</a:t>
            </a:r>
            <a:r>
              <a:rPr lang="en-US" baseline="0" dirty="0" smtClean="0"/>
              <a:t> the section of the presentation that deals with specific examples for updating the LUCA materials.  Please remember, </a:t>
            </a:r>
            <a:r>
              <a:rPr lang="en-US" dirty="0" smtClean="0"/>
              <a:t>LUCA</a:t>
            </a:r>
            <a:r>
              <a:rPr lang="en-US" baseline="0" dirty="0" smtClean="0"/>
              <a:t> is an address-focused operation.  Some map updates intertwine with some of the examples, but the focus of this section of the presentation details permissible actions that can occur to the address list.  </a:t>
            </a:r>
          </a:p>
          <a:p>
            <a:pPr defTabSz="908162">
              <a:defRPr/>
            </a:pPr>
            <a:endParaRPr lang="en-US" baseline="0" dirty="0" smtClean="0"/>
          </a:p>
          <a:p>
            <a:pPr defTabSz="908162">
              <a:defRPr/>
            </a:pPr>
            <a:r>
              <a:rPr lang="en-US" baseline="0" dirty="0" smtClean="0"/>
              <a:t>There are five </a:t>
            </a:r>
            <a:r>
              <a:rPr lang="en-US" dirty="0" smtClean="0"/>
              <a:t>acceptable action codes used to edit the census</a:t>
            </a:r>
            <a:r>
              <a:rPr lang="en-US" baseline="0" dirty="0" smtClean="0"/>
              <a:t> address list, A, C, D, J, and N. Participants enter the action codes into the ACTION field. All five action codes may be used with city style addresses (e.g., 1000 Main St), non-city style addresses (e.g., RR 3 Box 34) and ungeocoded addresses. There are three acceptable change type codes used to edit the edges shapefile, AL, DL, and CA.  Each updated road feature in the edges shapefile must contain one of the change type codes in the CHNG_TYPE field.</a:t>
            </a:r>
          </a:p>
          <a:p>
            <a:pPr defTabSz="908162">
              <a:defRPr/>
            </a:pPr>
            <a:endParaRPr lang="en-US" baseline="0" dirty="0" smtClean="0"/>
          </a:p>
          <a:p>
            <a:pPr defTabSz="908162">
              <a:defRPr/>
            </a:pPr>
            <a:r>
              <a:rPr lang="en-US" dirty="0"/>
              <a:t>For the training examples, city style addresses are the focus, but an example of a non-city style address is included within the A action code section. As work begins on address list updates, the Census Bureau encourages participants to save their work often to preserve changes.  Saving often ensures work is not lost.  Keeping an original in a secure location also ensures the recreation of updates if something necessary.  Lastly, please use caution when re-sorting the address list.  Capture all 24 fields within the address list before re-sorting the list.  Accidentally not capturing all of the fields during a sort action will jumble the records, thereby corrupting the information</a:t>
            </a:r>
          </a:p>
        </p:txBody>
      </p:sp>
      <p:sp>
        <p:nvSpPr>
          <p:cNvPr id="4" name="Slide Number Placeholder 3"/>
          <p:cNvSpPr>
            <a:spLocks noGrp="1"/>
          </p:cNvSpPr>
          <p:nvPr>
            <p:ph type="sldNum" sz="quarter" idx="10"/>
          </p:nvPr>
        </p:nvSpPr>
        <p:spPr/>
        <p:txBody>
          <a:bodyPr/>
          <a:lstStyle/>
          <a:p>
            <a:fld id="{603B9073-4934-4A18-B03D-7FA2DABDE591}" type="slidenum">
              <a:rPr lang="en-US" smtClean="0"/>
              <a:t>67</a:t>
            </a:fld>
            <a:endParaRPr lang="en-US" dirty="0"/>
          </a:p>
        </p:txBody>
      </p:sp>
    </p:spTree>
    <p:extLst>
      <p:ext uri="{BB962C8B-B14F-4D97-AF65-F5344CB8AC3E}">
        <p14:creationId xmlns:p14="http://schemas.microsoft.com/office/powerpoint/2010/main" val="32120828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Participants use the “A” action code to add residential addresses that are new or missing from address list. The “A” action code updates may result in updates to the edges shapefile, usually the “AL” change type.</a:t>
            </a:r>
            <a:endParaRPr lang="en-US" b="0" dirty="0" smtClean="0"/>
          </a:p>
          <a:p>
            <a:endParaRPr lang="en-US" dirty="0"/>
          </a:p>
          <a:p>
            <a:endParaRPr lang="en-US" dirty="0"/>
          </a:p>
          <a:p>
            <a:r>
              <a:rPr lang="en-US" dirty="0"/>
              <a:t>During a participant’s review, they may find addresses missing from the census address list located on streets that are partially or entirely missing from the maps.  For this example, a participant discovers addresses along Crystal Avenue, a new street, are missing from the address list. The example depicts adding the addresses to the address list and the road feature to the edges shapefile. This screen is the Excel view for adding the 14 new records on to the address list.  </a:t>
            </a:r>
          </a:p>
          <a:p>
            <a:endParaRPr lang="en-US" dirty="0"/>
          </a:p>
          <a:p>
            <a:r>
              <a:rPr lang="en-US" dirty="0"/>
              <a:t>For all of the upcoming address list examples, the bold field headings on the slide indicate required information, while the other highlighted fields represent optional/if known information.</a:t>
            </a:r>
          </a:p>
          <a:p>
            <a:endParaRPr lang="en-US" dirty="0"/>
          </a:p>
          <a:p>
            <a:r>
              <a:rPr lang="en-US" dirty="0"/>
              <a:t>In the census address list, create/insert a new record/row. </a:t>
            </a:r>
          </a:p>
          <a:p>
            <a:r>
              <a:rPr lang="en-US" dirty="0"/>
              <a:t>Copy the </a:t>
            </a:r>
            <a:r>
              <a:rPr lang="en-US" b="1" dirty="0"/>
              <a:t>ENTITY </a:t>
            </a:r>
            <a:r>
              <a:rPr lang="en-US" dirty="0"/>
              <a:t>code from an existing record in the address list.</a:t>
            </a:r>
          </a:p>
          <a:p>
            <a:r>
              <a:rPr lang="en-US" dirty="0"/>
              <a:t>Enter an “</a:t>
            </a:r>
            <a:r>
              <a:rPr lang="en-US" b="1" dirty="0"/>
              <a:t>A</a:t>
            </a:r>
            <a:r>
              <a:rPr lang="en-US" dirty="0"/>
              <a:t>” in the </a:t>
            </a:r>
            <a:r>
              <a:rPr lang="en-US" b="1" dirty="0"/>
              <a:t>ACTION </a:t>
            </a:r>
            <a:r>
              <a:rPr lang="en-US" dirty="0"/>
              <a:t>field.</a:t>
            </a:r>
          </a:p>
          <a:p>
            <a:r>
              <a:rPr lang="en-US" dirty="0"/>
              <a:t>Enter/Copy the required geocode information in the appropriate fields for each new address:</a:t>
            </a:r>
          </a:p>
          <a:p>
            <a:pPr marL="170280" indent="-170280">
              <a:buFont typeface="Arial" panose="020B0604020202020204" pitchFamily="34" charset="0"/>
              <a:buChar char="•"/>
            </a:pPr>
            <a:r>
              <a:rPr lang="en-US" dirty="0"/>
              <a:t>State Code in the </a:t>
            </a:r>
            <a:r>
              <a:rPr lang="en-US" b="1" dirty="0"/>
              <a:t>STATEFP</a:t>
            </a:r>
            <a:r>
              <a:rPr lang="en-US" dirty="0"/>
              <a:t> field </a:t>
            </a:r>
            <a:r>
              <a:rPr lang="en-US" i="1" dirty="0"/>
              <a:t>(51)</a:t>
            </a:r>
            <a:endParaRPr lang="en-US" dirty="0"/>
          </a:p>
          <a:p>
            <a:pPr marL="170280" indent="-170280">
              <a:buFont typeface="Arial" panose="020B0604020202020204" pitchFamily="34" charset="0"/>
              <a:buChar char="•"/>
            </a:pPr>
            <a:r>
              <a:rPr lang="en-US" dirty="0"/>
              <a:t>County Code in the </a:t>
            </a:r>
            <a:r>
              <a:rPr lang="en-US" b="1" dirty="0"/>
              <a:t>COUNTYFP</a:t>
            </a:r>
            <a:r>
              <a:rPr lang="en-US" dirty="0"/>
              <a:t> field </a:t>
            </a:r>
            <a:r>
              <a:rPr lang="en-US" i="1" dirty="0"/>
              <a:t>(610)</a:t>
            </a:r>
            <a:endParaRPr lang="en-US" dirty="0"/>
          </a:p>
          <a:p>
            <a:pPr marL="170280" indent="-170280">
              <a:buFont typeface="Arial" panose="020B0604020202020204" pitchFamily="34" charset="0"/>
              <a:buChar char="•"/>
            </a:pPr>
            <a:r>
              <a:rPr lang="en-US" dirty="0"/>
              <a:t>Census Tract Number in the </a:t>
            </a:r>
            <a:r>
              <a:rPr lang="en-US" b="1" dirty="0"/>
              <a:t>TRACT</a:t>
            </a:r>
            <a:r>
              <a:rPr lang="en-US" dirty="0"/>
              <a:t> field </a:t>
            </a:r>
            <a:r>
              <a:rPr lang="en-US" i="1" dirty="0"/>
              <a:t>(5002.00)</a:t>
            </a:r>
            <a:endParaRPr lang="en-US" dirty="0"/>
          </a:p>
          <a:p>
            <a:pPr marL="170280" indent="-170280">
              <a:buFont typeface="Arial" panose="020B0604020202020204" pitchFamily="34" charset="0"/>
              <a:buChar char="•"/>
            </a:pPr>
            <a:r>
              <a:rPr lang="en-US" dirty="0"/>
              <a:t>Census Block Number in the </a:t>
            </a:r>
            <a:r>
              <a:rPr lang="en-US" b="1" dirty="0"/>
              <a:t>BLOCK</a:t>
            </a:r>
            <a:r>
              <a:rPr lang="en-US" dirty="0"/>
              <a:t> field </a:t>
            </a:r>
            <a:r>
              <a:rPr lang="en-US" i="1" dirty="0"/>
              <a:t>(1014)</a:t>
            </a:r>
            <a:endParaRPr lang="en-US" dirty="0"/>
          </a:p>
          <a:p>
            <a:r>
              <a:rPr lang="en-US" dirty="0"/>
              <a:t>Enter the complete house number in the </a:t>
            </a:r>
            <a:r>
              <a:rPr lang="en-US" b="1" dirty="0"/>
              <a:t>HOUSENUMBER </a:t>
            </a:r>
            <a:r>
              <a:rPr lang="en-US" dirty="0"/>
              <a:t>field.</a:t>
            </a:r>
          </a:p>
          <a:p>
            <a:r>
              <a:rPr lang="en-US" dirty="0"/>
              <a:t>Enter the complete street name in the </a:t>
            </a:r>
            <a:r>
              <a:rPr lang="en-US" b="1" dirty="0"/>
              <a:t>STREETNAME </a:t>
            </a:r>
            <a:r>
              <a:rPr lang="en-US" dirty="0"/>
              <a:t>field. </a:t>
            </a:r>
            <a:r>
              <a:rPr lang="en-US" i="1" dirty="0"/>
              <a:t>(Crystal Ave)</a:t>
            </a:r>
            <a:endParaRPr lang="en-US" dirty="0"/>
          </a:p>
          <a:p>
            <a:r>
              <a:rPr lang="en-US" dirty="0"/>
              <a:t>If known, enter the </a:t>
            </a:r>
            <a:r>
              <a:rPr lang="en-US" b="1" dirty="0"/>
              <a:t>ZIP </a:t>
            </a:r>
            <a:r>
              <a:rPr lang="en-US" i="1" dirty="0"/>
              <a:t>(31402)</a:t>
            </a:r>
            <a:endParaRPr lang="en-US" dirty="0"/>
          </a:p>
          <a:p>
            <a:r>
              <a:rPr lang="en-US" dirty="0"/>
              <a:t>If known, enter the address use information, in the </a:t>
            </a:r>
            <a:r>
              <a:rPr lang="en-US" b="1" dirty="0"/>
              <a:t>USE</a:t>
            </a:r>
            <a:r>
              <a:rPr lang="en-US" dirty="0"/>
              <a:t> field: </a:t>
            </a:r>
            <a:r>
              <a:rPr lang="en-US" i="1" dirty="0"/>
              <a:t>(B)</a:t>
            </a:r>
            <a:endParaRPr lang="en-US" dirty="0"/>
          </a:p>
          <a:p>
            <a:pPr marL="170280" indent="-170280">
              <a:buFont typeface="Arial" panose="020B0604020202020204" pitchFamily="34" charset="0"/>
              <a:buChar char="•"/>
            </a:pPr>
            <a:r>
              <a:rPr lang="en-US" dirty="0"/>
              <a:t>M—mailing purposes. </a:t>
            </a:r>
          </a:p>
          <a:p>
            <a:pPr marL="170280" indent="-170280">
              <a:buFont typeface="Arial" panose="020B0604020202020204" pitchFamily="34" charset="0"/>
              <a:buChar char="•"/>
            </a:pPr>
            <a:r>
              <a:rPr lang="en-US" dirty="0"/>
              <a:t>L—location purposes, including emergency services.</a:t>
            </a:r>
          </a:p>
          <a:p>
            <a:pPr marL="170280" indent="-170280">
              <a:buFont typeface="Arial" panose="020B0604020202020204" pitchFamily="34" charset="0"/>
              <a:buChar char="•"/>
            </a:pPr>
            <a:r>
              <a:rPr lang="en-US" dirty="0"/>
              <a:t>B—both mailing and location purposes.</a:t>
            </a:r>
          </a:p>
          <a:p>
            <a:r>
              <a:rPr lang="en-US" dirty="0"/>
              <a:t>If known, enter the structure latitude in the </a:t>
            </a:r>
            <a:r>
              <a:rPr lang="en-US" b="1" dirty="0"/>
              <a:t>LAT</a:t>
            </a:r>
            <a:r>
              <a:rPr lang="en-US" dirty="0"/>
              <a:t> field and the structure longitude in the </a:t>
            </a:r>
            <a:r>
              <a:rPr lang="en-US" b="1" dirty="0"/>
              <a:t>LONG</a:t>
            </a:r>
            <a:r>
              <a:rPr lang="en-US" dirty="0"/>
              <a:t> field. </a:t>
            </a:r>
          </a:p>
          <a:p>
            <a:r>
              <a:rPr lang="en-US" dirty="0"/>
              <a:t>Leave the </a:t>
            </a:r>
            <a:r>
              <a:rPr lang="en-US" b="1" dirty="0"/>
              <a:t>MAPSPOT </a:t>
            </a:r>
            <a:r>
              <a:rPr lang="en-US" dirty="0"/>
              <a:t>field blank because participants cannot add actual map spots to the shapefiles and because the inclusion of LAT/LONG information is effectively, the map spot coordinate information. </a:t>
            </a:r>
          </a:p>
          <a:p>
            <a:r>
              <a:rPr lang="en-US" dirty="0"/>
              <a:t>Leave the </a:t>
            </a:r>
            <a:r>
              <a:rPr lang="en-US" b="1" dirty="0"/>
              <a:t>CITY_STYLE</a:t>
            </a:r>
            <a:r>
              <a:rPr lang="en-US" dirty="0"/>
              <a:t> field blank.</a:t>
            </a:r>
          </a:p>
          <a:p>
            <a:endParaRPr lang="en-US" dirty="0"/>
          </a:p>
          <a:p>
            <a:r>
              <a:rPr lang="en-US" dirty="0"/>
              <a:t>Once complete, the address list for this example will contain 14 new housing unit records for Crystal Ave with all appropriate fields entered</a:t>
            </a:r>
          </a:p>
        </p:txBody>
      </p:sp>
      <p:sp>
        <p:nvSpPr>
          <p:cNvPr id="4" name="Slide Number Placeholder 3"/>
          <p:cNvSpPr>
            <a:spLocks noGrp="1"/>
          </p:cNvSpPr>
          <p:nvPr>
            <p:ph type="sldNum" sz="quarter" idx="10"/>
          </p:nvPr>
        </p:nvSpPr>
        <p:spPr/>
        <p:txBody>
          <a:bodyPr/>
          <a:lstStyle/>
          <a:p>
            <a:fld id="{603B9073-4934-4A18-B03D-7FA2DABDE591}" type="slidenum">
              <a:rPr lang="en-US" smtClean="0"/>
              <a:t>68</a:t>
            </a:fld>
            <a:endParaRPr lang="en-US" dirty="0"/>
          </a:p>
        </p:txBody>
      </p:sp>
    </p:spTree>
    <p:extLst>
      <p:ext uri="{BB962C8B-B14F-4D97-AF65-F5344CB8AC3E}">
        <p14:creationId xmlns:p14="http://schemas.microsoft.com/office/powerpoint/2010/main" val="1040156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b="0" baseline="0" dirty="0" smtClean="0"/>
              <a:t>In the edges shapefile, digitize the feature. In the edges attribute table, enter the </a:t>
            </a:r>
            <a:r>
              <a:rPr lang="en-US" b="1" baseline="0" dirty="0" smtClean="0"/>
              <a:t>MTFCC</a:t>
            </a:r>
            <a:r>
              <a:rPr lang="en-US" b="0" baseline="0" dirty="0" smtClean="0"/>
              <a:t>, which is “S1400”, </a:t>
            </a:r>
            <a:r>
              <a:rPr lang="en-US" b="1" baseline="0" dirty="0" smtClean="0"/>
              <a:t>FULLNAME</a:t>
            </a:r>
            <a:r>
              <a:rPr lang="en-US" b="0" baseline="0" dirty="0" smtClean="0"/>
              <a:t>, which is “Crystal Ave”, and </a:t>
            </a:r>
            <a:r>
              <a:rPr lang="en-US" b="1" baseline="0" dirty="0" smtClean="0"/>
              <a:t>CHNG_TYPE</a:t>
            </a:r>
            <a:r>
              <a:rPr lang="en-US" b="0" baseline="0" dirty="0" smtClean="0"/>
              <a:t>, which is “AL”.  For this example, there will be a new road added to the attribute table from the digitization of the feature and all fields, except the MTFCC, FULLNAME, and CHNG_TYPE information remain blank.</a:t>
            </a:r>
          </a:p>
          <a:p>
            <a:pPr defTabSz="908162">
              <a:defRPr/>
            </a:pPr>
            <a:endParaRPr lang="en-US" b="0" baseline="0" dirty="0" smtClean="0"/>
          </a:p>
          <a:p>
            <a:pPr defTabSz="908162">
              <a:defRPr/>
            </a:pPr>
            <a:r>
              <a:rPr lang="en-US" b="0" baseline="0" dirty="0" smtClean="0"/>
              <a:t>The image illustrates the newly added street in the edges shapefile and the three fields of required information in the edges shapefile attribute table.</a:t>
            </a:r>
            <a:endParaRPr lang="en-US" b="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69</a:t>
            </a:fld>
            <a:endParaRPr lang="en-US" dirty="0"/>
          </a:p>
        </p:txBody>
      </p:sp>
    </p:spTree>
    <p:extLst>
      <p:ext uri="{BB962C8B-B14F-4D97-AF65-F5344CB8AC3E}">
        <p14:creationId xmlns:p14="http://schemas.microsoft.com/office/powerpoint/2010/main" val="3885945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 Bureau’s LUCA participants are comprised of active, functioning, legal governments including:</a:t>
            </a:r>
          </a:p>
          <a:p>
            <a:pPr lvl="0"/>
            <a:r>
              <a:rPr lang="en-US" dirty="0"/>
              <a:t>Federally recognized tribes with a reservation and/or off reservation trust lands.</a:t>
            </a:r>
          </a:p>
          <a:p>
            <a:pPr lvl="0"/>
            <a:r>
              <a:rPr lang="en-US" dirty="0"/>
              <a:t>States and Counties.</a:t>
            </a:r>
          </a:p>
          <a:p>
            <a:pPr lvl="0"/>
            <a:r>
              <a:rPr lang="en-US" dirty="0"/>
              <a:t>Incorporated Places (cities, towns, boroughs, villages).</a:t>
            </a:r>
          </a:p>
          <a:p>
            <a:pPr lvl="0"/>
            <a:r>
              <a:rPr lang="en-US" dirty="0"/>
              <a:t>Townships (Minor Civil Divisions).</a:t>
            </a:r>
          </a:p>
          <a:p>
            <a:endParaRPr lang="en-US" dirty="0"/>
          </a:p>
        </p:txBody>
      </p:sp>
    </p:spTree>
    <p:extLst>
      <p:ext uri="{BB962C8B-B14F-4D97-AF65-F5344CB8AC3E}">
        <p14:creationId xmlns:p14="http://schemas.microsoft.com/office/powerpoint/2010/main" val="24811321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may recall from the LUCA training introduction presentation, the Census Bureau classifies addresses that do not include a house number and/or street name as non-city style addresses.  These may also include a complete house number or street name. In addition to the required state and county codes, and census tract and block codes, for participants to successfully add non-city style addresses in 2020 LUCA, participants must provide a well-defined description of the address location and identify the approximate location by providing the latitude and longitude information in the respective fields.</a:t>
            </a:r>
          </a:p>
          <a:p>
            <a:endParaRPr lang="en-US" dirty="0"/>
          </a:p>
          <a:p>
            <a:r>
              <a:rPr lang="en-US" dirty="0"/>
              <a:t>For this example, an area north of Aca Street includes four new housing units. Two records have only location description information, while the other two have rural route and box number information. The street exists correctly in the edge” shapefile, so no updates are required. This screen is the Excel view for adding four records for non-city style addresses.</a:t>
            </a:r>
          </a:p>
          <a:p>
            <a:endParaRPr lang="en-US" dirty="0"/>
          </a:p>
          <a:p>
            <a:r>
              <a:rPr lang="en-US" dirty="0"/>
              <a:t>In the census address list, create/insert four new records/rows.</a:t>
            </a:r>
          </a:p>
          <a:p>
            <a:r>
              <a:rPr lang="en-US" dirty="0"/>
              <a:t>Copy the </a:t>
            </a:r>
            <a:r>
              <a:rPr lang="en-US" b="1" dirty="0"/>
              <a:t>ENTITY </a:t>
            </a:r>
            <a:r>
              <a:rPr lang="en-US" dirty="0"/>
              <a:t>code from an existing record in the address list.</a:t>
            </a:r>
          </a:p>
          <a:p>
            <a:r>
              <a:rPr lang="en-US" dirty="0"/>
              <a:t>Enter an “</a:t>
            </a:r>
            <a:r>
              <a:rPr lang="en-US" b="1" dirty="0"/>
              <a:t>A</a:t>
            </a:r>
            <a:r>
              <a:rPr lang="en-US" dirty="0"/>
              <a:t>” in the </a:t>
            </a:r>
            <a:r>
              <a:rPr lang="en-US" b="1" dirty="0"/>
              <a:t>ACTION </a:t>
            </a:r>
            <a:r>
              <a:rPr lang="en-US" dirty="0"/>
              <a:t>field.</a:t>
            </a:r>
          </a:p>
          <a:p>
            <a:r>
              <a:rPr lang="en-US" dirty="0"/>
              <a:t>Enter/Copy the required geocode information in the appropriate fields for each new address:</a:t>
            </a:r>
          </a:p>
          <a:p>
            <a:pPr lvl="0"/>
            <a:r>
              <a:rPr lang="en-US" dirty="0"/>
              <a:t>State Code in the </a:t>
            </a:r>
            <a:r>
              <a:rPr lang="en-US" b="1" dirty="0"/>
              <a:t>STATEFP</a:t>
            </a:r>
            <a:r>
              <a:rPr lang="en-US" dirty="0"/>
              <a:t> field. </a:t>
            </a:r>
            <a:r>
              <a:rPr lang="en-US" i="1" dirty="0"/>
              <a:t>(51)</a:t>
            </a:r>
            <a:endParaRPr lang="en-US" dirty="0"/>
          </a:p>
          <a:p>
            <a:pPr lvl="0"/>
            <a:r>
              <a:rPr lang="en-US" dirty="0"/>
              <a:t>County Code in the </a:t>
            </a:r>
            <a:r>
              <a:rPr lang="en-US" b="1" dirty="0"/>
              <a:t>COUNTYFP</a:t>
            </a:r>
            <a:r>
              <a:rPr lang="en-US" dirty="0"/>
              <a:t> field. </a:t>
            </a:r>
            <a:r>
              <a:rPr lang="en-US" i="1" dirty="0"/>
              <a:t>(610)</a:t>
            </a:r>
            <a:endParaRPr lang="en-US" dirty="0"/>
          </a:p>
          <a:p>
            <a:pPr lvl="0"/>
            <a:r>
              <a:rPr lang="en-US" dirty="0"/>
              <a:t>Census Tract Number in the </a:t>
            </a:r>
            <a:r>
              <a:rPr lang="en-US" b="1" dirty="0"/>
              <a:t>TRACT</a:t>
            </a:r>
            <a:r>
              <a:rPr lang="en-US" dirty="0"/>
              <a:t> field. </a:t>
            </a:r>
            <a:r>
              <a:rPr lang="en-US" i="1" dirty="0"/>
              <a:t>(5002.00)</a:t>
            </a:r>
            <a:endParaRPr lang="en-US" dirty="0"/>
          </a:p>
          <a:p>
            <a:pPr lvl="0"/>
            <a:r>
              <a:rPr lang="en-US" dirty="0"/>
              <a:t>Census Block Number in the </a:t>
            </a:r>
            <a:r>
              <a:rPr lang="en-US" b="1" dirty="0"/>
              <a:t>BLOCK</a:t>
            </a:r>
            <a:r>
              <a:rPr lang="en-US" dirty="0"/>
              <a:t> field. </a:t>
            </a:r>
            <a:r>
              <a:rPr lang="en-US" i="1" dirty="0"/>
              <a:t>(1001)</a:t>
            </a:r>
            <a:endParaRPr lang="en-US" dirty="0"/>
          </a:p>
          <a:p>
            <a:r>
              <a:rPr lang="en-US" dirty="0"/>
              <a:t>For the records with only a location description, enter the complete street name in the </a:t>
            </a:r>
            <a:r>
              <a:rPr lang="en-US" b="1" dirty="0"/>
              <a:t>STREETNAME </a:t>
            </a:r>
            <a:r>
              <a:rPr lang="en-US" dirty="0"/>
              <a:t>field. </a:t>
            </a:r>
            <a:r>
              <a:rPr lang="en-US" i="1" dirty="0"/>
              <a:t>(Aca St)</a:t>
            </a:r>
            <a:endParaRPr lang="en-US" dirty="0"/>
          </a:p>
          <a:p>
            <a:r>
              <a:rPr lang="en-US" dirty="0"/>
              <a:t>Enter a well-defined location description in the </a:t>
            </a:r>
            <a:r>
              <a:rPr lang="en-US" b="1" dirty="0"/>
              <a:t>LOCATION DESCRIPTION </a:t>
            </a:r>
            <a:r>
              <a:rPr lang="en-US" dirty="0"/>
              <a:t>field.</a:t>
            </a:r>
          </a:p>
          <a:p>
            <a:r>
              <a:rPr lang="en-US" dirty="0"/>
              <a:t>If known, enter the non-city style mailing ZIP Code in the </a:t>
            </a:r>
            <a:r>
              <a:rPr lang="en-US" b="1" dirty="0"/>
              <a:t>NONCITYSTYLE ZIP</a:t>
            </a:r>
            <a:r>
              <a:rPr lang="en-US" dirty="0"/>
              <a:t> field. </a:t>
            </a:r>
            <a:r>
              <a:rPr lang="en-US" i="1" dirty="0"/>
              <a:t>(31402)</a:t>
            </a:r>
            <a:endParaRPr lang="en-US" dirty="0"/>
          </a:p>
          <a:p>
            <a:r>
              <a:rPr lang="en-US" dirty="0"/>
              <a:t>If known, enter the address use in the </a:t>
            </a:r>
            <a:r>
              <a:rPr lang="en-US" b="1" dirty="0"/>
              <a:t>USE</a:t>
            </a:r>
            <a:r>
              <a:rPr lang="en-US" dirty="0"/>
              <a:t> field: </a:t>
            </a:r>
            <a:r>
              <a:rPr lang="en-US" i="1" dirty="0"/>
              <a:t>(L for two records and M for two records)</a:t>
            </a:r>
            <a:endParaRPr lang="en-US" dirty="0"/>
          </a:p>
          <a:p>
            <a:pPr lvl="0"/>
            <a:r>
              <a:rPr lang="en-US" dirty="0"/>
              <a:t>M—mailing purposes. </a:t>
            </a:r>
          </a:p>
          <a:p>
            <a:pPr lvl="0"/>
            <a:r>
              <a:rPr lang="en-US" dirty="0"/>
              <a:t>L—location purposes, including emergency services.</a:t>
            </a:r>
          </a:p>
          <a:p>
            <a:pPr lvl="0"/>
            <a:r>
              <a:rPr lang="en-US" dirty="0"/>
              <a:t>B—both mailing and location purposes.</a:t>
            </a:r>
          </a:p>
          <a:p>
            <a:r>
              <a:rPr lang="en-US" dirty="0"/>
              <a:t>Enter the structure latitude in the </a:t>
            </a:r>
            <a:r>
              <a:rPr lang="en-US" b="1" dirty="0"/>
              <a:t>LAT</a:t>
            </a:r>
            <a:r>
              <a:rPr lang="en-US" dirty="0"/>
              <a:t> field and the structure longitude in the </a:t>
            </a:r>
            <a:r>
              <a:rPr lang="en-US" b="1" dirty="0"/>
              <a:t>LONG</a:t>
            </a:r>
            <a:r>
              <a:rPr lang="en-US" dirty="0"/>
              <a:t> field.</a:t>
            </a:r>
          </a:p>
          <a:p>
            <a:r>
              <a:rPr lang="en-US" dirty="0"/>
              <a:t>Leave the </a:t>
            </a:r>
            <a:r>
              <a:rPr lang="en-US" b="1" dirty="0"/>
              <a:t>MAPSPOT </a:t>
            </a:r>
            <a:r>
              <a:rPr lang="en-US" dirty="0"/>
              <a:t>field blank because participants cannot add actual map spots to the shapefiles and because the inclusion of LAT/LONG information is effectively, the map spot coordinate information. </a:t>
            </a:r>
          </a:p>
          <a:p>
            <a:r>
              <a:rPr lang="en-US" dirty="0"/>
              <a:t>Leave the </a:t>
            </a:r>
            <a:r>
              <a:rPr lang="en-US" b="1" dirty="0"/>
              <a:t>CITY_STYLE</a:t>
            </a:r>
            <a:r>
              <a:rPr lang="en-US" dirty="0"/>
              <a:t> field blank.</a:t>
            </a:r>
          </a:p>
          <a:p>
            <a:endParaRPr lang="en-US" dirty="0"/>
          </a:p>
          <a:p>
            <a:r>
              <a:rPr lang="en-US" dirty="0"/>
              <a:t>For the two rural route records, follow the same instructions as above, but participants do not need to include the street name information or location description. Include the rural route address in the </a:t>
            </a:r>
            <a:r>
              <a:rPr lang="en-US" b="1" dirty="0"/>
              <a:t>NONCITYSTYLE ADDRESS </a:t>
            </a:r>
            <a:r>
              <a:rPr lang="en-US" dirty="0"/>
              <a:t>field. The postal services uses rural route addresses mail purposes, so notice the Use field with “M” instead of “L”.</a:t>
            </a:r>
          </a:p>
          <a:p>
            <a:endParaRPr lang="en-US" dirty="0"/>
          </a:p>
          <a:p>
            <a:r>
              <a:rPr lang="en-US" dirty="0"/>
              <a:t>Once complete, the address list for this example will contain four non-city style address housing unit records with all appropriate fields entered.</a:t>
            </a:r>
          </a:p>
        </p:txBody>
      </p:sp>
      <p:sp>
        <p:nvSpPr>
          <p:cNvPr id="4" name="Slide Number Placeholder 3"/>
          <p:cNvSpPr>
            <a:spLocks noGrp="1"/>
          </p:cNvSpPr>
          <p:nvPr>
            <p:ph type="sldNum" sz="quarter" idx="10"/>
          </p:nvPr>
        </p:nvSpPr>
        <p:spPr/>
        <p:txBody>
          <a:bodyPr/>
          <a:lstStyle/>
          <a:p>
            <a:fld id="{603B9073-4934-4A18-B03D-7FA2DABDE591}" type="slidenum">
              <a:rPr lang="en-US" smtClean="0"/>
              <a:t>70</a:t>
            </a:fld>
            <a:endParaRPr lang="en-US" dirty="0"/>
          </a:p>
        </p:txBody>
      </p:sp>
    </p:spTree>
    <p:extLst>
      <p:ext uri="{BB962C8B-B14F-4D97-AF65-F5344CB8AC3E}">
        <p14:creationId xmlns:p14="http://schemas.microsoft.com/office/powerpoint/2010/main" val="2482937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process explained for adding a housing unit applies to adding group quarters, with a few additional requirements.  If participants enter a “</a:t>
            </a:r>
            <a:r>
              <a:rPr lang="en-US" b="1" dirty="0"/>
              <a:t>Y</a:t>
            </a:r>
            <a:r>
              <a:rPr lang="en-US" dirty="0"/>
              <a:t>”, for the Group Quarters Flag (</a:t>
            </a:r>
            <a:r>
              <a:rPr lang="en-US" b="1" dirty="0"/>
              <a:t>GQ_FLAG</a:t>
            </a:r>
            <a:r>
              <a:rPr lang="en-US" dirty="0"/>
              <a:t>) they must provide a group quarters name and a facility name if the group quarters are associated with a facility (e.g., Group Quarters Name – Pandora Hall Bldg 1; Facility Name – Aristotle University). The Census Bureau will not process an added group quarters record without a group quarters name.</a:t>
            </a:r>
          </a:p>
          <a:p>
            <a:endParaRPr lang="en-US" dirty="0"/>
          </a:p>
          <a:p>
            <a:r>
              <a:rPr lang="en-US" dirty="0"/>
              <a:t>This example demonstrates how to add a group quarters address that contains three individual buildings. Aristotle University constructed three new residence halls, Pandora Hall, Buildings 1, 2, and 3 at 225 Achilles Dr. The street already exists and is correct in the TIGER Partnership shapefile, so there is no action required in the edges shapefile.</a:t>
            </a:r>
          </a:p>
          <a:p>
            <a:endParaRPr lang="en-US" dirty="0"/>
          </a:p>
          <a:p>
            <a:r>
              <a:rPr lang="en-US" dirty="0"/>
              <a:t>In the census address list, create/insert three new records/rows for this example for the three new buildings located at 225 Achilles Dr. </a:t>
            </a:r>
          </a:p>
          <a:p>
            <a:r>
              <a:rPr lang="en-US" dirty="0"/>
              <a:t>Copy the </a:t>
            </a:r>
            <a:r>
              <a:rPr lang="en-US" b="1" dirty="0"/>
              <a:t>ENTITY </a:t>
            </a:r>
            <a:r>
              <a:rPr lang="en-US" dirty="0"/>
              <a:t>code from an existing record in the address list.</a:t>
            </a:r>
          </a:p>
          <a:p>
            <a:r>
              <a:rPr lang="en-US" dirty="0"/>
              <a:t>Enter an “</a:t>
            </a:r>
            <a:r>
              <a:rPr lang="en-US" b="1" dirty="0"/>
              <a:t>A</a:t>
            </a:r>
            <a:r>
              <a:rPr lang="en-US" dirty="0"/>
              <a:t>” in the </a:t>
            </a:r>
            <a:r>
              <a:rPr lang="en-US" b="1" dirty="0"/>
              <a:t>ACTION </a:t>
            </a:r>
            <a:r>
              <a:rPr lang="en-US" dirty="0"/>
              <a:t>field.</a:t>
            </a:r>
          </a:p>
          <a:p>
            <a:r>
              <a:rPr lang="en-US" dirty="0"/>
              <a:t>Enter the required geocode information in the appropriate fields for each new address:</a:t>
            </a:r>
          </a:p>
          <a:p>
            <a:pPr lvl="0"/>
            <a:r>
              <a:rPr lang="en-US" dirty="0"/>
              <a:t>State Code in the </a:t>
            </a:r>
            <a:r>
              <a:rPr lang="en-US" b="1" dirty="0"/>
              <a:t>STATEFP</a:t>
            </a:r>
            <a:r>
              <a:rPr lang="en-US" dirty="0"/>
              <a:t> field. </a:t>
            </a:r>
            <a:r>
              <a:rPr lang="en-US" i="1" dirty="0"/>
              <a:t>(51)</a:t>
            </a:r>
            <a:endParaRPr lang="en-US" dirty="0"/>
          </a:p>
          <a:p>
            <a:pPr lvl="0"/>
            <a:r>
              <a:rPr lang="en-US" dirty="0"/>
              <a:t>County Code in the </a:t>
            </a:r>
            <a:r>
              <a:rPr lang="en-US" b="1" dirty="0"/>
              <a:t>COUNTYFP</a:t>
            </a:r>
            <a:r>
              <a:rPr lang="en-US" dirty="0"/>
              <a:t> field. </a:t>
            </a:r>
            <a:r>
              <a:rPr lang="en-US" i="1" dirty="0"/>
              <a:t>(610)</a:t>
            </a:r>
            <a:endParaRPr lang="en-US" dirty="0"/>
          </a:p>
          <a:p>
            <a:pPr lvl="0"/>
            <a:r>
              <a:rPr lang="en-US" dirty="0"/>
              <a:t>Census Tract Number in the </a:t>
            </a:r>
            <a:r>
              <a:rPr lang="en-US" b="1" dirty="0"/>
              <a:t>TRACT</a:t>
            </a:r>
            <a:r>
              <a:rPr lang="en-US" dirty="0"/>
              <a:t> field. </a:t>
            </a:r>
            <a:r>
              <a:rPr lang="en-US" i="1" dirty="0"/>
              <a:t>(5001.00)</a:t>
            </a:r>
            <a:endParaRPr lang="en-US" dirty="0"/>
          </a:p>
          <a:p>
            <a:pPr lvl="0"/>
            <a:r>
              <a:rPr lang="en-US" dirty="0"/>
              <a:t>Census Block Number in the </a:t>
            </a:r>
            <a:r>
              <a:rPr lang="en-US" b="1" dirty="0"/>
              <a:t>BLOCK</a:t>
            </a:r>
            <a:r>
              <a:rPr lang="en-US" dirty="0"/>
              <a:t> field. </a:t>
            </a:r>
            <a:r>
              <a:rPr lang="en-US" i="1" dirty="0"/>
              <a:t>(1001)</a:t>
            </a:r>
            <a:endParaRPr lang="en-US" dirty="0"/>
          </a:p>
          <a:p>
            <a:r>
              <a:rPr lang="en-US" dirty="0"/>
              <a:t>Enter a “</a:t>
            </a:r>
            <a:r>
              <a:rPr lang="en-US" b="1" dirty="0"/>
              <a:t>Y</a:t>
            </a:r>
            <a:r>
              <a:rPr lang="en-US" dirty="0"/>
              <a:t>” in the </a:t>
            </a:r>
            <a:r>
              <a:rPr lang="en-US" b="1" dirty="0"/>
              <a:t>GQ_FLAG</a:t>
            </a:r>
            <a:r>
              <a:rPr lang="en-US" dirty="0"/>
              <a:t> field for each unit added.</a:t>
            </a:r>
          </a:p>
          <a:p>
            <a:r>
              <a:rPr lang="en-US" dirty="0"/>
              <a:t>Enter the complete house number in the </a:t>
            </a:r>
            <a:r>
              <a:rPr lang="en-US" b="1" dirty="0"/>
              <a:t>HOUSENUMBER </a:t>
            </a:r>
            <a:r>
              <a:rPr lang="en-US" dirty="0"/>
              <a:t>field. </a:t>
            </a:r>
            <a:r>
              <a:rPr lang="en-US" i="1" dirty="0"/>
              <a:t>(225)</a:t>
            </a:r>
            <a:endParaRPr lang="en-US" dirty="0"/>
          </a:p>
          <a:p>
            <a:r>
              <a:rPr lang="en-US" dirty="0"/>
              <a:t>Enter the complete street name in the </a:t>
            </a:r>
            <a:r>
              <a:rPr lang="en-US" b="1" dirty="0"/>
              <a:t>STREETNAME </a:t>
            </a:r>
            <a:r>
              <a:rPr lang="en-US" dirty="0"/>
              <a:t>field. </a:t>
            </a:r>
            <a:r>
              <a:rPr lang="en-US" i="1" dirty="0"/>
              <a:t>(Achilles Dr)</a:t>
            </a:r>
            <a:endParaRPr lang="en-US" dirty="0"/>
          </a:p>
          <a:p>
            <a:r>
              <a:rPr lang="en-US" dirty="0"/>
              <a:t>If known, enter the city style mailing ZIP Code in the </a:t>
            </a:r>
            <a:r>
              <a:rPr lang="en-US" b="1" dirty="0"/>
              <a:t>ZIP</a:t>
            </a:r>
            <a:r>
              <a:rPr lang="en-US" dirty="0"/>
              <a:t> field. </a:t>
            </a:r>
            <a:r>
              <a:rPr lang="en-US" i="1" dirty="0"/>
              <a:t>(31402)</a:t>
            </a:r>
            <a:endParaRPr lang="en-US" dirty="0"/>
          </a:p>
          <a:p>
            <a:r>
              <a:rPr lang="en-US" dirty="0"/>
              <a:t>Enter the Group Quarters name in the </a:t>
            </a:r>
            <a:r>
              <a:rPr lang="en-US" b="1" dirty="0"/>
              <a:t>GQ Name </a:t>
            </a:r>
            <a:r>
              <a:rPr lang="en-US" dirty="0"/>
              <a:t>field. </a:t>
            </a:r>
            <a:r>
              <a:rPr lang="en-US" i="1" dirty="0"/>
              <a:t>(Pandora Hall Bldg 1)</a:t>
            </a:r>
            <a:endParaRPr lang="en-US" dirty="0"/>
          </a:p>
          <a:p>
            <a:r>
              <a:rPr lang="en-US" dirty="0"/>
              <a:t>Enter the </a:t>
            </a:r>
            <a:r>
              <a:rPr lang="en-US" b="1" dirty="0"/>
              <a:t>Facility Name</a:t>
            </a:r>
            <a:r>
              <a:rPr lang="en-US" dirty="0"/>
              <a:t>, if the GQ is associated with a facility. </a:t>
            </a:r>
            <a:r>
              <a:rPr lang="en-US" i="1" dirty="0"/>
              <a:t>(Aristotle University)</a:t>
            </a:r>
            <a:endParaRPr lang="en-US" dirty="0"/>
          </a:p>
          <a:p>
            <a:r>
              <a:rPr lang="en-US" dirty="0"/>
              <a:t>If known, enter the address use in the </a:t>
            </a:r>
            <a:r>
              <a:rPr lang="en-US" b="1" dirty="0"/>
              <a:t>USE</a:t>
            </a:r>
            <a:r>
              <a:rPr lang="en-US" dirty="0"/>
              <a:t> field: </a:t>
            </a:r>
            <a:r>
              <a:rPr lang="en-US" i="1" dirty="0"/>
              <a:t>(B)</a:t>
            </a:r>
            <a:endParaRPr lang="en-US" dirty="0"/>
          </a:p>
          <a:p>
            <a:pPr lvl="0"/>
            <a:r>
              <a:rPr lang="en-US" dirty="0"/>
              <a:t>M—mailing purposes. </a:t>
            </a:r>
          </a:p>
          <a:p>
            <a:pPr lvl="0"/>
            <a:r>
              <a:rPr lang="en-US" dirty="0"/>
              <a:t>L—location purposes, including emergency services.</a:t>
            </a:r>
          </a:p>
          <a:p>
            <a:pPr lvl="0"/>
            <a:r>
              <a:rPr lang="en-US" dirty="0"/>
              <a:t>B—both mailing and location purposes.</a:t>
            </a:r>
          </a:p>
          <a:p>
            <a:r>
              <a:rPr lang="en-US" dirty="0"/>
              <a:t>If known, enter the structure latitude in the </a:t>
            </a:r>
            <a:r>
              <a:rPr lang="en-US" b="1" dirty="0"/>
              <a:t>LAT</a:t>
            </a:r>
            <a:r>
              <a:rPr lang="en-US" dirty="0"/>
              <a:t> field and the structure longitude in the </a:t>
            </a:r>
            <a:r>
              <a:rPr lang="en-US" b="1" dirty="0"/>
              <a:t>LONG</a:t>
            </a:r>
            <a:r>
              <a:rPr lang="en-US" dirty="0"/>
              <a:t> field. For this example, each of buildings will have a unique latitude/longitude value.</a:t>
            </a:r>
          </a:p>
          <a:p>
            <a:r>
              <a:rPr lang="en-US" dirty="0"/>
              <a:t>Leave the </a:t>
            </a:r>
            <a:r>
              <a:rPr lang="en-US" b="1" dirty="0"/>
              <a:t>MAPSPOT </a:t>
            </a:r>
            <a:r>
              <a:rPr lang="en-US" dirty="0"/>
              <a:t>field blank because participants cannot add actual map spots to the shapefiles and because the inclusion of LAT/LONG information is effectively, the map spot coordinate information. </a:t>
            </a:r>
          </a:p>
          <a:p>
            <a:r>
              <a:rPr lang="en-US" dirty="0"/>
              <a:t>Leave the </a:t>
            </a:r>
            <a:r>
              <a:rPr lang="en-US" b="1" dirty="0"/>
              <a:t>CITY_STYLE</a:t>
            </a:r>
            <a:r>
              <a:rPr lang="en-US" dirty="0"/>
              <a:t> field blank.</a:t>
            </a:r>
          </a:p>
          <a:p>
            <a:endParaRPr lang="en-US" dirty="0"/>
          </a:p>
          <a:p>
            <a:r>
              <a:rPr lang="en-US" dirty="0"/>
              <a:t>Once complete, the address list for this example will contain three new GQ records Aristotle University with all appropriate fields entered.</a:t>
            </a:r>
            <a:endParaRPr lang="en-US" baseline="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71</a:t>
            </a:fld>
            <a:endParaRPr lang="en-US" dirty="0"/>
          </a:p>
        </p:txBody>
      </p:sp>
    </p:spTree>
    <p:extLst>
      <p:ext uri="{BB962C8B-B14F-4D97-AF65-F5344CB8AC3E}">
        <p14:creationId xmlns:p14="http://schemas.microsoft.com/office/powerpoint/2010/main" val="38525307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use the “C” action code to update the census address list in the following situations: to correct incorrect state codes, county codes, census tract numbers, census block numbers, street names (including directional and street type information), ZIP codes, latitude and longitude values.  </a:t>
            </a:r>
            <a:r>
              <a:rPr lang="en-US" u="sng" dirty="0"/>
              <a:t>The 2020 LUCA operation allows for update to only these eight fields.  The fields corresponding to these bullets are THE ONLY eight fields 2020 LUCA allows for update.</a:t>
            </a:r>
            <a:endParaRPr lang="en-US" dirty="0"/>
          </a:p>
          <a:p>
            <a:endParaRPr lang="en-US" b="1" baseline="0" dirty="0" smtClean="0"/>
          </a:p>
          <a:p>
            <a:r>
              <a:rPr lang="en-US" b="0" baseline="0" dirty="0" smtClean="0"/>
              <a:t>The presentation includes three examples of using the “C” action code, shown in </a:t>
            </a:r>
            <a:r>
              <a:rPr lang="en-US" b="1" baseline="0" dirty="0" smtClean="0"/>
              <a:t>bold</a:t>
            </a:r>
            <a:r>
              <a:rPr lang="en-US" b="0" baseline="0" dirty="0" smtClean="0"/>
              <a:t> on the slide.  </a:t>
            </a:r>
          </a:p>
          <a:p>
            <a:pPr marL="170280" indent="-170280">
              <a:buFont typeface="Arial" panose="020B0604020202020204" pitchFamily="34" charset="0"/>
              <a:buChar char="•"/>
            </a:pPr>
            <a:r>
              <a:rPr lang="en-US" b="0" baseline="0" dirty="0" smtClean="0"/>
              <a:t>Correction of an incorrect census block number.</a:t>
            </a:r>
          </a:p>
          <a:p>
            <a:pPr marL="170280" indent="-170280">
              <a:buFont typeface="Arial" panose="020B0604020202020204" pitchFamily="34" charset="0"/>
              <a:buChar char="•"/>
            </a:pPr>
            <a:r>
              <a:rPr lang="en-US" b="0" baseline="0" dirty="0" smtClean="0"/>
              <a:t>Correction of an incorrect street name.</a:t>
            </a:r>
          </a:p>
          <a:p>
            <a:pPr marL="170280" indent="-170280">
              <a:buFont typeface="Arial" panose="020B0604020202020204" pitchFamily="34" charset="0"/>
              <a:buChar char="•"/>
            </a:pPr>
            <a:r>
              <a:rPr lang="en-US" b="0" baseline="0" dirty="0" smtClean="0"/>
              <a:t>Correction to tract and block geocodes for ungeocoded address records.</a:t>
            </a:r>
          </a:p>
          <a:p>
            <a:endParaRPr lang="en-US" dirty="0"/>
          </a:p>
          <a:p>
            <a:r>
              <a:rPr lang="en-US" dirty="0"/>
              <a:t>*Ungeocoded records are missing the tract and block geocode information. These records exist for state and county participants. Though ungeocoded address records can use all action codes, the most informative update for the Census Bureau is inclusion of the tract and block information that provides the necessary geocode information to distribute a questionnaire. This edit corresponds to a “C” action code.</a:t>
            </a:r>
          </a:p>
        </p:txBody>
      </p:sp>
      <p:sp>
        <p:nvSpPr>
          <p:cNvPr id="4" name="Slide Number Placeholder 3"/>
          <p:cNvSpPr>
            <a:spLocks noGrp="1"/>
          </p:cNvSpPr>
          <p:nvPr>
            <p:ph type="sldNum" sz="quarter" idx="10"/>
          </p:nvPr>
        </p:nvSpPr>
        <p:spPr/>
        <p:txBody>
          <a:bodyPr/>
          <a:lstStyle/>
          <a:p>
            <a:fld id="{603B9073-4934-4A18-B03D-7FA2DABDE591}" type="slidenum">
              <a:rPr lang="en-US" smtClean="0"/>
              <a:t>72</a:t>
            </a:fld>
            <a:endParaRPr lang="en-US" dirty="0"/>
          </a:p>
        </p:txBody>
      </p:sp>
    </p:spTree>
    <p:extLst>
      <p:ext uri="{BB962C8B-B14F-4D97-AF65-F5344CB8AC3E}">
        <p14:creationId xmlns:p14="http://schemas.microsoft.com/office/powerpoint/2010/main" val="7102686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before and after example, the digital address list and edges shapefile incorrectly show Court Street located in block 2024 of census tract 5003.00.  According to local sources, Court Street is located in the same tract, but across the Brass Alley in block 1036.  Participants need to update both the address list and edges shapefile to correct this error. </a:t>
            </a:r>
          </a:p>
          <a:p>
            <a:endParaRPr lang="en-US" dirty="0"/>
          </a:p>
          <a:p>
            <a:r>
              <a:rPr lang="en-US" dirty="0"/>
              <a:t>In the census address list, enter a “</a:t>
            </a:r>
            <a:r>
              <a:rPr lang="en-US" b="1" dirty="0"/>
              <a:t>C</a:t>
            </a:r>
            <a:r>
              <a:rPr lang="en-US" dirty="0"/>
              <a:t>” in the </a:t>
            </a:r>
            <a:r>
              <a:rPr lang="en-US" b="1" dirty="0"/>
              <a:t>ACTION</a:t>
            </a:r>
            <a:r>
              <a:rPr lang="en-US" dirty="0"/>
              <a:t> field for one address located on Court St.</a:t>
            </a:r>
          </a:p>
          <a:p>
            <a:r>
              <a:rPr lang="en-US" dirty="0"/>
              <a:t>In the </a:t>
            </a:r>
            <a:r>
              <a:rPr lang="en-US" b="1" dirty="0"/>
              <a:t>BLOCK </a:t>
            </a:r>
            <a:r>
              <a:rPr lang="en-US" dirty="0"/>
              <a:t>field for the incorrect record, enter the correct block number, 1036. Do not update the </a:t>
            </a:r>
            <a:r>
              <a:rPr lang="en-US" b="1" dirty="0"/>
              <a:t>GEOID</a:t>
            </a:r>
            <a:r>
              <a:rPr lang="en-US" dirty="0"/>
              <a:t> field; leave it with the original information.</a:t>
            </a:r>
          </a:p>
          <a:p>
            <a:r>
              <a:rPr lang="en-US" dirty="0"/>
              <a:t>Though shown as updated in this example, it is optional to update the </a:t>
            </a:r>
            <a:r>
              <a:rPr lang="en-US" b="1" dirty="0"/>
              <a:t>LAT</a:t>
            </a:r>
            <a:r>
              <a:rPr lang="en-US" dirty="0"/>
              <a:t> and </a:t>
            </a:r>
            <a:r>
              <a:rPr lang="en-US" b="1" dirty="0"/>
              <a:t>LONG </a:t>
            </a:r>
            <a:r>
              <a:rPr lang="en-US" dirty="0"/>
              <a:t>fields based on the movement of the address from one block to the other.  Do not update the </a:t>
            </a:r>
            <a:r>
              <a:rPr lang="en-US" b="1" dirty="0"/>
              <a:t>MAPSPOT</a:t>
            </a:r>
            <a:r>
              <a:rPr lang="en-US" dirty="0"/>
              <a:t> field or remove its information.</a:t>
            </a:r>
          </a:p>
          <a:p>
            <a:endParaRPr lang="en-US" dirty="0"/>
          </a:p>
          <a:p>
            <a:r>
              <a:rPr lang="en-US" dirty="0"/>
              <a:t>Once complete, the address list for this example depicts the “</a:t>
            </a:r>
            <a:r>
              <a:rPr lang="en-US" b="1" dirty="0"/>
              <a:t>C</a:t>
            </a:r>
            <a:r>
              <a:rPr lang="en-US" dirty="0"/>
              <a:t>” </a:t>
            </a:r>
            <a:r>
              <a:rPr lang="en-US" b="1" dirty="0"/>
              <a:t>ACTION</a:t>
            </a:r>
            <a:r>
              <a:rPr lang="en-US" dirty="0"/>
              <a:t>, a change to the </a:t>
            </a:r>
            <a:r>
              <a:rPr lang="en-US" b="1" dirty="0"/>
              <a:t>BLOCK</a:t>
            </a:r>
            <a:r>
              <a:rPr lang="en-US" dirty="0"/>
              <a:t> field, and updated </a:t>
            </a:r>
            <a:r>
              <a:rPr lang="en-US" b="1" dirty="0"/>
              <a:t>LAT</a:t>
            </a:r>
            <a:r>
              <a:rPr lang="en-US" dirty="0"/>
              <a:t>/</a:t>
            </a:r>
            <a:r>
              <a:rPr lang="en-US" b="1" dirty="0"/>
              <a:t>LONG</a:t>
            </a:r>
            <a:r>
              <a:rPr lang="en-US" dirty="0"/>
              <a:t> coordinates. </a:t>
            </a:r>
          </a:p>
          <a:p>
            <a:endParaRPr lang="en-US"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73</a:t>
            </a:fld>
            <a:endParaRPr lang="en-US" dirty="0"/>
          </a:p>
        </p:txBody>
      </p:sp>
    </p:spTree>
    <p:extLst>
      <p:ext uri="{BB962C8B-B14F-4D97-AF65-F5344CB8AC3E}">
        <p14:creationId xmlns:p14="http://schemas.microsoft.com/office/powerpoint/2010/main" val="21513671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edges shapefile, select the incorrectly placed Court Street in tract 5003.00 block 2024.</a:t>
            </a:r>
          </a:p>
          <a:p>
            <a:r>
              <a:rPr lang="en-US" dirty="0"/>
              <a:t>In the attribute table for the incorrectly placed feature, enter </a:t>
            </a:r>
            <a:r>
              <a:rPr lang="en-US" b="1" dirty="0"/>
              <a:t>“DL” </a:t>
            </a:r>
            <a:r>
              <a:rPr lang="en-US" dirty="0"/>
              <a:t>in the </a:t>
            </a:r>
            <a:r>
              <a:rPr lang="en-US" b="1" dirty="0"/>
              <a:t>CHNG_TYPE</a:t>
            </a:r>
            <a:r>
              <a:rPr lang="en-US" dirty="0"/>
              <a:t> field to show the feature marked for deletion.  Do not perform the actual deletion of the feature because that would also delete the attribute record needed to identify all changes to the edges shapefile.</a:t>
            </a:r>
          </a:p>
          <a:p>
            <a:endParaRPr lang="en-US" dirty="0"/>
          </a:p>
          <a:p>
            <a:r>
              <a:rPr lang="en-US" dirty="0"/>
              <a:t>In the edges shapefile, digitize Court Street in its correct location in block 1036, south of Brass Alley.</a:t>
            </a:r>
          </a:p>
          <a:p>
            <a:r>
              <a:rPr lang="en-US" dirty="0"/>
              <a:t>In the attribute table for the newly digitized record, enter the</a:t>
            </a:r>
            <a:r>
              <a:rPr lang="en-US" b="1" dirty="0"/>
              <a:t> MTFCC, FULLNAME, and CHNG_TYPE</a:t>
            </a:r>
            <a:r>
              <a:rPr lang="en-US" dirty="0"/>
              <a:t> fields, “S1400”, “Court St”, and “AL” respectively.</a:t>
            </a:r>
          </a:p>
          <a:p>
            <a:endParaRPr lang="en-US" dirty="0"/>
          </a:p>
          <a:p>
            <a:r>
              <a:rPr lang="en-US" dirty="0"/>
              <a:t>The image illustrates the correctly placed street in block 1036, the incorrectly placed street in block 2024, and the three fields of required information in the edges shapefile attribute table.</a:t>
            </a:r>
          </a:p>
        </p:txBody>
      </p:sp>
      <p:sp>
        <p:nvSpPr>
          <p:cNvPr id="4" name="Slide Number Placeholder 3"/>
          <p:cNvSpPr>
            <a:spLocks noGrp="1"/>
          </p:cNvSpPr>
          <p:nvPr>
            <p:ph type="sldNum" sz="quarter" idx="10"/>
          </p:nvPr>
        </p:nvSpPr>
        <p:spPr/>
        <p:txBody>
          <a:bodyPr/>
          <a:lstStyle/>
          <a:p>
            <a:fld id="{603B9073-4934-4A18-B03D-7FA2DABDE591}" type="slidenum">
              <a:rPr lang="en-US" smtClean="0"/>
              <a:t>74</a:t>
            </a:fld>
            <a:endParaRPr lang="en-US" dirty="0"/>
          </a:p>
        </p:txBody>
      </p:sp>
    </p:spTree>
    <p:extLst>
      <p:ext uri="{BB962C8B-B14F-4D97-AF65-F5344CB8AC3E}">
        <p14:creationId xmlns:p14="http://schemas.microsoft.com/office/powerpoint/2010/main" val="42755409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a:t>
            </a:r>
            <a:r>
              <a:rPr lang="en-US" baseline="0" dirty="0" smtClean="0"/>
              <a:t> before and after example, t</a:t>
            </a:r>
            <a:r>
              <a:rPr lang="en-US" dirty="0" smtClean="0"/>
              <a:t>he census address list and edges shapefile incorrectly show Mount</a:t>
            </a:r>
            <a:r>
              <a:rPr lang="en-US" baseline="0" dirty="0" smtClean="0"/>
              <a:t> Road </a:t>
            </a:r>
            <a:r>
              <a:rPr lang="en-US" dirty="0" smtClean="0"/>
              <a:t>instead of Mountain Street, the correct street name.  Please</a:t>
            </a:r>
            <a:r>
              <a:rPr lang="en-US" baseline="0" dirty="0" smtClean="0"/>
              <a:t> n</a:t>
            </a:r>
            <a:r>
              <a:rPr lang="en-US" dirty="0" smtClean="0"/>
              <a:t>ote, not</a:t>
            </a:r>
            <a:r>
              <a:rPr lang="en-US" baseline="0" dirty="0" smtClean="0"/>
              <a:t> all of the addresses on Mountain Street are included in this example, just those in block 1010.  There are additional corrections for this street in two different blocks (1009 and 2024) based on the imagery in the next slide.</a:t>
            </a:r>
            <a:endParaRPr lang="en-US" dirty="0" smtClean="0"/>
          </a:p>
          <a:p>
            <a:pPr lvl="0"/>
            <a:endParaRPr lang="en-US" dirty="0" smtClean="0"/>
          </a:p>
          <a:p>
            <a:pPr lvl="0"/>
            <a:r>
              <a:rPr lang="en-US" dirty="0" smtClean="0"/>
              <a:t>In the census address list, enter a “</a:t>
            </a:r>
            <a:r>
              <a:rPr lang="en-US" b="1" dirty="0" smtClean="0"/>
              <a:t>C</a:t>
            </a:r>
            <a:r>
              <a:rPr lang="en-US" dirty="0" smtClean="0"/>
              <a:t>” in the </a:t>
            </a:r>
            <a:r>
              <a:rPr lang="en-US" b="1" dirty="0" smtClean="0"/>
              <a:t>ACTION</a:t>
            </a:r>
            <a:r>
              <a:rPr lang="en-US" dirty="0" smtClean="0"/>
              <a:t> field for all addresses located on Mount Rd</a:t>
            </a:r>
            <a:r>
              <a:rPr lang="en-US" baseline="0" dirty="0" smtClean="0"/>
              <a:t>.</a:t>
            </a:r>
            <a:endParaRPr lang="en-US" dirty="0" smtClean="0"/>
          </a:p>
          <a:p>
            <a:pPr lvl="0"/>
            <a:r>
              <a:rPr lang="en-US" dirty="0" smtClean="0"/>
              <a:t>In the </a:t>
            </a:r>
            <a:r>
              <a:rPr lang="en-US" b="1" dirty="0" smtClean="0"/>
              <a:t>STREETNAME</a:t>
            </a:r>
            <a:r>
              <a:rPr lang="en-US" b="1" baseline="0" dirty="0" smtClean="0"/>
              <a:t> </a:t>
            </a:r>
            <a:r>
              <a:rPr lang="en-US" b="0" baseline="0" dirty="0" smtClean="0"/>
              <a:t>field</a:t>
            </a:r>
            <a:r>
              <a:rPr lang="en-US" dirty="0" smtClean="0"/>
              <a:t> for those</a:t>
            </a:r>
            <a:r>
              <a:rPr lang="en-US" baseline="0" dirty="0" smtClean="0"/>
              <a:t> incorrect records,</a:t>
            </a:r>
            <a:r>
              <a:rPr lang="en-US" dirty="0" smtClean="0"/>
              <a:t> enter the correct name,</a:t>
            </a:r>
            <a:r>
              <a:rPr lang="en-US" baseline="0" dirty="0" smtClean="0"/>
              <a:t> Mountain St</a:t>
            </a:r>
            <a:r>
              <a:rPr lang="en-US" dirty="0" smtClean="0"/>
              <a:t>.</a:t>
            </a:r>
          </a:p>
          <a:p>
            <a:pPr lvl="0"/>
            <a:r>
              <a:rPr lang="en-US" dirty="0" smtClean="0"/>
              <a:t>Do</a:t>
            </a:r>
            <a:r>
              <a:rPr lang="en-US" baseline="0" dirty="0" smtClean="0"/>
              <a:t> not</a:t>
            </a:r>
            <a:r>
              <a:rPr lang="en-US" dirty="0" smtClean="0"/>
              <a:t> make any edits to the other</a:t>
            </a:r>
            <a:r>
              <a:rPr lang="en-US" baseline="0" dirty="0" smtClean="0"/>
              <a:t> fields.</a:t>
            </a:r>
          </a:p>
          <a:p>
            <a:pPr lvl="0"/>
            <a:endParaRPr lang="en-US" baseline="0" dirty="0" smtClean="0"/>
          </a:p>
          <a:p>
            <a:pPr lvl="0"/>
            <a:r>
              <a:rPr lang="en-US" dirty="0"/>
              <a:t>Once complete, the address list for this example will depict the “</a:t>
            </a:r>
            <a:r>
              <a:rPr lang="en-US" b="1" dirty="0"/>
              <a:t>C</a:t>
            </a:r>
            <a:r>
              <a:rPr lang="en-US" dirty="0"/>
              <a:t>” </a:t>
            </a:r>
            <a:r>
              <a:rPr lang="en-US" b="1" dirty="0"/>
              <a:t>ACTION</a:t>
            </a:r>
            <a:r>
              <a:rPr lang="en-US" dirty="0"/>
              <a:t> and a change to the </a:t>
            </a:r>
            <a:r>
              <a:rPr lang="en-US" b="1" dirty="0"/>
              <a:t>STREETNAME</a:t>
            </a:r>
            <a:r>
              <a:rPr lang="en-US" dirty="0"/>
              <a:t> field.</a:t>
            </a:r>
            <a:endParaRPr lang="en-US" baseline="0" dirty="0" smtClean="0"/>
          </a:p>
          <a:p>
            <a:pPr lvl="0"/>
            <a:endParaRPr lang="en-US" baseline="0" dirty="0" smtClean="0"/>
          </a:p>
          <a:p>
            <a:pPr lvl="0"/>
            <a:endParaRPr lang="en-US"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75</a:t>
            </a:fld>
            <a:endParaRPr lang="en-US" dirty="0"/>
          </a:p>
        </p:txBody>
      </p:sp>
    </p:spTree>
    <p:extLst>
      <p:ext uri="{BB962C8B-B14F-4D97-AF65-F5344CB8AC3E}">
        <p14:creationId xmlns:p14="http://schemas.microsoft.com/office/powerpoint/2010/main" val="16668189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edges shapefile,</a:t>
            </a:r>
            <a:r>
              <a:rPr lang="en-US" baseline="0" dirty="0" smtClean="0"/>
              <a:t> s</a:t>
            </a:r>
            <a:r>
              <a:rPr lang="en-US" dirty="0" smtClean="0"/>
              <a:t>elect all of the segments for</a:t>
            </a:r>
            <a:r>
              <a:rPr lang="en-US" baseline="0" dirty="0" smtClean="0"/>
              <a:t> </a:t>
            </a:r>
            <a:r>
              <a:rPr lang="en-US" dirty="0" smtClean="0"/>
              <a:t>the feature in need of correction, in this case Mount Rd.</a:t>
            </a:r>
          </a:p>
          <a:p>
            <a:r>
              <a:rPr lang="en-US" dirty="0" smtClean="0"/>
              <a:t>Edit the </a:t>
            </a:r>
            <a:r>
              <a:rPr lang="en-US" b="1" dirty="0" smtClean="0"/>
              <a:t>FULLNAME</a:t>
            </a:r>
            <a:r>
              <a:rPr lang="en-US" baseline="0" dirty="0" smtClean="0"/>
              <a:t> field, correcting it from Mount Rd to Mountain St.</a:t>
            </a:r>
          </a:p>
          <a:p>
            <a:r>
              <a:rPr lang="en-US" baseline="0" dirty="0" smtClean="0"/>
              <a:t>Enter </a:t>
            </a:r>
            <a:r>
              <a:rPr lang="en-US" b="1" baseline="0" dirty="0" smtClean="0"/>
              <a:t>“CA” </a:t>
            </a:r>
            <a:r>
              <a:rPr lang="en-US" baseline="0" dirty="0" smtClean="0"/>
              <a:t>in the </a:t>
            </a:r>
            <a:r>
              <a:rPr lang="en-US" b="1" baseline="0" dirty="0" smtClean="0"/>
              <a:t>CHNG_TYPE</a:t>
            </a:r>
            <a:r>
              <a:rPr lang="en-US" baseline="0" dirty="0" smtClean="0"/>
              <a:t> field to show a change to the attribution.</a:t>
            </a:r>
          </a:p>
          <a:p>
            <a:pPr defTabSz="908162">
              <a:defRPr/>
            </a:pPr>
            <a:endParaRPr lang="en-US" dirty="0"/>
          </a:p>
          <a:p>
            <a:pPr defTabSz="908162">
              <a:defRPr/>
            </a:pPr>
            <a:r>
              <a:rPr lang="en-US" dirty="0"/>
              <a:t>The image illustrates the correctly named street (Mountain St), and shows the corrected </a:t>
            </a:r>
            <a:r>
              <a:rPr lang="en-US" b="1" dirty="0"/>
              <a:t>FULLNAME</a:t>
            </a:r>
            <a:r>
              <a:rPr lang="en-US" dirty="0"/>
              <a:t> field and “</a:t>
            </a:r>
            <a:r>
              <a:rPr lang="en-US" b="1" dirty="0"/>
              <a:t>CA</a:t>
            </a:r>
            <a:r>
              <a:rPr lang="en-US" dirty="0"/>
              <a:t>” </a:t>
            </a:r>
            <a:r>
              <a:rPr lang="en-US" b="1" dirty="0"/>
              <a:t>CHNG_TYPE</a:t>
            </a:r>
            <a:r>
              <a:rPr lang="en-US" dirty="0"/>
              <a:t> field in the edges shapefile attribute table.</a:t>
            </a:r>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76</a:t>
            </a:fld>
            <a:endParaRPr lang="en-US" dirty="0"/>
          </a:p>
        </p:txBody>
      </p:sp>
    </p:spTree>
    <p:extLst>
      <p:ext uri="{BB962C8B-B14F-4D97-AF65-F5344CB8AC3E}">
        <p14:creationId xmlns:p14="http://schemas.microsoft.com/office/powerpoint/2010/main" val="16603423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 address list for state and county participants may contain ungeocoded address records.  If so, these appear at the end of the address list. Consider reviewing these addresses to determine if they are valid residential addresses.  If they are, use the “C” action code and provide the census tract and census block for these records to ensure an accurate enumeration in the correct location.</a:t>
            </a:r>
          </a:p>
          <a:p>
            <a:endParaRPr lang="en-US" dirty="0"/>
          </a:p>
          <a:p>
            <a:r>
              <a:rPr lang="en-US" dirty="0"/>
              <a:t>If participants determine ungeocoded records do not exist, are invalid, are out of the jurisdiction, or are nonresidential, they may mark them according to guidance in upcoming slides for the D, J and N action codes and as described in the Respondent Guide.</a:t>
            </a:r>
          </a:p>
          <a:p>
            <a:endParaRPr lang="en-US" dirty="0"/>
          </a:p>
          <a:p>
            <a:r>
              <a:rPr lang="en-US" dirty="0"/>
              <a:t>In this example, the county address list for Winter County, CO51610, includes several ungeocoded address records.  The county participant knows the necessary information to correct the ungeocoded addresses along Oliver Avenue.</a:t>
            </a:r>
          </a:p>
          <a:p>
            <a:endParaRPr lang="en-US" dirty="0"/>
          </a:p>
          <a:p>
            <a:r>
              <a:rPr lang="en-US" dirty="0"/>
              <a:t>In the census address list, enter a “</a:t>
            </a:r>
            <a:r>
              <a:rPr lang="en-US" b="1" dirty="0"/>
              <a:t>C</a:t>
            </a:r>
            <a:r>
              <a:rPr lang="en-US" dirty="0"/>
              <a:t>” in the </a:t>
            </a:r>
            <a:r>
              <a:rPr lang="en-US" b="1" dirty="0"/>
              <a:t>ACTION </a:t>
            </a:r>
            <a:r>
              <a:rPr lang="en-US" dirty="0"/>
              <a:t>field for the records on Oliver Ave.</a:t>
            </a:r>
          </a:p>
          <a:p>
            <a:pPr lvl="0"/>
            <a:r>
              <a:rPr lang="en-US" dirty="0" smtClean="0"/>
              <a:t>Enter a “</a:t>
            </a:r>
            <a:r>
              <a:rPr lang="en-US" b="1" dirty="0" smtClean="0"/>
              <a:t>C</a:t>
            </a:r>
            <a:r>
              <a:rPr lang="en-US" dirty="0" smtClean="0"/>
              <a:t>” in the </a:t>
            </a:r>
            <a:r>
              <a:rPr lang="en-US" b="1" dirty="0" smtClean="0"/>
              <a:t>ACTION </a:t>
            </a:r>
            <a:r>
              <a:rPr lang="en-US" dirty="0" smtClean="0"/>
              <a:t>field.</a:t>
            </a:r>
          </a:p>
          <a:p>
            <a:pPr lvl="0"/>
            <a:r>
              <a:rPr lang="en-US" dirty="0" smtClean="0"/>
              <a:t>Enter the required geocode information in the appropriate fields for each ungeocoded</a:t>
            </a:r>
            <a:r>
              <a:rPr lang="en-US" baseline="0" dirty="0" smtClean="0"/>
              <a:t> </a:t>
            </a:r>
            <a:r>
              <a:rPr lang="en-US" dirty="0" smtClean="0"/>
              <a:t>address:</a:t>
            </a:r>
          </a:p>
          <a:p>
            <a:pPr lvl="1"/>
            <a:r>
              <a:rPr lang="en-US" b="0" dirty="0" smtClean="0"/>
              <a:t>Census Tract Number in the </a:t>
            </a:r>
            <a:r>
              <a:rPr lang="en-US" b="1" dirty="0" smtClean="0"/>
              <a:t>TRACT</a:t>
            </a:r>
            <a:r>
              <a:rPr lang="en-US" b="0" dirty="0" smtClean="0"/>
              <a:t> field. </a:t>
            </a:r>
            <a:r>
              <a:rPr lang="en-US" b="0" i="1" dirty="0" smtClean="0"/>
              <a:t>(5003.00)</a:t>
            </a:r>
          </a:p>
          <a:p>
            <a:pPr lvl="1"/>
            <a:r>
              <a:rPr lang="en-US" b="0" dirty="0" smtClean="0"/>
              <a:t>Census Block Number in the </a:t>
            </a:r>
            <a:r>
              <a:rPr lang="en-US" b="1" dirty="0" smtClean="0"/>
              <a:t>BLOCK</a:t>
            </a:r>
            <a:r>
              <a:rPr lang="en-US" b="0" dirty="0" smtClean="0"/>
              <a:t> field. (1000)</a:t>
            </a:r>
          </a:p>
          <a:p>
            <a:pPr lvl="0"/>
            <a:r>
              <a:rPr lang="en-US" b="0" dirty="0" smtClean="0"/>
              <a:t>Participants do not have to generate</a:t>
            </a:r>
            <a:r>
              <a:rPr lang="en-US" b="0" baseline="0" dirty="0" smtClean="0"/>
              <a:t> the </a:t>
            </a:r>
            <a:r>
              <a:rPr lang="en-US" b="1" baseline="0" dirty="0" smtClean="0"/>
              <a:t>GEOID</a:t>
            </a:r>
            <a:r>
              <a:rPr lang="en-US" b="0" baseline="0" dirty="0" smtClean="0"/>
              <a:t> value.</a:t>
            </a:r>
            <a:endParaRPr lang="en-US" b="0" dirty="0" smtClean="0"/>
          </a:p>
          <a:p>
            <a:r>
              <a:rPr lang="en-US" dirty="0"/>
              <a:t>If participants know the approximate location of each address, include the latitude and longitude values in the </a:t>
            </a:r>
            <a:r>
              <a:rPr lang="en-US" b="1" dirty="0"/>
              <a:t>LAT</a:t>
            </a:r>
            <a:r>
              <a:rPr lang="en-US" dirty="0"/>
              <a:t> and </a:t>
            </a:r>
            <a:r>
              <a:rPr lang="en-US" b="1" dirty="0"/>
              <a:t>LONG</a:t>
            </a:r>
            <a:r>
              <a:rPr lang="en-US" dirty="0"/>
              <a:t> fields, respectively.</a:t>
            </a:r>
          </a:p>
          <a:p>
            <a:endParaRPr lang="en-US" dirty="0"/>
          </a:p>
          <a:p>
            <a:r>
              <a:rPr lang="en-US" dirty="0"/>
              <a:t>Once complete, the address list for this example will depict the “</a:t>
            </a:r>
            <a:r>
              <a:rPr lang="en-US" b="1" dirty="0"/>
              <a:t>C</a:t>
            </a:r>
            <a:r>
              <a:rPr lang="en-US" dirty="0"/>
              <a:t>” </a:t>
            </a:r>
            <a:r>
              <a:rPr lang="en-US" b="1" dirty="0"/>
              <a:t>ACTION, </a:t>
            </a:r>
            <a:r>
              <a:rPr lang="en-US" dirty="0"/>
              <a:t>inclusion of</a:t>
            </a:r>
            <a:r>
              <a:rPr lang="en-US" b="1" dirty="0"/>
              <a:t> TRACT </a:t>
            </a:r>
            <a:r>
              <a:rPr lang="en-US" dirty="0"/>
              <a:t>and</a:t>
            </a:r>
            <a:r>
              <a:rPr lang="en-US" b="1" dirty="0"/>
              <a:t> BLOCK </a:t>
            </a:r>
            <a:r>
              <a:rPr lang="en-US" dirty="0"/>
              <a:t>numbers, as well as the optional </a:t>
            </a:r>
            <a:r>
              <a:rPr lang="en-US" b="1" dirty="0"/>
              <a:t>LAT</a:t>
            </a:r>
            <a:r>
              <a:rPr lang="en-US" dirty="0"/>
              <a:t> and </a:t>
            </a:r>
            <a:r>
              <a:rPr lang="en-US" b="1" dirty="0"/>
              <a:t>LONG</a:t>
            </a:r>
            <a:r>
              <a:rPr lang="en-US" dirty="0"/>
              <a:t> coordinate data.</a:t>
            </a:r>
          </a:p>
          <a:p>
            <a:pPr lvl="0"/>
            <a:endParaRPr lang="en-US" baseline="0" dirty="0" smtClean="0"/>
          </a:p>
        </p:txBody>
      </p:sp>
      <p:sp>
        <p:nvSpPr>
          <p:cNvPr id="4" name="Slide Number Placeholder 3"/>
          <p:cNvSpPr>
            <a:spLocks noGrp="1"/>
          </p:cNvSpPr>
          <p:nvPr>
            <p:ph type="sldNum" sz="quarter" idx="10"/>
          </p:nvPr>
        </p:nvSpPr>
        <p:spPr/>
        <p:txBody>
          <a:bodyPr/>
          <a:lstStyle/>
          <a:p>
            <a:fld id="{603B9073-4934-4A18-B03D-7FA2DABDE591}" type="slidenum">
              <a:rPr lang="en-US" smtClean="0"/>
              <a:t>77</a:t>
            </a:fld>
            <a:endParaRPr lang="en-US" dirty="0"/>
          </a:p>
        </p:txBody>
      </p:sp>
    </p:spTree>
    <p:extLst>
      <p:ext uri="{BB962C8B-B14F-4D97-AF65-F5344CB8AC3E}">
        <p14:creationId xmlns:p14="http://schemas.microsoft.com/office/powerpoint/2010/main" val="6612314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use the “D” action code on the census address list to flag residential address records that no longer exist, are uninhabitable or are duplicates. They may also use the “D” action code to flag residential addresses along streets that no longer exist, as well as to flag records with incorrect house numbers or apartment/unit numbers.  In instances of address conversions (e.g., housing units converted to multiunit structure or group quarters; multiunit structure converted to a housing unit or group quarters; group quarters converted to a housing unit or multiunit structure), participants use the “D” action code to delete the converted records.</a:t>
            </a:r>
          </a:p>
          <a:p>
            <a:endParaRPr lang="en-US" dirty="0"/>
          </a:p>
          <a:p>
            <a:r>
              <a:rPr lang="en-US" dirty="0"/>
              <a:t>In the cases of incorrect house number, apartment numbers and conversions, participants must </a:t>
            </a:r>
            <a:r>
              <a:rPr lang="en-US" u="sng" dirty="0"/>
              <a:t>add</a:t>
            </a:r>
            <a:r>
              <a:rPr lang="en-US" b="1" dirty="0"/>
              <a:t> </a:t>
            </a:r>
            <a:r>
              <a:rPr lang="en-US" dirty="0"/>
              <a:t>the corrected addresses that correspond to the records marked for deletion.  The Census Bureau terms this type of update a “delete/add” action combination.</a:t>
            </a:r>
          </a:p>
          <a:p>
            <a:endParaRPr lang="en-US" dirty="0"/>
          </a:p>
          <a:p>
            <a:r>
              <a:rPr lang="en-US" dirty="0"/>
              <a:t>Besides updating the “D” in the ACTION field, participants must not make any additional modifications for these records on the address list.</a:t>
            </a:r>
          </a:p>
          <a:p>
            <a:endParaRPr lang="en-US" dirty="0"/>
          </a:p>
          <a:p>
            <a:r>
              <a:rPr lang="en-US" dirty="0"/>
              <a:t>The presentation includes three examples of proper use of the “D” action code, shown in </a:t>
            </a:r>
            <a:r>
              <a:rPr lang="en-US" b="1" dirty="0"/>
              <a:t>bold</a:t>
            </a:r>
            <a:r>
              <a:rPr lang="en-US" dirty="0"/>
              <a:t> on the slide.</a:t>
            </a:r>
          </a:p>
          <a:p>
            <a:pPr marL="170280" indent="-170280" defTabSz="908162">
              <a:buFont typeface="Arial" panose="020B0604020202020204" pitchFamily="34" charset="0"/>
              <a:buChar char="•"/>
              <a:defRPr/>
            </a:pPr>
            <a:r>
              <a:rPr lang="en-US" baseline="0" dirty="0" smtClean="0"/>
              <a:t>Deletion of address records along street that does not exist</a:t>
            </a:r>
          </a:p>
          <a:p>
            <a:pPr marL="170280" indent="-170280" defTabSz="908162">
              <a:buFont typeface="Arial" panose="020B0604020202020204" pitchFamily="34" charset="0"/>
              <a:buChar char="•"/>
              <a:defRPr/>
            </a:pPr>
            <a:r>
              <a:rPr lang="en-US" baseline="0" dirty="0" smtClean="0"/>
              <a:t>Deletion of records with an incorrect apartment/unit number and the corresponding “Add” action</a:t>
            </a:r>
          </a:p>
          <a:p>
            <a:pPr marL="170280" indent="-170280" defTabSz="908162">
              <a:buFont typeface="Arial" panose="020B0604020202020204" pitchFamily="34" charset="0"/>
              <a:buChar char="•"/>
              <a:defRPr/>
            </a:pPr>
            <a:r>
              <a:rPr lang="en-US" baseline="0" dirty="0" smtClean="0"/>
              <a:t>Deletion of housing unit converted to multiunit structure and the corresponding “Add” action</a:t>
            </a:r>
          </a:p>
        </p:txBody>
      </p:sp>
      <p:sp>
        <p:nvSpPr>
          <p:cNvPr id="4" name="Slide Number Placeholder 3"/>
          <p:cNvSpPr>
            <a:spLocks noGrp="1"/>
          </p:cNvSpPr>
          <p:nvPr>
            <p:ph type="sldNum" sz="quarter" idx="10"/>
          </p:nvPr>
        </p:nvSpPr>
        <p:spPr/>
        <p:txBody>
          <a:bodyPr/>
          <a:lstStyle/>
          <a:p>
            <a:fld id="{603B9073-4934-4A18-B03D-7FA2DABDE591}" type="slidenum">
              <a:rPr lang="en-US" smtClean="0"/>
              <a:t>78</a:t>
            </a:fld>
            <a:endParaRPr lang="en-US" dirty="0"/>
          </a:p>
        </p:txBody>
      </p:sp>
    </p:spTree>
    <p:extLst>
      <p:ext uri="{BB962C8B-B14F-4D97-AF65-F5344CB8AC3E}">
        <p14:creationId xmlns:p14="http://schemas.microsoft.com/office/powerpoint/2010/main" val="9726922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the census address list and edges shapefile incorrectly contain Donahue Street.  Though planned for creation, construction of the road and houses never occurred. Participants need to update both the address list and edges shapefile to correct this error. </a:t>
            </a:r>
          </a:p>
          <a:p>
            <a:endParaRPr lang="en-US" dirty="0"/>
          </a:p>
          <a:p>
            <a:r>
              <a:rPr lang="en-US" dirty="0"/>
              <a:t>In the census address list, enter a “</a:t>
            </a:r>
            <a:r>
              <a:rPr lang="en-US" b="1" dirty="0"/>
              <a:t>D</a:t>
            </a:r>
            <a:r>
              <a:rPr lang="en-US" dirty="0"/>
              <a:t>” in the </a:t>
            </a:r>
            <a:r>
              <a:rPr lang="en-US" b="1" dirty="0"/>
              <a:t>ACTION</a:t>
            </a:r>
            <a:r>
              <a:rPr lang="en-US" dirty="0"/>
              <a:t> field for the six addresses located on Donahue St.  Make no other changes to these records.</a:t>
            </a:r>
          </a:p>
          <a:p>
            <a:endParaRPr lang="en-US" dirty="0"/>
          </a:p>
          <a:p>
            <a:r>
              <a:rPr lang="en-US" dirty="0"/>
              <a:t>Take note the absence of the </a:t>
            </a:r>
            <a:r>
              <a:rPr lang="en-US" b="1" dirty="0"/>
              <a:t>MAPSPOT</a:t>
            </a:r>
            <a:r>
              <a:rPr lang="en-US" dirty="0"/>
              <a:t> or </a:t>
            </a:r>
            <a:r>
              <a:rPr lang="en-US" b="1" dirty="0"/>
              <a:t>LAT</a:t>
            </a:r>
            <a:r>
              <a:rPr lang="en-US" dirty="0"/>
              <a:t>/</a:t>
            </a:r>
            <a:r>
              <a:rPr lang="en-US" b="1" dirty="0"/>
              <a:t>LONG</a:t>
            </a:r>
            <a:r>
              <a:rPr lang="en-US" dirty="0"/>
              <a:t> values.  This makes sense because these structures do not exist.</a:t>
            </a:r>
          </a:p>
          <a:p>
            <a:endParaRPr lang="en-US" dirty="0"/>
          </a:p>
          <a:p>
            <a:r>
              <a:rPr lang="en-US" dirty="0"/>
              <a:t>Once complete, the address list for this example will depict the presence of the “</a:t>
            </a:r>
            <a:r>
              <a:rPr lang="en-US" b="1" dirty="0"/>
              <a:t>D</a:t>
            </a:r>
            <a:r>
              <a:rPr lang="en-US" dirty="0"/>
              <a:t>” </a:t>
            </a:r>
            <a:r>
              <a:rPr lang="en-US" b="1" dirty="0"/>
              <a:t>ACTION</a:t>
            </a:r>
            <a:r>
              <a:rPr lang="en-US" dirty="0"/>
              <a:t>.</a:t>
            </a:r>
          </a:p>
        </p:txBody>
      </p:sp>
      <p:sp>
        <p:nvSpPr>
          <p:cNvPr id="4" name="Slide Number Placeholder 3"/>
          <p:cNvSpPr>
            <a:spLocks noGrp="1"/>
          </p:cNvSpPr>
          <p:nvPr>
            <p:ph type="sldNum" sz="quarter" idx="10"/>
          </p:nvPr>
        </p:nvSpPr>
        <p:spPr/>
        <p:txBody>
          <a:bodyPr/>
          <a:lstStyle/>
          <a:p>
            <a:fld id="{603B9073-4934-4A18-B03D-7FA2DABDE591}" type="slidenum">
              <a:rPr lang="en-US" smtClean="0"/>
              <a:t>79</a:t>
            </a:fld>
            <a:endParaRPr lang="en-US" dirty="0"/>
          </a:p>
        </p:txBody>
      </p:sp>
    </p:spTree>
    <p:extLst>
      <p:ext uri="{BB962C8B-B14F-4D97-AF65-F5344CB8AC3E}">
        <p14:creationId xmlns:p14="http://schemas.microsoft.com/office/powerpoint/2010/main" val="1408699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13 of the U.S. Code covers information provided to and from LUCA. Title 13 requires the Census Bureau ensure the confidential treatment of census related information, including individual addresses and map structure points, and maintain the confidentiality of all information it collects. The LUCA operation requires all liaisons, reviewers and anyone with access to the Title 13 materials abide by the Confidentiality and Security Guidelines and requires all LUCA participants (liaison and reviewers) sign the </a:t>
            </a:r>
            <a:r>
              <a:rPr lang="en-US" i="1" dirty="0"/>
              <a:t>Confidentiality Agreement Form. </a:t>
            </a:r>
            <a:endParaRPr lang="en-US" dirty="0"/>
          </a:p>
          <a:p>
            <a:pPr defTabSz="908162">
              <a:defRPr/>
            </a:pPr>
            <a:endParaRPr lang="en-US" dirty="0"/>
          </a:p>
          <a:p>
            <a:pPr defTabSz="908162">
              <a:defRPr/>
            </a:pPr>
            <a:r>
              <a:rPr lang="en-US" dirty="0"/>
              <a:t>The census address list (both paper and digital formats) and PDF small format block maps are Title 13 material and require protection</a:t>
            </a:r>
            <a:r>
              <a:rPr lang="en-US" baseline="0" dirty="0"/>
              <a:t>. </a:t>
            </a:r>
            <a:r>
              <a:rPr lang="en-US" i="0" baseline="0" dirty="0"/>
              <a:t>The guidelines </a:t>
            </a:r>
            <a:r>
              <a:rPr lang="en-US" baseline="0" dirty="0"/>
              <a:t>document that accompanied the LUCA invitation/registration materials is included as Appendix A of the Respondent Guide.  </a:t>
            </a:r>
            <a:r>
              <a:rPr lang="en-US" i="0" baseline="0" dirty="0"/>
              <a:t>If changes occur to staff that have access to the Title 13 materials, the jurisdiction must provide updated Confidentiality Forms as the changes occur, throughout the LUCA operation timeframe.</a:t>
            </a:r>
          </a:p>
          <a:p>
            <a:pPr defTabSz="908162">
              <a:defRPr/>
            </a:pPr>
            <a:endParaRPr lang="en-US" dirty="0"/>
          </a:p>
        </p:txBody>
      </p:sp>
    </p:spTree>
    <p:extLst>
      <p:ext uri="{BB962C8B-B14F-4D97-AF65-F5344CB8AC3E}">
        <p14:creationId xmlns:p14="http://schemas.microsoft.com/office/powerpoint/2010/main" val="8781415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edges shapefile,</a:t>
            </a:r>
            <a:r>
              <a:rPr lang="en-US" baseline="0" dirty="0" smtClean="0"/>
              <a:t> select Donahue St.</a:t>
            </a:r>
          </a:p>
          <a:p>
            <a:r>
              <a:rPr lang="en-US" dirty="0"/>
              <a:t>In the attribute table, enter </a:t>
            </a:r>
            <a:r>
              <a:rPr lang="en-US" b="1" dirty="0"/>
              <a:t>“DL” </a:t>
            </a:r>
            <a:r>
              <a:rPr lang="en-US" dirty="0"/>
              <a:t>in the </a:t>
            </a:r>
            <a:r>
              <a:rPr lang="en-US" b="1" dirty="0"/>
              <a:t>CHNG_TYPE</a:t>
            </a:r>
            <a:r>
              <a:rPr lang="en-US" dirty="0"/>
              <a:t> field to show the feature marked for deletion.  Do not perform the actual deletion or that would also delete the attribute record needed to identify all changes to the edges shapefile.</a:t>
            </a:r>
          </a:p>
          <a:p>
            <a:endParaRPr lang="en-US" baseline="0" dirty="0" smtClean="0"/>
          </a:p>
          <a:p>
            <a:r>
              <a:rPr lang="en-US" dirty="0"/>
              <a:t>The image illustrates the “</a:t>
            </a:r>
            <a:r>
              <a:rPr lang="en-US" b="1" dirty="0"/>
              <a:t>DL</a:t>
            </a:r>
            <a:r>
              <a:rPr lang="en-US" dirty="0"/>
              <a:t>” </a:t>
            </a:r>
            <a:r>
              <a:rPr lang="en-US" b="1" dirty="0"/>
              <a:t>CHNG_TYPE</a:t>
            </a:r>
            <a:r>
              <a:rPr lang="en-US" dirty="0"/>
              <a:t> field in the edges shapefile attribute table.</a:t>
            </a:r>
          </a:p>
        </p:txBody>
      </p:sp>
      <p:sp>
        <p:nvSpPr>
          <p:cNvPr id="4" name="Slide Number Placeholder 3"/>
          <p:cNvSpPr>
            <a:spLocks noGrp="1"/>
          </p:cNvSpPr>
          <p:nvPr>
            <p:ph type="sldNum" sz="quarter" idx="10"/>
          </p:nvPr>
        </p:nvSpPr>
        <p:spPr/>
        <p:txBody>
          <a:bodyPr/>
          <a:lstStyle/>
          <a:p>
            <a:fld id="{603B9073-4934-4A18-B03D-7FA2DABDE591}" type="slidenum">
              <a:rPr lang="en-US" smtClean="0"/>
              <a:t>80</a:t>
            </a:fld>
            <a:endParaRPr lang="en-US" dirty="0"/>
          </a:p>
        </p:txBody>
      </p:sp>
    </p:spTree>
    <p:extLst>
      <p:ext uri="{BB962C8B-B14F-4D97-AF65-F5344CB8AC3E}">
        <p14:creationId xmlns:p14="http://schemas.microsoft.com/office/powerpoint/2010/main" val="3188829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the census address list shows incorrect apartment information for the apartments located at 1935 Eggman Rd.  Instead of A-D, local sources indicate the apartment units are numbered 101-104. Because participants cannot edit the apartment/unit information field on the address list, they must delete the incorrect records and add the correct records. There is no action required in the shapefile for this example.</a:t>
            </a:r>
          </a:p>
          <a:p>
            <a:endParaRPr lang="en-US" dirty="0"/>
          </a:p>
          <a:p>
            <a:r>
              <a:rPr lang="en-US" dirty="0"/>
              <a:t>As noted earlier, the Census Bureau calls this a “delete/add” action.</a:t>
            </a:r>
          </a:p>
          <a:p>
            <a:endParaRPr lang="en-US" dirty="0"/>
          </a:p>
          <a:p>
            <a:r>
              <a:rPr lang="en-US" dirty="0"/>
              <a:t>In the census address list, enter a “</a:t>
            </a:r>
            <a:r>
              <a:rPr lang="en-US" b="1" dirty="0"/>
              <a:t>D</a:t>
            </a:r>
            <a:r>
              <a:rPr lang="en-US" dirty="0"/>
              <a:t>” in the </a:t>
            </a:r>
            <a:r>
              <a:rPr lang="en-US" b="1" dirty="0"/>
              <a:t>ACTION</a:t>
            </a:r>
            <a:r>
              <a:rPr lang="en-US" dirty="0"/>
              <a:t> field the four addresses on Eggman Rd with the incorrect apartment information.  Take no other action on those records.</a:t>
            </a:r>
          </a:p>
          <a:p>
            <a:endParaRPr lang="en-US" dirty="0"/>
          </a:p>
          <a:p>
            <a:r>
              <a:rPr lang="en-US" dirty="0"/>
              <a:t>Next, in the address list, create/insert four new records/rows.</a:t>
            </a:r>
          </a:p>
          <a:p>
            <a:r>
              <a:rPr lang="en-US" dirty="0"/>
              <a:t>Enter an </a:t>
            </a:r>
            <a:r>
              <a:rPr lang="en-US" b="1" dirty="0"/>
              <a:t>“A” </a:t>
            </a:r>
            <a:r>
              <a:rPr lang="en-US" dirty="0"/>
              <a:t>in the </a:t>
            </a:r>
            <a:r>
              <a:rPr lang="en-US" b="1" dirty="0"/>
              <a:t>ACTION</a:t>
            </a:r>
            <a:r>
              <a:rPr lang="en-US" dirty="0"/>
              <a:t> field for the new records as well as the correct apartment information in the </a:t>
            </a:r>
            <a:r>
              <a:rPr lang="en-US" b="1" dirty="0"/>
              <a:t>APARTMENT UNIT </a:t>
            </a:r>
            <a:r>
              <a:rPr lang="en-US" dirty="0"/>
              <a:t>field.</a:t>
            </a:r>
          </a:p>
          <a:p>
            <a:endParaRPr lang="en-US" dirty="0"/>
          </a:p>
          <a:p>
            <a:r>
              <a:rPr lang="en-US" dirty="0"/>
              <a:t>Assuming no other problems exist with the deleted records, copy and paste or re-enter the information from the following fields of the deleted records: </a:t>
            </a:r>
            <a:r>
              <a:rPr lang="en-US" b="1" dirty="0"/>
              <a:t>ENTITY, STATEFP, COUNTYFP, TRACT, BLOCK, HOUSENUMBER, STREETNAME, ZIP, MAPSPOT, USE, LAT, </a:t>
            </a:r>
            <a:r>
              <a:rPr lang="en-US" dirty="0"/>
              <a:t>and </a:t>
            </a:r>
            <a:r>
              <a:rPr lang="en-US" b="1" dirty="0"/>
              <a:t>LONG</a:t>
            </a:r>
            <a:r>
              <a:rPr lang="en-US" dirty="0"/>
              <a:t>.</a:t>
            </a:r>
          </a:p>
          <a:p>
            <a:endParaRPr lang="en-US" dirty="0"/>
          </a:p>
          <a:p>
            <a:r>
              <a:rPr lang="en-US" dirty="0"/>
              <a:t>DO </a:t>
            </a:r>
            <a:r>
              <a:rPr lang="en-US" b="1" dirty="0"/>
              <a:t>NOT </a:t>
            </a:r>
            <a:r>
              <a:rPr lang="en-US" dirty="0"/>
              <a:t>copy the LINE_NUMBER, MAFID, GEOID or CITY_STYLE fields.</a:t>
            </a:r>
          </a:p>
          <a:p>
            <a:endParaRPr lang="en-US" dirty="0"/>
          </a:p>
          <a:p>
            <a:pPr defTabSz="908162">
              <a:defRPr/>
            </a:pPr>
            <a:r>
              <a:rPr lang="en-US" dirty="0"/>
              <a:t>There is no action required in the shapefile for this example.</a:t>
            </a:r>
          </a:p>
          <a:p>
            <a:endParaRPr lang="en-US" dirty="0"/>
          </a:p>
          <a:p>
            <a:pPr defTabSz="908162">
              <a:defRPr/>
            </a:pPr>
            <a:r>
              <a:rPr lang="en-US" dirty="0"/>
              <a:t>Once complete, the address list for this example will depict the presence of the “</a:t>
            </a:r>
            <a:r>
              <a:rPr lang="en-US" b="1" dirty="0"/>
              <a:t>D</a:t>
            </a:r>
            <a:r>
              <a:rPr lang="en-US" dirty="0"/>
              <a:t>” </a:t>
            </a:r>
            <a:r>
              <a:rPr lang="en-US" b="1" dirty="0"/>
              <a:t>ACTION</a:t>
            </a:r>
            <a:r>
              <a:rPr lang="en-US" dirty="0"/>
              <a:t> on the four incorrect Eggman Rd records and the “</a:t>
            </a:r>
            <a:r>
              <a:rPr lang="en-US" b="1" dirty="0"/>
              <a:t>A</a:t>
            </a:r>
            <a:r>
              <a:rPr lang="en-US" dirty="0"/>
              <a:t>” </a:t>
            </a:r>
            <a:r>
              <a:rPr lang="en-US" b="1" dirty="0"/>
              <a:t>ACTION</a:t>
            </a:r>
            <a:r>
              <a:rPr lang="en-US" dirty="0"/>
              <a:t> on the four newly added, correct Eggman Rd records.  The added records include all of the necessary information for census processing.</a:t>
            </a:r>
          </a:p>
        </p:txBody>
      </p:sp>
      <p:sp>
        <p:nvSpPr>
          <p:cNvPr id="4" name="Slide Number Placeholder 3"/>
          <p:cNvSpPr>
            <a:spLocks noGrp="1"/>
          </p:cNvSpPr>
          <p:nvPr>
            <p:ph type="sldNum" sz="quarter" idx="10"/>
          </p:nvPr>
        </p:nvSpPr>
        <p:spPr/>
        <p:txBody>
          <a:bodyPr/>
          <a:lstStyle/>
          <a:p>
            <a:fld id="{603B9073-4934-4A18-B03D-7FA2DABDE591}" type="slidenum">
              <a:rPr lang="en-US" smtClean="0"/>
              <a:t>81</a:t>
            </a:fld>
            <a:endParaRPr lang="en-US" dirty="0"/>
          </a:p>
        </p:txBody>
      </p:sp>
    </p:spTree>
    <p:extLst>
      <p:ext uri="{BB962C8B-B14F-4D97-AF65-F5344CB8AC3E}">
        <p14:creationId xmlns:p14="http://schemas.microsoft.com/office/powerpoint/2010/main" val="22066229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the census address list shows a single record for a housing unit located at 3501 Leon Road.  Local sources indicate this address has converted to a multiunit structure containing four apartments.  Instead of a single address for a housing unit, this address now represents a multiunit structure with four individual addresses. </a:t>
            </a:r>
          </a:p>
          <a:p>
            <a:endParaRPr lang="en-US" dirty="0"/>
          </a:p>
          <a:p>
            <a:r>
              <a:rPr lang="en-US" dirty="0"/>
              <a:t>In the census address list, enter a “</a:t>
            </a:r>
            <a:r>
              <a:rPr lang="en-US" b="1" dirty="0"/>
              <a:t>D</a:t>
            </a:r>
            <a:r>
              <a:rPr lang="en-US" dirty="0"/>
              <a:t>” in the </a:t>
            </a:r>
            <a:r>
              <a:rPr lang="en-US" b="1" dirty="0"/>
              <a:t>ACTION</a:t>
            </a:r>
            <a:r>
              <a:rPr lang="en-US" dirty="0"/>
              <a:t> field for the address on Leon Rd. Take no other action on the record.</a:t>
            </a:r>
          </a:p>
          <a:p>
            <a:endParaRPr lang="en-US" dirty="0"/>
          </a:p>
          <a:p>
            <a:r>
              <a:rPr lang="en-US" dirty="0"/>
              <a:t>Next, in the census address list, create/insert four new records/rows.</a:t>
            </a:r>
          </a:p>
          <a:p>
            <a:r>
              <a:rPr lang="en-US" dirty="0"/>
              <a:t>Enter an </a:t>
            </a:r>
            <a:r>
              <a:rPr lang="en-US" b="1" dirty="0"/>
              <a:t>“A” </a:t>
            </a:r>
            <a:r>
              <a:rPr lang="en-US" dirty="0"/>
              <a:t>in the </a:t>
            </a:r>
            <a:r>
              <a:rPr lang="en-US" b="1" dirty="0"/>
              <a:t>ACTION</a:t>
            </a:r>
            <a:r>
              <a:rPr lang="en-US" dirty="0"/>
              <a:t> field for the new records as well as the correct apartment information in the </a:t>
            </a:r>
            <a:r>
              <a:rPr lang="en-US" b="1" dirty="0"/>
              <a:t>APARTMENT UNIT </a:t>
            </a:r>
            <a:r>
              <a:rPr lang="en-US" dirty="0"/>
              <a:t>field.</a:t>
            </a:r>
          </a:p>
          <a:p>
            <a:endParaRPr lang="en-US" dirty="0"/>
          </a:p>
          <a:p>
            <a:r>
              <a:rPr lang="en-US" dirty="0"/>
              <a:t>Assuming no other problems exist with the deleted records, copy/paste or re-enter the information from the following fields of the deleted records: </a:t>
            </a:r>
            <a:r>
              <a:rPr lang="en-US" b="1" dirty="0"/>
              <a:t>ENTITY, STATEFP, COUNTYFP, TRACT, BLOCK, HOUSENUMBER, STREETNAME, ZIP, USE, LAT, </a:t>
            </a:r>
            <a:r>
              <a:rPr lang="en-US" dirty="0"/>
              <a:t>and</a:t>
            </a:r>
            <a:r>
              <a:rPr lang="en-US" b="1" dirty="0"/>
              <a:t> LONG.</a:t>
            </a:r>
            <a:endParaRPr lang="en-US" dirty="0"/>
          </a:p>
          <a:p>
            <a:endParaRPr lang="en-US" dirty="0"/>
          </a:p>
          <a:p>
            <a:r>
              <a:rPr lang="en-US" dirty="0"/>
              <a:t>DO </a:t>
            </a:r>
            <a:r>
              <a:rPr lang="en-US" b="1" dirty="0"/>
              <a:t>NOT</a:t>
            </a:r>
            <a:r>
              <a:rPr lang="en-US" dirty="0"/>
              <a:t> copy the LINE_NUMBER, MAFID or GEOID fields.</a:t>
            </a:r>
          </a:p>
          <a:p>
            <a:endParaRPr lang="en-US" dirty="0"/>
          </a:p>
          <a:p>
            <a:r>
              <a:rPr lang="en-US" dirty="0"/>
              <a:t>There is no action required in the shapefile for this example.</a:t>
            </a:r>
          </a:p>
          <a:p>
            <a:endParaRPr lang="en-US" dirty="0"/>
          </a:p>
          <a:p>
            <a:r>
              <a:rPr lang="en-US" dirty="0"/>
              <a:t>Once complete, the census address list for this example will </a:t>
            </a:r>
            <a:r>
              <a:rPr lang="en-US" dirty="0" smtClean="0"/>
              <a:t>depict the presence of the </a:t>
            </a:r>
            <a:r>
              <a:rPr lang="en-US" dirty="0"/>
              <a:t>“</a:t>
            </a:r>
            <a:r>
              <a:rPr lang="en-US" b="1" dirty="0"/>
              <a:t>D</a:t>
            </a:r>
            <a:r>
              <a:rPr lang="en-US" dirty="0"/>
              <a:t>” </a:t>
            </a:r>
            <a:r>
              <a:rPr lang="en-US" b="1" dirty="0"/>
              <a:t>ACTION</a:t>
            </a:r>
            <a:r>
              <a:rPr lang="en-US" dirty="0"/>
              <a:t> on the one incorrect Leon Rd record and the “</a:t>
            </a:r>
            <a:r>
              <a:rPr lang="en-US" b="1" dirty="0"/>
              <a:t>A</a:t>
            </a:r>
            <a:r>
              <a:rPr lang="en-US" dirty="0"/>
              <a:t>” </a:t>
            </a:r>
            <a:r>
              <a:rPr lang="en-US" b="1" dirty="0"/>
              <a:t>ACTION</a:t>
            </a:r>
            <a:r>
              <a:rPr lang="en-US" dirty="0"/>
              <a:t> on the four newly added Leon Rd records.  The added records include all of the necessary information for census processing</a:t>
            </a:r>
          </a:p>
        </p:txBody>
      </p:sp>
      <p:sp>
        <p:nvSpPr>
          <p:cNvPr id="4" name="Slide Number Placeholder 3"/>
          <p:cNvSpPr>
            <a:spLocks noGrp="1"/>
          </p:cNvSpPr>
          <p:nvPr>
            <p:ph type="sldNum" sz="quarter" idx="10"/>
          </p:nvPr>
        </p:nvSpPr>
        <p:spPr/>
        <p:txBody>
          <a:bodyPr/>
          <a:lstStyle/>
          <a:p>
            <a:fld id="{603B9073-4934-4A18-B03D-7FA2DABDE591}" type="slidenum">
              <a:rPr lang="en-US" smtClean="0"/>
              <a:t>82</a:t>
            </a:fld>
            <a:endParaRPr lang="en-US" dirty="0"/>
          </a:p>
        </p:txBody>
      </p:sp>
    </p:spTree>
    <p:extLst>
      <p:ext uri="{BB962C8B-B14F-4D97-AF65-F5344CB8AC3E}">
        <p14:creationId xmlns:p14="http://schemas.microsoft.com/office/powerpoint/2010/main" val="1579953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During the review and update strategies presentation, the Census Bureau identified blocks that span jurisdiction boundaries as potential priorities for review.  Keep these “boundary” blocks in mind while conducting the LUCA review. Participants may find these errors in blocks that contain road features that split a legal boundary (reservation, county, minor civil division, or place).</a:t>
            </a:r>
          </a:p>
          <a:p>
            <a:endParaRPr lang="en-US" dirty="0"/>
          </a:p>
          <a:p>
            <a:endParaRPr lang="en-US" dirty="0"/>
          </a:p>
          <a:p>
            <a:r>
              <a:rPr lang="en-US" dirty="0"/>
              <a:t>Participants use the “J” action code to flag residential addresses that are not in their jurisdiction.  By this, the Census Bureau means the address does not fall within the legal boundary of the jurisdiction.  Participants may use the “J” action code for city style, non-city style, and ungeocoded address records. When used, participants must not make any other modifications to the address record. </a:t>
            </a:r>
          </a:p>
          <a:p>
            <a:endParaRPr lang="en-US" dirty="0"/>
          </a:p>
          <a:p>
            <a:r>
              <a:rPr lang="en-US" dirty="0"/>
              <a:t>In this example, two residential addresses on Pueblo Trail are not in the participant’s jurisdiction.</a:t>
            </a:r>
          </a:p>
          <a:p>
            <a:r>
              <a:rPr lang="en-US" dirty="0"/>
              <a:t>In the census address list, enter a “</a:t>
            </a:r>
            <a:r>
              <a:rPr lang="en-US" b="1" dirty="0"/>
              <a:t>J</a:t>
            </a:r>
            <a:r>
              <a:rPr lang="en-US" dirty="0"/>
              <a:t>” in the </a:t>
            </a:r>
            <a:r>
              <a:rPr lang="en-US" b="1" dirty="0"/>
              <a:t>ACTION</a:t>
            </a:r>
            <a:r>
              <a:rPr lang="en-US" dirty="0"/>
              <a:t> field for the two addresses in Pueblo Trail. Take no other action on the record.</a:t>
            </a:r>
          </a:p>
          <a:p>
            <a:endParaRPr lang="en-US" dirty="0"/>
          </a:p>
          <a:p>
            <a:r>
              <a:rPr lang="en-US" dirty="0"/>
              <a:t>Once complete, the census address list for this example will depict the presence of the “J” ACTION on the two, out of jurisdiction, Pueblo Trail addresses.</a:t>
            </a:r>
          </a:p>
        </p:txBody>
      </p:sp>
      <p:sp>
        <p:nvSpPr>
          <p:cNvPr id="4" name="Slide Number Placeholder 3"/>
          <p:cNvSpPr>
            <a:spLocks noGrp="1"/>
          </p:cNvSpPr>
          <p:nvPr>
            <p:ph type="sldNum" sz="quarter" idx="10"/>
          </p:nvPr>
        </p:nvSpPr>
        <p:spPr/>
        <p:txBody>
          <a:bodyPr/>
          <a:lstStyle/>
          <a:p>
            <a:fld id="{603B9073-4934-4A18-B03D-7FA2DABDE591}" type="slidenum">
              <a:rPr lang="en-US" smtClean="0"/>
              <a:t>83</a:t>
            </a:fld>
            <a:endParaRPr lang="en-US" dirty="0"/>
          </a:p>
        </p:txBody>
      </p:sp>
    </p:spTree>
    <p:extLst>
      <p:ext uri="{BB962C8B-B14F-4D97-AF65-F5344CB8AC3E}">
        <p14:creationId xmlns:p14="http://schemas.microsoft.com/office/powerpoint/2010/main" val="33859638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The final action code to discuss for participants is the nonresidential, “N”.  The next slide provides an example of the proper use of the “N” action code. Like the “J” action code example, there is no corresponding shapefile update for this example.</a:t>
            </a:r>
          </a:p>
          <a:p>
            <a:endParaRPr lang="en-US" dirty="0"/>
          </a:p>
          <a:p>
            <a:endParaRPr lang="en-US" dirty="0"/>
          </a:p>
          <a:p>
            <a:r>
              <a:rPr lang="en-US" dirty="0"/>
              <a:t>Use an “</a:t>
            </a:r>
            <a:r>
              <a:rPr lang="en-US" b="1" dirty="0"/>
              <a:t>N</a:t>
            </a:r>
            <a:r>
              <a:rPr lang="en-US" dirty="0"/>
              <a:t>” action code</a:t>
            </a:r>
            <a:r>
              <a:rPr lang="en-US" b="1" dirty="0"/>
              <a:t> </a:t>
            </a:r>
            <a:r>
              <a:rPr lang="en-US" dirty="0"/>
              <a:t>to flag addresses listed on the census address list, but used for any purpose other than residential such as businesses, schools, churches and government offices.</a:t>
            </a:r>
          </a:p>
          <a:p>
            <a:endParaRPr lang="en-US" dirty="0" smtClean="0"/>
          </a:p>
          <a:p>
            <a:r>
              <a:rPr lang="en-US" dirty="0"/>
              <a:t>Before entering an “</a:t>
            </a:r>
            <a:r>
              <a:rPr lang="en-US" b="1" dirty="0"/>
              <a:t>N</a:t>
            </a:r>
            <a:r>
              <a:rPr lang="en-US" dirty="0"/>
              <a:t>” in the </a:t>
            </a:r>
            <a:r>
              <a:rPr lang="en-US" b="1" dirty="0"/>
              <a:t>ACTION</a:t>
            </a:r>
            <a:r>
              <a:rPr lang="en-US" dirty="0"/>
              <a:t> field, ensure that the structure does not contain a housing unit. Some structures can contain both residential and nonresidential units even though they have a single address such as an apartment over a store or a home with an office. </a:t>
            </a:r>
          </a:p>
          <a:p>
            <a:endParaRPr lang="en-US" dirty="0"/>
          </a:p>
          <a:p>
            <a:r>
              <a:rPr lang="en-US" dirty="0"/>
              <a:t>Like the other action codes, participants can use the “</a:t>
            </a:r>
            <a:r>
              <a:rPr lang="en-US" b="1" dirty="0"/>
              <a:t>N</a:t>
            </a:r>
            <a:r>
              <a:rPr lang="en-US" dirty="0"/>
              <a:t>” action code for city style, non-city style, and ungeocoded address records. Do not make modifications to any other fields for nonresidential addresses.  </a:t>
            </a:r>
          </a:p>
          <a:p>
            <a:endParaRPr lang="en-US" dirty="0"/>
          </a:p>
          <a:p>
            <a:r>
              <a:rPr lang="en-US" dirty="0"/>
              <a:t>For this example, 202 Cassiopeia Drive is a business, not a housing unit or group quarters. Once complete, the census address list for this record will depict the “</a:t>
            </a:r>
            <a:r>
              <a:rPr lang="en-US" b="1" dirty="0"/>
              <a:t>N</a:t>
            </a:r>
            <a:r>
              <a:rPr lang="en-US" dirty="0"/>
              <a:t>” </a:t>
            </a:r>
            <a:r>
              <a:rPr lang="en-US" b="1" dirty="0"/>
              <a:t>ACTION</a:t>
            </a:r>
            <a:r>
              <a:rPr lang="en-US" dirty="0"/>
              <a:t> for the one record on Cassiopeia Drive.</a:t>
            </a:r>
          </a:p>
        </p:txBody>
      </p:sp>
      <p:sp>
        <p:nvSpPr>
          <p:cNvPr id="4" name="Slide Number Placeholder 3"/>
          <p:cNvSpPr>
            <a:spLocks noGrp="1"/>
          </p:cNvSpPr>
          <p:nvPr>
            <p:ph type="sldNum" sz="quarter" idx="10"/>
          </p:nvPr>
        </p:nvSpPr>
        <p:spPr/>
        <p:txBody>
          <a:bodyPr/>
          <a:lstStyle/>
          <a:p>
            <a:fld id="{603B9073-4934-4A18-B03D-7FA2DABDE591}" type="slidenum">
              <a:rPr lang="en-US" smtClean="0"/>
              <a:t>84</a:t>
            </a:fld>
            <a:endParaRPr lang="en-US" dirty="0"/>
          </a:p>
        </p:txBody>
      </p:sp>
    </p:spTree>
    <p:extLst>
      <p:ext uri="{BB962C8B-B14F-4D97-AF65-F5344CB8AC3E}">
        <p14:creationId xmlns:p14="http://schemas.microsoft.com/office/powerpoint/2010/main" val="31169712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 sample of the updates performed in the previous slides are included in this visual due to readability concerns within PowerPoint. The important point of this partial image and summary is to emphasize the presence of codes in the ACTION field, which leads right into the last presentation regarding preparing the updated file for submission. To prepare for submitting the updated address list records, participants should re-sort the census address list by the </a:t>
            </a:r>
            <a:r>
              <a:rPr lang="en-US" b="1" dirty="0"/>
              <a:t>ACTION</a:t>
            </a:r>
            <a:r>
              <a:rPr lang="en-US" dirty="0"/>
              <a:t> field. This sorting promotes all records with an ACTION present to the top of the census address list for ease of selection and saving into the jurisdiction’s address list submission.</a:t>
            </a:r>
          </a:p>
        </p:txBody>
      </p:sp>
      <p:sp>
        <p:nvSpPr>
          <p:cNvPr id="4" name="Slide Number Placeholder 3"/>
          <p:cNvSpPr>
            <a:spLocks noGrp="1"/>
          </p:cNvSpPr>
          <p:nvPr>
            <p:ph type="sldNum" sz="quarter" idx="10"/>
          </p:nvPr>
        </p:nvSpPr>
        <p:spPr/>
        <p:txBody>
          <a:bodyPr/>
          <a:lstStyle/>
          <a:p>
            <a:fld id="{603B9073-4934-4A18-B03D-7FA2DABDE591}" type="slidenum">
              <a:rPr lang="en-US" smtClean="0"/>
              <a:t>85</a:t>
            </a:fld>
            <a:endParaRPr lang="en-US" dirty="0"/>
          </a:p>
        </p:txBody>
      </p:sp>
    </p:spTree>
    <p:extLst>
      <p:ext uri="{BB962C8B-B14F-4D97-AF65-F5344CB8AC3E}">
        <p14:creationId xmlns:p14="http://schemas.microsoft.com/office/powerpoint/2010/main" val="8089910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important</a:t>
            </a:r>
            <a:r>
              <a:rPr lang="en-US" baseline="0" dirty="0" smtClean="0"/>
              <a:t> point of this slide is to provide a summary visual of the edges shapefile updates.  </a:t>
            </a:r>
            <a:r>
              <a:rPr lang="en-US" dirty="0" smtClean="0"/>
              <a:t>The yellow features</a:t>
            </a:r>
            <a:r>
              <a:rPr lang="en-US" baseline="0" dirty="0" smtClean="0"/>
              <a:t> represent road features to add, flagged with “</a:t>
            </a:r>
            <a:r>
              <a:rPr lang="en-US" b="1" baseline="0" dirty="0" smtClean="0"/>
              <a:t>AL</a:t>
            </a:r>
            <a:r>
              <a:rPr lang="en-US" baseline="0" dirty="0" smtClean="0"/>
              <a:t>”.  The orange features represented road features with changed attribution, flagged with “</a:t>
            </a:r>
            <a:r>
              <a:rPr lang="en-US" b="1" baseline="0" dirty="0" smtClean="0"/>
              <a:t>CA</a:t>
            </a:r>
            <a:r>
              <a:rPr lang="en-US" baseline="0" dirty="0" smtClean="0"/>
              <a:t>”.  The red features represent road features flagged for deletion, shown in the attribute table as “</a:t>
            </a:r>
            <a:r>
              <a:rPr lang="en-US" b="1" baseline="0" dirty="0" smtClean="0"/>
              <a:t>DL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86</a:t>
            </a:fld>
            <a:endParaRPr lang="en-US" dirty="0"/>
          </a:p>
        </p:txBody>
      </p:sp>
    </p:spTree>
    <p:extLst>
      <p:ext uri="{BB962C8B-B14F-4D97-AF65-F5344CB8AC3E}">
        <p14:creationId xmlns:p14="http://schemas.microsoft.com/office/powerpoint/2010/main" val="34437893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2020 Census LUCA operation training that discusses submitting updated materials.  This is the final presentation in the 2002 LUCA Training series. This presentation focuses on the digital address list, while covering the submission of both the paper and digital map materials.  </a:t>
            </a:r>
          </a:p>
          <a:p>
            <a:endParaRPr lang="en-US" dirty="0"/>
          </a:p>
          <a:p>
            <a:r>
              <a:rPr lang="en-US" dirty="0"/>
              <a:t>The Census Bureau expects to post this presentation on LUCA web site, so participants can review them again prior to materials receipt in early 2018.</a:t>
            </a:r>
          </a:p>
        </p:txBody>
      </p:sp>
      <p:sp>
        <p:nvSpPr>
          <p:cNvPr id="4" name="Slide Number Placeholder 3"/>
          <p:cNvSpPr>
            <a:spLocks noGrp="1"/>
          </p:cNvSpPr>
          <p:nvPr>
            <p:ph type="sldNum" sz="quarter" idx="10"/>
          </p:nvPr>
        </p:nvSpPr>
        <p:spPr/>
        <p:txBody>
          <a:bodyPr/>
          <a:lstStyle/>
          <a:p>
            <a:fld id="{603B9073-4934-4A18-B03D-7FA2DABDE591}" type="slidenum">
              <a:rPr lang="en-US" smtClean="0"/>
              <a:t>87</a:t>
            </a:fld>
            <a:endParaRPr lang="en-US" dirty="0"/>
          </a:p>
        </p:txBody>
      </p:sp>
    </p:spTree>
    <p:extLst>
      <p:ext uri="{BB962C8B-B14F-4D97-AF65-F5344CB8AC3E}">
        <p14:creationId xmlns:p14="http://schemas.microsoft.com/office/powerpoint/2010/main" val="41406284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covers preparing updated materials, both address and map, for submission to the Census Bureau. It touches briefly on the Next Steps after the successful submission of your updates. Lastly, it reinforces the ways to receive support and assistance during the LUCA operation and mentions ways to stay connected to the Census Bureau through several social media sources as well as Census Bureau subscriptions.</a:t>
            </a:r>
          </a:p>
          <a:p>
            <a:endParaRPr lang="en-US" dirty="0"/>
          </a:p>
          <a:p>
            <a:r>
              <a:rPr lang="en-US" dirty="0"/>
              <a:t>For more detailed information and instruction, refer to the Respondent Guide that accompanies the materials.</a:t>
            </a:r>
          </a:p>
        </p:txBody>
      </p:sp>
      <p:sp>
        <p:nvSpPr>
          <p:cNvPr id="4" name="Slide Number Placeholder 3"/>
          <p:cNvSpPr>
            <a:spLocks noGrp="1"/>
          </p:cNvSpPr>
          <p:nvPr>
            <p:ph type="sldNum" sz="quarter" idx="10"/>
          </p:nvPr>
        </p:nvSpPr>
        <p:spPr/>
        <p:txBody>
          <a:bodyPr/>
          <a:lstStyle/>
          <a:p>
            <a:fld id="{603B9073-4934-4A18-B03D-7FA2DABDE591}" type="slidenum">
              <a:rPr lang="en-US" smtClean="0"/>
              <a:t>88</a:t>
            </a:fld>
            <a:endParaRPr lang="en-US" dirty="0"/>
          </a:p>
        </p:txBody>
      </p:sp>
    </p:spTree>
    <p:extLst>
      <p:ext uri="{BB962C8B-B14F-4D97-AF65-F5344CB8AC3E}">
        <p14:creationId xmlns:p14="http://schemas.microsoft.com/office/powerpoint/2010/main" val="16379722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portion of the presentation discusses preparing the map materials for submission. Specifically related to the paper map participants, upcoming slides discuss sorting, saving, and keeping the materials secure as well as assembling, and organizing materials in preparation for submission. For digital map participants, upcoming slides in this section discuss exporting and saving the updated edges as their own shapefile, provide examples of these steps, and discuss assembling and organizing materials in preparation for submission.</a:t>
            </a:r>
          </a:p>
        </p:txBody>
      </p:sp>
      <p:sp>
        <p:nvSpPr>
          <p:cNvPr id="4" name="Slide Number Placeholder 3"/>
          <p:cNvSpPr>
            <a:spLocks noGrp="1"/>
          </p:cNvSpPr>
          <p:nvPr>
            <p:ph type="sldNum" sz="quarter" idx="10"/>
          </p:nvPr>
        </p:nvSpPr>
        <p:spPr/>
        <p:txBody>
          <a:bodyPr/>
          <a:lstStyle/>
          <a:p>
            <a:fld id="{603B9073-4934-4A18-B03D-7FA2DABDE591}" type="slidenum">
              <a:rPr lang="en-US" smtClean="0"/>
              <a:t>89</a:t>
            </a:fld>
            <a:endParaRPr lang="en-US" dirty="0"/>
          </a:p>
        </p:txBody>
      </p:sp>
    </p:spTree>
    <p:extLst>
      <p:ext uri="{BB962C8B-B14F-4D97-AF65-F5344CB8AC3E}">
        <p14:creationId xmlns:p14="http://schemas.microsoft.com/office/powerpoint/2010/main" val="62883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discuss the LUCA schedule as a preparation aspect of 2020 LUCA. Keeping the schedule in mind prepares you for upcoming tasks and actions.</a:t>
            </a:r>
          </a:p>
          <a:p>
            <a:pPr lvl="0"/>
            <a:endParaRPr lang="en-US" dirty="0"/>
          </a:p>
          <a:p>
            <a:pPr lvl="0"/>
            <a:r>
              <a:rPr lang="en-US" dirty="0"/>
              <a:t>January 2017 – Advance Notice mailing conducted.</a:t>
            </a:r>
          </a:p>
          <a:p>
            <a:pPr lvl="1"/>
            <a:r>
              <a:rPr lang="en-US" i="1" dirty="0"/>
              <a:t>The purpose of the Advance Notice mailing was to bring awareness to 2020 LUCA and its schedule so governments could begin preparing to participate. The Census Bureau asked contacts to review the LUCA Information Guide and to confirm/correct their contact information. The Census Bureau sent a large number of Advance Notice materials in order to build a solid courtesy copy base for the invitation mailing that occurred in July 2017. Nearly 83,000 contacts were shipped the Advance Notice mailing which covered just over 40,000 governments and organizations.</a:t>
            </a:r>
            <a:endParaRPr lang="en-US" dirty="0"/>
          </a:p>
          <a:p>
            <a:pPr lvl="0"/>
            <a:endParaRPr lang="en-US" dirty="0"/>
          </a:p>
          <a:p>
            <a:pPr lvl="0"/>
            <a:r>
              <a:rPr lang="en-US" dirty="0"/>
              <a:t>March 2017 – LUCA promotional presentations began.</a:t>
            </a:r>
          </a:p>
          <a:p>
            <a:pPr lvl="1"/>
            <a:r>
              <a:rPr lang="en-US" i="1" dirty="0"/>
              <a:t>The six regional offices manage the scheduling of these presentations. Direct questions regarding the LUCA training presentations to the GEO 2020 LUCA e-mail and/or toll-free number provided on the next slide.</a:t>
            </a:r>
            <a:endParaRPr lang="en-US" dirty="0"/>
          </a:p>
          <a:p>
            <a:pPr lvl="0"/>
            <a:endParaRPr lang="en-US" dirty="0"/>
          </a:p>
          <a:p>
            <a:pPr lvl="0"/>
            <a:r>
              <a:rPr lang="en-US" dirty="0"/>
              <a:t>July 2017 – LUCA invitation mailing (which includes registration materials) conducted.</a:t>
            </a:r>
          </a:p>
          <a:p>
            <a:pPr lvl="1"/>
            <a:r>
              <a:rPr lang="en-US" i="1" dirty="0"/>
              <a:t>The invitation mailing included a letter, four forms necessary for LUCA registration, a document with instructions for registration, and a copy of the Confidentiality and Security Guidelines.</a:t>
            </a:r>
            <a:endParaRPr lang="en-US" dirty="0"/>
          </a:p>
          <a:p>
            <a:pPr lvl="0"/>
            <a:endParaRPr lang="en-US" dirty="0"/>
          </a:p>
          <a:p>
            <a:pPr lvl="0"/>
            <a:r>
              <a:rPr lang="en-US" dirty="0"/>
              <a:t>October 2017 – LUCA training workshops began.</a:t>
            </a:r>
          </a:p>
          <a:p>
            <a:pPr lvl="0"/>
            <a:endParaRPr lang="en-US" dirty="0"/>
          </a:p>
          <a:p>
            <a:pPr lvl="0"/>
            <a:r>
              <a:rPr lang="en-US" dirty="0"/>
              <a:t>December 15, 2017, is the 2020 LUCA registration deadline.</a:t>
            </a:r>
          </a:p>
          <a:p>
            <a:pPr lvl="0"/>
            <a:endParaRPr lang="en-US" dirty="0"/>
          </a:p>
          <a:p>
            <a:pPr lvl="0"/>
            <a:r>
              <a:rPr lang="en-US" dirty="0"/>
              <a:t>February - April 2018 – 2020 LUCA materials begin to ship to participants. Participants begin their review and have 120 calendar days to complete.</a:t>
            </a:r>
          </a:p>
          <a:p>
            <a:pPr lvl="0"/>
            <a:endParaRPr lang="en-US" dirty="0"/>
          </a:p>
          <a:p>
            <a:pPr lvl="0"/>
            <a:r>
              <a:rPr lang="en-US" dirty="0"/>
              <a:t>March - September 2018 – Census Bureau processes 2020 LUCA submissions.</a:t>
            </a:r>
          </a:p>
          <a:p>
            <a:pPr lvl="0"/>
            <a:endParaRPr lang="en-US" dirty="0"/>
          </a:p>
          <a:p>
            <a:pPr lvl="0"/>
            <a:r>
              <a:rPr lang="en-US" dirty="0"/>
              <a:t>April 2018 – May 2019 – Census Bureau validates 2020 LUCA addresses.</a:t>
            </a:r>
          </a:p>
          <a:p>
            <a:pPr lvl="0"/>
            <a:endParaRPr lang="en-US" dirty="0"/>
          </a:p>
          <a:p>
            <a:pPr lvl="0"/>
            <a:r>
              <a:rPr lang="en-US" dirty="0"/>
              <a:t>Summer 2019 – Census Bureau delivers LUCA feedback to participants (the Appeals process is still under development, but has a very short review timeframe).</a:t>
            </a:r>
          </a:p>
          <a:p>
            <a:pPr lvl="0"/>
            <a:endParaRPr lang="en-US" dirty="0"/>
          </a:p>
          <a:p>
            <a:pPr lvl="0"/>
            <a:r>
              <a:rPr lang="en-US" dirty="0"/>
              <a:t>April 1, 2020 is CENSUS DAY!</a:t>
            </a:r>
          </a:p>
          <a:p>
            <a:endParaRPr lang="en-US" dirty="0"/>
          </a:p>
        </p:txBody>
      </p:sp>
    </p:spTree>
    <p:extLst>
      <p:ext uri="{BB962C8B-B14F-4D97-AF65-F5344CB8AC3E}">
        <p14:creationId xmlns:p14="http://schemas.microsoft.com/office/powerpoint/2010/main" val="16852736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a:t>
            </a:r>
            <a:r>
              <a:rPr lang="en-US" baseline="0" dirty="0" smtClean="0"/>
              <a:t> you have completed your review and all of the updates you wish to submit.  Re-sort the address list by the ACTION field.  This promotes all of the address records in the digital address list with an action code to the top of the address list.  These are your updated address records.  The Census Bureau only wants the updated records returned for processing.  Select and save the address records with an entry in the ACTION field.  Name the file “luca20_&lt;EntityID&gt;_changes_addresses.xxx”, where EntityID is the entity identification code from the LUCA materials and the xxx represents the file extension.  It could be .csv, .txt, .xls, or .xlsx. </a:t>
            </a:r>
            <a:r>
              <a:rPr lang="en-US" dirty="0"/>
              <a:t>Save this newly created file to a location for easy retrieval for submitting.</a:t>
            </a:r>
          </a:p>
        </p:txBody>
      </p:sp>
      <p:sp>
        <p:nvSpPr>
          <p:cNvPr id="4" name="Slide Number Placeholder 3"/>
          <p:cNvSpPr>
            <a:spLocks noGrp="1"/>
          </p:cNvSpPr>
          <p:nvPr>
            <p:ph type="sldNum" sz="quarter" idx="10"/>
          </p:nvPr>
        </p:nvSpPr>
        <p:spPr/>
        <p:txBody>
          <a:bodyPr/>
          <a:lstStyle/>
          <a:p>
            <a:fld id="{603B9073-4934-4A18-B03D-7FA2DABDE591}" type="slidenum">
              <a:rPr lang="en-US" smtClean="0"/>
              <a:t>90</a:t>
            </a:fld>
            <a:endParaRPr lang="en-US" dirty="0"/>
          </a:p>
        </p:txBody>
      </p:sp>
    </p:spTree>
    <p:extLst>
      <p:ext uri="{BB962C8B-B14F-4D97-AF65-F5344CB8AC3E}">
        <p14:creationId xmlns:p14="http://schemas.microsoft.com/office/powerpoint/2010/main" val="869514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latin typeface="+mn-lt"/>
                <a:ea typeface="+mn-ea"/>
                <a:cs typeface="+mn-cs"/>
              </a:rPr>
              <a:t>Make a copy of the new file for your records and for use during the feedback phase, scheduled for summer</a:t>
            </a:r>
            <a:r>
              <a:rPr lang="en-US" kern="1200" baseline="0" dirty="0">
                <a:effectLst/>
                <a:latin typeface="+mn-lt"/>
                <a:ea typeface="+mn-ea"/>
                <a:cs typeface="+mn-cs"/>
              </a:rPr>
              <a:t> of</a:t>
            </a:r>
            <a:r>
              <a:rPr lang="en-US" kern="1200" dirty="0">
                <a:effectLst/>
                <a:latin typeface="+mn-lt"/>
                <a:ea typeface="+mn-ea"/>
                <a:cs typeface="+mn-cs"/>
              </a:rPr>
              <a:t> 2019.</a:t>
            </a:r>
            <a:r>
              <a:rPr lang="en-US" dirty="0"/>
              <a:t> </a:t>
            </a:r>
            <a:r>
              <a:rPr lang="en-US" kern="1200" dirty="0">
                <a:effectLst/>
                <a:latin typeface="+mn-lt"/>
                <a:ea typeface="+mn-ea"/>
                <a:cs typeface="+mn-cs"/>
              </a:rPr>
              <a:t> Title 13 protects this copy and the original address list provided by the Census Bureau.</a:t>
            </a:r>
            <a:r>
              <a:rPr lang="en-US" dirty="0"/>
              <a:t> </a:t>
            </a:r>
            <a:r>
              <a:rPr lang="en-US" kern="1200" dirty="0">
                <a:effectLst/>
                <a:latin typeface="+mn-lt"/>
                <a:ea typeface="+mn-ea"/>
                <a:cs typeface="+mn-cs"/>
              </a:rPr>
              <a:t> Participants are required to keep these materials secure throughout the duration of the 2020 LUCA operation by following the instructions in the </a:t>
            </a:r>
            <a:r>
              <a:rPr lang="en-US" i="1" kern="1200" dirty="0">
                <a:effectLst/>
                <a:latin typeface="+mn-lt"/>
                <a:ea typeface="+mn-ea"/>
                <a:cs typeface="+mn-cs"/>
              </a:rPr>
              <a:t>Confidentiality and Security Guidelines</a:t>
            </a:r>
            <a:r>
              <a:rPr lang="en-US" kern="1200" dirty="0">
                <a:effectLst/>
                <a:latin typeface="+mn-lt"/>
                <a:ea typeface="+mn-ea"/>
                <a:cs typeface="+mn-cs"/>
              </a:rPr>
              <a:t>.</a:t>
            </a:r>
            <a:r>
              <a:rPr lang="en-US" dirty="0"/>
              <a:t> </a:t>
            </a:r>
            <a:r>
              <a:rPr lang="en-US" kern="1200" dirty="0">
                <a:effectLst/>
                <a:latin typeface="+mn-lt"/>
                <a:ea typeface="+mn-ea"/>
                <a:cs typeface="+mn-cs"/>
              </a:rPr>
              <a:t> The LUCA invitation letter included a copy of these guidelines.</a:t>
            </a:r>
            <a:r>
              <a:rPr lang="en-US" dirty="0"/>
              <a:t> </a:t>
            </a:r>
            <a:r>
              <a:rPr lang="en-US" kern="1200" dirty="0">
                <a:effectLst/>
                <a:latin typeface="+mn-lt"/>
                <a:ea typeface="+mn-ea"/>
                <a:cs typeface="+mn-cs"/>
              </a:rPr>
              <a:t> In addition, these guidelines are in the Respondent Guide that accompanied the materials as Appendix A.</a:t>
            </a:r>
          </a:p>
        </p:txBody>
      </p:sp>
      <p:sp>
        <p:nvSpPr>
          <p:cNvPr id="4" name="Slide Number Placeholder 3"/>
          <p:cNvSpPr>
            <a:spLocks noGrp="1"/>
          </p:cNvSpPr>
          <p:nvPr>
            <p:ph type="sldNum" sz="quarter" idx="10"/>
          </p:nvPr>
        </p:nvSpPr>
        <p:spPr/>
        <p:txBody>
          <a:bodyPr/>
          <a:lstStyle/>
          <a:p>
            <a:fld id="{603B9073-4934-4A18-B03D-7FA2DABDE591}" type="slidenum">
              <a:rPr lang="en-US" smtClean="0"/>
              <a:t>91</a:t>
            </a:fld>
            <a:endParaRPr lang="en-US" dirty="0"/>
          </a:p>
        </p:txBody>
      </p:sp>
    </p:spTree>
    <p:extLst>
      <p:ext uri="{BB962C8B-B14F-4D97-AF65-F5344CB8AC3E}">
        <p14:creationId xmlns:p14="http://schemas.microsoft.com/office/powerpoint/2010/main" val="10870480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Navigate to the directory where the address list changes file, “luca20_&lt;EntityID&gt;_changes_addresses.xxx”, is located.</a:t>
            </a:r>
          </a:p>
          <a:p>
            <a:endParaRPr lang="en-US" dirty="0"/>
          </a:p>
          <a:p>
            <a:r>
              <a:rPr lang="en-US" dirty="0"/>
              <a:t>Zip the file and name it luca20_&lt;EntityID&gt;_changes_addresses_return.zip.  It is necessary to password protect the file because it contains Title 13 information.  Use the password that accompanied your original materials as the password for the file.  If you have misplaced this information, please contact the Census Bureau’s Geographic Programs Support Desk at 1-844-344-0169. Note, there are many different zip software products and all are adequate for this zipping task.  Follow the software instructions for proper zipping of the contents.</a:t>
            </a:r>
          </a:p>
          <a:p>
            <a:endParaRPr lang="en-US" dirty="0"/>
          </a:p>
          <a:p>
            <a:r>
              <a:rPr lang="en-US" dirty="0"/>
              <a:t>Copy the zip file to a CD/DVD if you intend to ship your LUCA materials.  If you intend to use the Census Bureau’s secure, online web application for posting your files, stage the zip file for that task. Discussion of this online web process is forthcoming.</a:t>
            </a:r>
          </a:p>
        </p:txBody>
      </p:sp>
      <p:sp>
        <p:nvSpPr>
          <p:cNvPr id="4" name="Slide Number Placeholder 3"/>
          <p:cNvSpPr>
            <a:spLocks noGrp="1"/>
          </p:cNvSpPr>
          <p:nvPr>
            <p:ph type="sldNum" sz="quarter" idx="10"/>
          </p:nvPr>
        </p:nvSpPr>
        <p:spPr/>
        <p:txBody>
          <a:bodyPr/>
          <a:lstStyle/>
          <a:p>
            <a:pPr defTabSz="908162">
              <a:defRPr/>
            </a:pPr>
            <a:fld id="{603B9073-4934-4A18-B03D-7FA2DABDE591}" type="slidenum">
              <a:rPr lang="en-US">
                <a:solidFill>
                  <a:prstClr val="black"/>
                </a:solidFill>
                <a:latin typeface="Calibri"/>
              </a:rPr>
              <a:pPr defTabSz="908162">
                <a:defRPr/>
              </a:pPr>
              <a:t>92</a:t>
            </a:fld>
            <a:endParaRPr lang="en-US" dirty="0">
              <a:solidFill>
                <a:prstClr val="black"/>
              </a:solidFill>
              <a:latin typeface="Calibri"/>
            </a:endParaRPr>
          </a:p>
        </p:txBody>
      </p:sp>
    </p:spTree>
    <p:extLst>
      <p:ext uri="{BB962C8B-B14F-4D97-AF65-F5344CB8AC3E}">
        <p14:creationId xmlns:p14="http://schemas.microsoft.com/office/powerpoint/2010/main" val="3023592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portion of the presentation discusses preparing the map materials for submission. Specifically related to the paper map participants, upcoming slides discuss sorting, saving, and keeping the materials secure as well as assembling, and organizing materials in preparation for submission. For digital map participants, upcoming slides in this section discuss exporting and saving the updated edges as their own shapefile, provide examples of these steps, and discuss assembling and organizing materials in preparation for submission.</a:t>
            </a:r>
          </a:p>
        </p:txBody>
      </p:sp>
      <p:sp>
        <p:nvSpPr>
          <p:cNvPr id="4" name="Slide Number Placeholder 3"/>
          <p:cNvSpPr>
            <a:spLocks noGrp="1"/>
          </p:cNvSpPr>
          <p:nvPr>
            <p:ph type="sldNum" sz="quarter" idx="10"/>
          </p:nvPr>
        </p:nvSpPr>
        <p:spPr/>
        <p:txBody>
          <a:bodyPr/>
          <a:lstStyle/>
          <a:p>
            <a:fld id="{603B9073-4934-4A18-B03D-7FA2DABDE591}" type="slidenum">
              <a:rPr lang="en-US" smtClean="0"/>
              <a:t>93</a:t>
            </a:fld>
            <a:endParaRPr lang="en-US" dirty="0"/>
          </a:p>
        </p:txBody>
      </p:sp>
    </p:spTree>
    <p:extLst>
      <p:ext uri="{BB962C8B-B14F-4D97-AF65-F5344CB8AC3E}">
        <p14:creationId xmlns:p14="http://schemas.microsoft.com/office/powerpoint/2010/main" val="6917591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Ensure you have completed your review and all of the updates you wish to submit. Select the edges with an entry in the CHNG_TYPE field. Export the selected edges into a new shapefile by right clicking on the edges layer in the table of contents and select </a:t>
            </a:r>
            <a:r>
              <a:rPr lang="en-US" b="1" i="1" dirty="0"/>
              <a:t>Data</a:t>
            </a:r>
            <a:r>
              <a:rPr lang="en-US" dirty="0"/>
              <a:t>, then </a:t>
            </a:r>
            <a:r>
              <a:rPr lang="en-US" b="1" i="1" dirty="0"/>
              <a:t>Export Data</a:t>
            </a:r>
            <a:r>
              <a:rPr lang="en-US" dirty="0"/>
              <a:t> as shown in the image to the right. This screenshot example depicts this action using Esri’s ArcMap software</a:t>
            </a:r>
            <a:r>
              <a:rPr lang="en-US" baseline="0" dirty="0"/>
              <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94</a:t>
            </a:fld>
            <a:endParaRPr lang="en-US" dirty="0"/>
          </a:p>
        </p:txBody>
      </p:sp>
    </p:spTree>
    <p:extLst>
      <p:ext uri="{BB962C8B-B14F-4D97-AF65-F5344CB8AC3E}">
        <p14:creationId xmlns:p14="http://schemas.microsoft.com/office/powerpoint/2010/main" val="12456225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kern="1200" dirty="0">
                <a:effectLst/>
                <a:latin typeface="+mn-lt"/>
                <a:ea typeface="+mn-ea"/>
                <a:cs typeface="+mn-cs"/>
              </a:rPr>
              <a:t>Continuing with the Esri software example, ensure the </a:t>
            </a:r>
            <a:r>
              <a:rPr lang="en-US" b="1" i="1" kern="1200" dirty="0">
                <a:effectLst/>
                <a:latin typeface="+mn-lt"/>
                <a:ea typeface="+mn-ea"/>
                <a:cs typeface="+mn-cs"/>
              </a:rPr>
              <a:t>Selected Features</a:t>
            </a:r>
            <a:r>
              <a:rPr lang="en-US" kern="1200" dirty="0">
                <a:effectLst/>
                <a:latin typeface="+mn-lt"/>
                <a:ea typeface="+mn-ea"/>
                <a:cs typeface="+mn-cs"/>
              </a:rPr>
              <a:t> remains in the </a:t>
            </a:r>
            <a:r>
              <a:rPr lang="en-US" b="1" i="1" kern="1200" dirty="0">
                <a:effectLst/>
                <a:latin typeface="+mn-lt"/>
                <a:ea typeface="+mn-ea"/>
                <a:cs typeface="+mn-cs"/>
              </a:rPr>
              <a:t>Export</a:t>
            </a:r>
            <a:r>
              <a:rPr lang="en-US" kern="1200" dirty="0">
                <a:effectLst/>
                <a:latin typeface="+mn-lt"/>
                <a:ea typeface="+mn-ea"/>
                <a:cs typeface="+mn-cs"/>
              </a:rPr>
              <a:t> section of the </a:t>
            </a:r>
            <a:r>
              <a:rPr lang="en-US" b="1" i="1" kern="1200" dirty="0">
                <a:effectLst/>
                <a:latin typeface="+mn-lt"/>
                <a:ea typeface="+mn-ea"/>
                <a:cs typeface="+mn-cs"/>
              </a:rPr>
              <a:t>Export Data</a:t>
            </a:r>
            <a:r>
              <a:rPr lang="en-US" kern="1200" dirty="0">
                <a:effectLst/>
                <a:latin typeface="+mn-lt"/>
                <a:ea typeface="+mn-ea"/>
                <a:cs typeface="+mn-cs"/>
              </a:rPr>
              <a:t> window. Name the new shapefile “luca20_&lt;EntityID&gt;_ln_changes.shp”, where the EntityID is the entity identification code from the LUCA materials. Save this newly created shapefile to a location for easy retrieval for submission and the next steps in the 2020 LUCA operation. Because the shapefiles do not contain Title 13 information, they do not fall under the same Title 13 restrictions as the digital address materials.</a:t>
            </a:r>
            <a:r>
              <a:rPr lang="en-US" dirty="0"/>
              <a:t> </a:t>
            </a:r>
            <a:r>
              <a:rPr lang="en-US" kern="1200" dirty="0">
                <a:effectLst/>
                <a:latin typeface="+mn-lt"/>
                <a:ea typeface="+mn-ea"/>
                <a:cs typeface="+mn-cs"/>
              </a:rPr>
              <a:t> Please do protect the file from harm, so that is readily accessible during the feedback phase</a:t>
            </a:r>
            <a:r>
              <a:rPr lang="en-US" baseline="0" dirty="0"/>
              <a:t>.</a:t>
            </a:r>
            <a:endParaRPr lang="en-US" dirty="0"/>
          </a:p>
          <a:p>
            <a:endParaRPr lang="en-US" dirty="0"/>
          </a:p>
          <a:p>
            <a:r>
              <a:rPr lang="en-US" i="1" dirty="0">
                <a:solidFill>
                  <a:srgbClr val="FFFFFF"/>
                </a:solidFill>
              </a:rPr>
              <a:t>Presenters, please note that the “ln” is for line changes, so that “l” is an “el” and not a capital “eye”.</a:t>
            </a:r>
            <a:endParaRPr dirty="0"/>
          </a:p>
        </p:txBody>
      </p:sp>
      <p:sp>
        <p:nvSpPr>
          <p:cNvPr id="4" name="Slide Number Placeholder 3"/>
          <p:cNvSpPr>
            <a:spLocks noGrp="1"/>
          </p:cNvSpPr>
          <p:nvPr>
            <p:ph type="sldNum" sz="quarter" idx="10"/>
          </p:nvPr>
        </p:nvSpPr>
        <p:spPr/>
        <p:txBody>
          <a:bodyPr/>
          <a:lstStyle/>
          <a:p>
            <a:fld id="{603B9073-4934-4A18-B03D-7FA2DABDE591}" type="slidenum">
              <a:rPr lang="en-US" smtClean="0"/>
              <a:t>95</a:t>
            </a:fld>
            <a:endParaRPr lang="en-US" dirty="0"/>
          </a:p>
        </p:txBody>
      </p:sp>
    </p:spTree>
    <p:extLst>
      <p:ext uri="{BB962C8B-B14F-4D97-AF65-F5344CB8AC3E}">
        <p14:creationId xmlns:p14="http://schemas.microsoft.com/office/powerpoint/2010/main" val="1263277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162">
              <a:defRPr/>
            </a:pPr>
            <a:r>
              <a:rPr lang="en-US" dirty="0"/>
              <a:t>The</a:t>
            </a:r>
            <a:r>
              <a:rPr lang="en-US" baseline="0" dirty="0"/>
              <a:t> n</a:t>
            </a:r>
            <a:r>
              <a:rPr lang="en-US" dirty="0"/>
              <a:t>ewly exported shapefile only includes the updated edges as shown in this example.  This shapefile is </a:t>
            </a:r>
            <a:r>
              <a:rPr lang="en-US" baseline="0" dirty="0"/>
              <a:t>your 2020 LUCA digital map submission that accompanies the digital address list submission.</a:t>
            </a:r>
            <a:endParaRPr lang="en-US" dirty="0"/>
          </a:p>
          <a:p>
            <a:endParaRPr lang="en-US" dirty="0"/>
          </a:p>
          <a:p>
            <a:r>
              <a:rPr lang="en-US" dirty="0"/>
              <a:t>The yellow features</a:t>
            </a:r>
            <a:r>
              <a:rPr lang="en-US" baseline="0" dirty="0"/>
              <a:t> represent road features to add, flagged with “</a:t>
            </a:r>
            <a:r>
              <a:rPr lang="en-US" b="1" baseline="0" dirty="0"/>
              <a:t>AL</a:t>
            </a:r>
            <a:r>
              <a:rPr lang="en-US" baseline="0" dirty="0"/>
              <a:t>”.  The orange features represented road features with changed attribution, flagged with “</a:t>
            </a:r>
            <a:r>
              <a:rPr lang="en-US" b="1" baseline="0" dirty="0"/>
              <a:t>CA</a:t>
            </a:r>
            <a:r>
              <a:rPr lang="en-US" baseline="0" dirty="0"/>
              <a:t>”.  The red features represent road features flagged for deletion, shown in the attribute table as “</a:t>
            </a:r>
            <a:r>
              <a:rPr lang="en-US" b="1" baseline="0" dirty="0"/>
              <a:t>DL</a:t>
            </a:r>
            <a:r>
              <a:rPr lang="en-US" baseline="0" dirty="0"/>
              <a:t>”.</a:t>
            </a:r>
            <a:endParaRPr lang="en-US" dirty="0"/>
          </a:p>
        </p:txBody>
      </p:sp>
      <p:sp>
        <p:nvSpPr>
          <p:cNvPr id="4" name="Slide Number Placeholder 3"/>
          <p:cNvSpPr>
            <a:spLocks noGrp="1"/>
          </p:cNvSpPr>
          <p:nvPr>
            <p:ph type="sldNum" sz="quarter" idx="10"/>
          </p:nvPr>
        </p:nvSpPr>
        <p:spPr/>
        <p:txBody>
          <a:bodyPr/>
          <a:lstStyle/>
          <a:p>
            <a:fld id="{603B9073-4934-4A18-B03D-7FA2DABDE591}" type="slidenum">
              <a:rPr lang="en-US" smtClean="0"/>
              <a:t>96</a:t>
            </a:fld>
            <a:endParaRPr lang="en-US" dirty="0"/>
          </a:p>
        </p:txBody>
      </p:sp>
    </p:spTree>
    <p:extLst>
      <p:ext uri="{BB962C8B-B14F-4D97-AF65-F5344CB8AC3E}">
        <p14:creationId xmlns:p14="http://schemas.microsoft.com/office/powerpoint/2010/main" val="39067739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include the Inventory Form (D-2011) with your submission.  A paper form, similar to this image, is included with the original materials.  A digital inventory form is included on DVD and available online.</a:t>
            </a:r>
          </a:p>
          <a:p>
            <a:endParaRPr lang="en-US" dirty="0"/>
          </a:p>
          <a:p>
            <a:r>
              <a:rPr lang="en-US" dirty="0"/>
              <a:t>Participants may choose to include the completed paper form with the CD/DVD shipping package, or they may zip the completed digital form into its own zip file, LUCA20_&lt;EntityID&gt;_inventory_return.zip.  Include this zip file on the same CD/DVD with the other LUCA submission materials or return it using the SWIM process.  More on the SWIM process later in the presentation. </a:t>
            </a:r>
          </a:p>
          <a:p>
            <a:endParaRPr lang="en-US" dirty="0"/>
          </a:p>
          <a:p>
            <a:r>
              <a:rPr lang="en-US" dirty="0"/>
              <a:t>Remember to keep a copy of all accompanying paperwork for your records.</a:t>
            </a:r>
          </a:p>
        </p:txBody>
      </p:sp>
      <p:sp>
        <p:nvSpPr>
          <p:cNvPr id="4" name="Slide Number Placeholder 3"/>
          <p:cNvSpPr>
            <a:spLocks noGrp="1"/>
          </p:cNvSpPr>
          <p:nvPr>
            <p:ph type="sldNum" sz="quarter" idx="10"/>
          </p:nvPr>
        </p:nvSpPr>
        <p:spPr/>
        <p:txBody>
          <a:bodyPr/>
          <a:lstStyle/>
          <a:p>
            <a:fld id="{603B9073-4934-4A18-B03D-7FA2DABDE591}" type="slidenum">
              <a:rPr lang="en-US" smtClean="0"/>
              <a:t>97</a:t>
            </a:fld>
            <a:endParaRPr lang="en-US" dirty="0"/>
          </a:p>
        </p:txBody>
      </p:sp>
    </p:spTree>
    <p:extLst>
      <p:ext uri="{BB962C8B-B14F-4D97-AF65-F5344CB8AC3E}">
        <p14:creationId xmlns:p14="http://schemas.microsoft.com/office/powerpoint/2010/main" val="1718766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serves as a transition from discussing preparation of your materials for shipment into the actual instructions for updated materials submission.  This section of the presentation covers shipping instructions and instructions for using the Secure Web Incoming Module, also known as SWIM.  Numerous screenshots of the SWIM process are included.</a:t>
            </a:r>
          </a:p>
        </p:txBody>
      </p:sp>
      <p:sp>
        <p:nvSpPr>
          <p:cNvPr id="4" name="Slide Number Placeholder 3"/>
          <p:cNvSpPr>
            <a:spLocks noGrp="1"/>
          </p:cNvSpPr>
          <p:nvPr>
            <p:ph type="sldNum" sz="quarter" idx="10"/>
          </p:nvPr>
        </p:nvSpPr>
        <p:spPr/>
        <p:txBody>
          <a:bodyPr/>
          <a:lstStyle/>
          <a:p>
            <a:fld id="{603B9073-4934-4A18-B03D-7FA2DABDE591}" type="slidenum">
              <a:rPr lang="en-US" smtClean="0"/>
              <a:t>98</a:t>
            </a:fld>
            <a:endParaRPr lang="en-US" dirty="0"/>
          </a:p>
        </p:txBody>
      </p:sp>
    </p:spTree>
    <p:extLst>
      <p:ext uri="{BB962C8B-B14F-4D97-AF65-F5344CB8AC3E}">
        <p14:creationId xmlns:p14="http://schemas.microsoft.com/office/powerpoint/2010/main" val="27038217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address participants that do not perform any map updates can follow the shipping instructions, beginning on the fourth bullet, on this slide, and disregard reference to the updated map materials. </a:t>
            </a:r>
          </a:p>
          <a:p>
            <a:endParaRPr lang="en-US" dirty="0"/>
          </a:p>
          <a:p>
            <a:r>
              <a:rPr lang="en-US" kern="1200" dirty="0">
                <a:effectLst/>
                <a:latin typeface="+mn-lt"/>
                <a:ea typeface="+mn-ea"/>
                <a:cs typeface="+mn-cs"/>
              </a:rPr>
              <a:t>For digital address list participants that selected paper</a:t>
            </a:r>
            <a:r>
              <a:rPr lang="en-US" kern="1200" baseline="0" dirty="0">
                <a:effectLst/>
                <a:latin typeface="+mn-lt"/>
                <a:ea typeface="+mn-ea"/>
                <a:cs typeface="+mn-cs"/>
              </a:rPr>
              <a:t> maps (Digital/Paper or Digital/PaperPDF) that </a:t>
            </a:r>
            <a:r>
              <a:rPr lang="en-US" kern="1200" dirty="0">
                <a:effectLst/>
                <a:latin typeface="+mn-lt"/>
                <a:ea typeface="+mn-ea"/>
                <a:cs typeface="+mn-cs"/>
              </a:rPr>
              <a:t>choose to ship their LUCA submission, specific Title 13 protections are required for participants who have paper map updates.</a:t>
            </a:r>
            <a:r>
              <a:rPr lang="en-US" dirty="0"/>
              <a:t> </a:t>
            </a:r>
            <a:r>
              <a:rPr lang="en-US" kern="1200" dirty="0">
                <a:effectLst/>
                <a:latin typeface="+mn-lt"/>
                <a:ea typeface="+mn-ea"/>
                <a:cs typeface="+mn-cs"/>
              </a:rPr>
              <a:t> Participants must ensure they follow procedures for shipping Title 13 materials as outlined in the </a:t>
            </a:r>
            <a:r>
              <a:rPr lang="en-US" i="1" kern="1200" dirty="0">
                <a:effectLst/>
                <a:latin typeface="+mn-lt"/>
                <a:ea typeface="+mn-ea"/>
                <a:cs typeface="+mn-cs"/>
              </a:rPr>
              <a:t>Confidentiality and Security Guidelines</a:t>
            </a:r>
            <a:r>
              <a:rPr lang="en-US" kern="1200" dirty="0">
                <a:effectLst/>
                <a:latin typeface="+mn-lt"/>
                <a:ea typeface="+mn-ea"/>
                <a:cs typeface="+mn-cs"/>
              </a:rPr>
              <a:t> provided with the registration materials and as Appendix A of the Respondent Guide.</a:t>
            </a:r>
            <a:endParaRPr dirty="0"/>
          </a:p>
          <a:p>
            <a:endParaRPr lang="en-US" dirty="0"/>
          </a:p>
          <a:p>
            <a:r>
              <a:rPr lang="en-US" dirty="0"/>
              <a:t>Double wrap the updated </a:t>
            </a:r>
            <a:r>
              <a:rPr lang="en-US" b="1" dirty="0"/>
              <a:t>Title 13 </a:t>
            </a:r>
            <a:r>
              <a:rPr lang="en-US" dirty="0"/>
              <a:t>paper map materials by using an inner and an outer envelope (or container), one within the other. The envelopes/containers should be durable enough to prevent someone from viewing or tampering with the enclosed material. </a:t>
            </a:r>
          </a:p>
          <a:p>
            <a:r>
              <a:rPr lang="en-US" dirty="0"/>
              <a:t>Label both sides of the inner envelope (or container) with the notice: </a:t>
            </a:r>
            <a:r>
              <a:rPr lang="en-US" b="1" dirty="0"/>
              <a:t>“DISCLOSURE PROHIBITED BY Title 13, U.S.C.”. </a:t>
            </a:r>
            <a:r>
              <a:rPr lang="en-US" dirty="0"/>
              <a:t>Place the inner envelope (or container) into the outer envelope. </a:t>
            </a:r>
          </a:p>
          <a:p>
            <a:endParaRPr lang="en-US" dirty="0"/>
          </a:p>
          <a:p>
            <a:r>
              <a:rPr lang="en-US" dirty="0"/>
              <a:t>Include the CD/DVD of the zipped updated address list in the shipping envelope/container.  Include the </a:t>
            </a:r>
            <a:r>
              <a:rPr lang="en-US" i="1" dirty="0"/>
              <a:t>D-2011 Inventory Form for the Return/Submission of LUCA Updated Materials</a:t>
            </a:r>
            <a:r>
              <a:rPr lang="en-US" dirty="0"/>
              <a:t> as a hardcopy or as its own zip file on the same CD/DVD as the address list.  </a:t>
            </a:r>
          </a:p>
          <a:p>
            <a:endParaRPr lang="en-US" dirty="0"/>
          </a:p>
          <a:p>
            <a:r>
              <a:rPr lang="en-US" dirty="0"/>
              <a:t>Use the mailing label that accompanied the original materials to return the LUCA submission to the National Processing Center. Consult the 2020 LUCA Respondent Guide for additional information and if any questions arise, please do not hesitate to contact the Census Bureau.</a:t>
            </a:r>
          </a:p>
        </p:txBody>
      </p:sp>
      <p:sp>
        <p:nvSpPr>
          <p:cNvPr id="4" name="Slide Number Placeholder 3"/>
          <p:cNvSpPr>
            <a:spLocks noGrp="1"/>
          </p:cNvSpPr>
          <p:nvPr>
            <p:ph type="sldNum" sz="quarter" idx="10"/>
          </p:nvPr>
        </p:nvSpPr>
        <p:spPr/>
        <p:txBody>
          <a:bodyPr/>
          <a:lstStyle/>
          <a:p>
            <a:fld id="{603B9073-4934-4A18-B03D-7FA2DABDE591}" type="slidenum">
              <a:rPr lang="en-US" smtClean="0"/>
              <a:t>99</a:t>
            </a:fld>
            <a:endParaRPr lang="en-US" dirty="0"/>
          </a:p>
        </p:txBody>
      </p:sp>
    </p:spTree>
    <p:extLst>
      <p:ext uri="{BB962C8B-B14F-4D97-AF65-F5344CB8AC3E}">
        <p14:creationId xmlns:p14="http://schemas.microsoft.com/office/powerpoint/2010/main" val="2335736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6"/>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2062364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3543075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1007426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4673600" y="6356351"/>
            <a:ext cx="2844800" cy="365125"/>
          </a:xfrm>
          <a:prstGeom prst="rect">
            <a:avLst/>
          </a:prstGeom>
        </p:spPr>
        <p:txBody>
          <a:bodyPr/>
          <a:lstStyle>
            <a:lvl1pPr algn="ctr">
              <a:defRPr sz="1200">
                <a:solidFill>
                  <a:schemeClr val="bg1">
                    <a:lumMod val="65000"/>
                  </a:schemeClr>
                </a:solidFill>
              </a:defRPr>
            </a:lvl1pPr>
          </a:lstStyle>
          <a:p>
            <a:fld id="{03AE04C5-3085-4F64-BC65-54FE2DBF6EB1}"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9440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673600" y="6356351"/>
            <a:ext cx="2844800" cy="365125"/>
          </a:xfrm>
          <a:prstGeom prst="rect">
            <a:avLst/>
          </a:prstGeom>
        </p:spPr>
        <p:txBody>
          <a:bodyPr/>
          <a:lstStyle>
            <a:lvl1pPr algn="ctr">
              <a:defRPr sz="1200">
                <a:solidFill>
                  <a:schemeClr val="bg1">
                    <a:lumMod val="65000"/>
                  </a:schemeClr>
                </a:solidFill>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3605356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1323832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2523495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1958644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2564064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2394531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2278231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112975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1000162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1225582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673600" y="6356351"/>
            <a:ext cx="2844800" cy="365125"/>
          </a:xfrm>
          <a:prstGeom prst="rect">
            <a:avLst/>
          </a:prstGeom>
        </p:spPr>
        <p:txBody>
          <a:bodyPr/>
          <a:lstStyle>
            <a:lvl1pPr algn="ctr">
              <a:defRPr/>
            </a:lvl1pPr>
          </a:lstStyle>
          <a:p>
            <a:fld id="{03AE04C5-3085-4F64-BC65-54FE2DBF6EB1}" type="slidenum">
              <a:rPr lang="en-US" smtClean="0"/>
              <a:pPr/>
              <a:t>‹#›</a:t>
            </a:fld>
            <a:endParaRPr lang="en-US" dirty="0"/>
          </a:p>
        </p:txBody>
      </p:sp>
    </p:spTree>
    <p:extLst>
      <p:ext uri="{BB962C8B-B14F-4D97-AF65-F5344CB8AC3E}">
        <p14:creationId xmlns:p14="http://schemas.microsoft.com/office/powerpoint/2010/main" val="354040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6"/>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2278366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1933173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110665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3319679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3143484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7"/>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792008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7"/>
          <p:cNvSpPr>
            <a:spLocks noGrp="1"/>
          </p:cNvSpPr>
          <p:nvPr>
            <p:ph type="sldNum" sz="quarter" idx="10"/>
          </p:nvPr>
        </p:nvSpPr>
        <p:spPr/>
        <p:txBody>
          <a:body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4209003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p:cNvPicPr>
            <a:picLocks noGrp="1" noSelect="1" noRot="1" noMove="1" noResize="1" noEditPoints="1" noAdjustHandles="1" noChangeArrowheads="1" noChangeShapeType="1"/>
          </p:cNvPicPr>
          <p:nvPr userDrawn="1">
            <p:custDataLst>
              <p:tags r:id="rId13"/>
            </p:custDataLst>
          </p:nvPr>
        </p:nvPicPr>
        <p:blipFill>
          <a:blip r:embed="rId14" cstate="print">
            <a:extLst>
              <a:ext uri="{28A0092B-C50C-407E-A947-70E740481C1C}">
                <a14:useLocalDpi xmlns:a14="http://schemas.microsoft.com/office/drawing/2010/main" val="0"/>
              </a:ext>
            </a:extLst>
          </a:blip>
          <a:stretch>
            <a:fillRect/>
          </a:stretch>
        </p:blipFill>
        <p:spPr>
          <a:xfrm>
            <a:off x="304800" y="6243412"/>
            <a:ext cx="2872047" cy="461356"/>
          </a:xfrm>
          <a:prstGeom prst="rect">
            <a:avLst/>
          </a:prstGeom>
        </p:spPr>
      </p:pic>
      <p:sp>
        <p:nvSpPr>
          <p:cNvPr id="4" name="Slide Number Placeholder 3"/>
          <p:cNvSpPr>
            <a:spLocks noGrp="1"/>
          </p:cNvSpPr>
          <p:nvPr>
            <p:ph type="sldNum" sz="quarter" idx="4"/>
          </p:nvPr>
        </p:nvSpPr>
        <p:spPr>
          <a:xfrm>
            <a:off x="4724400" y="6291527"/>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5B02A65-3D1E-45BD-9983-4ADAC5079F8B}" type="slidenum">
              <a:rPr lang="en-US" smtClean="0"/>
              <a:pPr/>
              <a:t>‹#›</a:t>
            </a:fld>
            <a:endParaRPr lang="en-US" dirty="0"/>
          </a:p>
        </p:txBody>
      </p:sp>
    </p:spTree>
    <p:extLst>
      <p:ext uri="{BB962C8B-B14F-4D97-AF65-F5344CB8AC3E}">
        <p14:creationId xmlns:p14="http://schemas.microsoft.com/office/powerpoint/2010/main" val="656180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userDrawn="1">
            <p:custDataLst>
              <p:tags r:id="rId13"/>
            </p:custDataLst>
          </p:nvPr>
        </p:nvPicPr>
        <p:blipFill>
          <a:blip r:embed="rId14" cstate="print">
            <a:extLst>
              <a:ext uri="{28A0092B-C50C-407E-A947-70E740481C1C}">
                <a14:useLocalDpi xmlns:a14="http://schemas.microsoft.com/office/drawing/2010/main" val="0"/>
              </a:ext>
            </a:extLst>
          </a:blip>
          <a:stretch>
            <a:fillRect/>
          </a:stretch>
        </p:blipFill>
        <p:spPr>
          <a:xfrm>
            <a:off x="304801" y="6243412"/>
            <a:ext cx="3254433" cy="461356"/>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8078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respond.census.gov/swim/" TargetMode="External"/><Relationship Id="rId2" Type="http://schemas.openxmlformats.org/officeDocument/2006/relationships/notesSlide" Target="../notesSlides/notesSlide103.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10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4.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0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census.webex.com/census/lsr.php?RCID=805ef5d40bb6617ce189d6d10a18ab25"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www.census.gov/geo/partnerships/luca.html"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hyperlink" Target="mailto:GEO.2020.LUCA@census.gov"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geocoding.geo.census.gov/geocoder/"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hyperlink" Target="https://tigerweb.geo.census.gov/tigerweb/"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picture of neighborhood" descr="Cartoon-like graphic of residential community that includes images of trees, clouds and various types of homes and apartment buildings." title="Cover art graphic of residential community"/>
          <p:cNvPicPr/>
          <p:nvPr/>
        </p:nvPicPr>
        <p:blipFill>
          <a:blip r:embed="rId3" cstate="print">
            <a:extLst>
              <a:ext uri="{28A0092B-C50C-407E-A947-70E740481C1C}">
                <a14:useLocalDpi xmlns:a14="http://schemas.microsoft.com/office/drawing/2010/main" val="0"/>
              </a:ext>
            </a:extLst>
          </a:blip>
          <a:stretch>
            <a:fillRect/>
          </a:stretch>
        </p:blipFill>
        <p:spPr>
          <a:xfrm>
            <a:off x="1047302" y="61119"/>
            <a:ext cx="10097396" cy="4191000"/>
          </a:xfrm>
          <a:prstGeom prst="rect">
            <a:avLst/>
          </a:prstGeom>
          <a:scene3d>
            <a:camera prst="orthographicFront">
              <a:rot lat="0" lon="0" rev="0"/>
            </a:camera>
            <a:lightRig rig="threePt" dir="t"/>
          </a:scene3d>
        </p:spPr>
      </p:pic>
      <p:sp>
        <p:nvSpPr>
          <p:cNvPr id="2" name="Title 1"/>
          <p:cNvSpPr>
            <a:spLocks noGrp="1"/>
          </p:cNvSpPr>
          <p:nvPr>
            <p:ph type="title"/>
          </p:nvPr>
        </p:nvSpPr>
        <p:spPr>
          <a:xfrm>
            <a:off x="609600" y="3276600"/>
            <a:ext cx="10972800" cy="2133600"/>
          </a:xfrm>
        </p:spPr>
        <p:txBody>
          <a:bodyPr>
            <a:normAutofit fontScale="90000"/>
          </a:bodyPr>
          <a:lstStyle/>
          <a:p>
            <a:r>
              <a:rPr lang="en-US" sz="5800" b="1" dirty="0">
                <a:solidFill>
                  <a:srgbClr val="C00000"/>
                </a:solidFill>
              </a:rPr>
              <a:t>2020 Census</a:t>
            </a:r>
            <a:r>
              <a:rPr lang="en-US" dirty="0"/>
              <a:t/>
            </a:r>
            <a:br>
              <a:rPr lang="en-US" dirty="0"/>
            </a:br>
            <a:r>
              <a:rPr lang="en-US" sz="4200" b="1" dirty="0">
                <a:solidFill>
                  <a:srgbClr val="C00000"/>
                </a:solidFill>
              </a:rPr>
              <a:t>Local Update of Census Addresses Operation </a:t>
            </a:r>
            <a:r>
              <a:rPr lang="en-US" sz="4200" b="1" dirty="0" smtClean="0">
                <a:solidFill>
                  <a:srgbClr val="C00000"/>
                </a:solidFill>
              </a:rPr>
              <a:t/>
            </a:r>
            <a:br>
              <a:rPr lang="en-US" sz="4200" b="1" dirty="0" smtClean="0">
                <a:solidFill>
                  <a:srgbClr val="C00000"/>
                </a:solidFill>
              </a:rPr>
            </a:br>
            <a:r>
              <a:rPr lang="en-US" sz="4200" b="1" dirty="0" smtClean="0">
                <a:solidFill>
                  <a:srgbClr val="C00000"/>
                </a:solidFill>
              </a:rPr>
              <a:t>(</a:t>
            </a:r>
            <a:r>
              <a:rPr lang="en-US" sz="4200" b="1" dirty="0">
                <a:solidFill>
                  <a:srgbClr val="C00000"/>
                </a:solidFill>
              </a:rPr>
              <a:t>LUCA</a:t>
            </a:r>
            <a:r>
              <a:rPr lang="en-US" sz="4200" b="1" dirty="0" smtClean="0">
                <a:solidFill>
                  <a:srgbClr val="C00000"/>
                </a:solidFill>
              </a:rPr>
              <a:t>)</a:t>
            </a:r>
            <a:br>
              <a:rPr lang="en-US" sz="4200" b="1" dirty="0" smtClean="0">
                <a:solidFill>
                  <a:srgbClr val="C00000"/>
                </a:solidFill>
              </a:rPr>
            </a:br>
            <a:r>
              <a:rPr lang="en-US" sz="4200" b="1" dirty="0" smtClean="0">
                <a:solidFill>
                  <a:srgbClr val="C00000"/>
                </a:solidFill>
              </a:rPr>
              <a:t>Training</a:t>
            </a:r>
            <a:endParaRPr lang="en-US" sz="4200" b="1" dirty="0">
              <a:solidFill>
                <a:srgbClr val="C00000"/>
              </a:solidFill>
            </a:endParaRPr>
          </a:p>
        </p:txBody>
      </p:sp>
      <p:sp>
        <p:nvSpPr>
          <p:cNvPr id="7" name="Subtitle 6"/>
          <p:cNvSpPr>
            <a:spLocks noGrp="1"/>
          </p:cNvSpPr>
          <p:nvPr>
            <p:ph type="subTitle" idx="1"/>
          </p:nvPr>
        </p:nvSpPr>
        <p:spPr>
          <a:xfrm>
            <a:off x="1828800" y="5562600"/>
            <a:ext cx="8534400" cy="749525"/>
          </a:xfrm>
        </p:spPr>
        <p:txBody>
          <a:bodyPr/>
          <a:lstStyle/>
          <a:p>
            <a:r>
              <a:rPr lang="en-US" dirty="0" smtClean="0">
                <a:solidFill>
                  <a:srgbClr val="C00000"/>
                </a:solidFill>
              </a:rPr>
              <a:t>Introduction</a:t>
            </a:r>
            <a:endParaRPr lang="en-US" dirty="0">
              <a:solidFill>
                <a:srgbClr val="C00000"/>
              </a:solidFill>
            </a:endParaRPr>
          </a:p>
        </p:txBody>
      </p:sp>
    </p:spTree>
    <p:extLst>
      <p:ext uri="{BB962C8B-B14F-4D97-AF65-F5344CB8AC3E}">
        <p14:creationId xmlns:p14="http://schemas.microsoft.com/office/powerpoint/2010/main" val="9942653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B02A65-3D1E-45BD-9983-4ADAC5079F8B}" type="slidenum">
              <a:rPr lang="en-US" smtClean="0"/>
              <a:pPr/>
              <a:t>10</a:t>
            </a:fld>
            <a:endParaRPr lang="en-US" dirty="0"/>
          </a:p>
        </p:txBody>
      </p:sp>
      <p:sp>
        <p:nvSpPr>
          <p:cNvPr id="6" name="Title 1"/>
          <p:cNvSpPr>
            <a:spLocks noGrp="1"/>
          </p:cNvSpPr>
          <p:nvPr>
            <p:ph type="title"/>
          </p:nvPr>
        </p:nvSpPr>
        <p:spPr>
          <a:xfrm>
            <a:off x="609600" y="0"/>
            <a:ext cx="10896600" cy="914400"/>
          </a:xfrm>
        </p:spPr>
        <p:txBody>
          <a:bodyPr>
            <a:normAutofit/>
          </a:bodyPr>
          <a:lstStyle/>
          <a:p>
            <a:r>
              <a:rPr lang="en-US" b="1" dirty="0">
                <a:solidFill>
                  <a:srgbClr val="C00000"/>
                </a:solidFill>
                <a:cs typeface="Times New Roman" panose="02020603050405020304" pitchFamily="18" charset="0"/>
              </a:rPr>
              <a:t>Census Bureau </a:t>
            </a:r>
            <a:r>
              <a:rPr lang="en-US" b="1" dirty="0" smtClean="0">
                <a:solidFill>
                  <a:srgbClr val="C00000"/>
                </a:solidFill>
                <a:cs typeface="Times New Roman" panose="02020603050405020304" pitchFamily="18" charset="0"/>
              </a:rPr>
              <a:t>Terminology</a:t>
            </a:r>
            <a:endParaRPr lang="en-US" b="1" dirty="0">
              <a:solidFill>
                <a:srgbClr val="C00000"/>
              </a:solidFill>
              <a:cs typeface="Times New Roman" panose="02020603050405020304" pitchFamily="18" charset="0"/>
            </a:endParaRPr>
          </a:p>
        </p:txBody>
      </p:sp>
      <p:sp>
        <p:nvSpPr>
          <p:cNvPr id="7" name="Content Placeholder 3"/>
          <p:cNvSpPr>
            <a:spLocks noGrp="1"/>
          </p:cNvSpPr>
          <p:nvPr>
            <p:ph sz="half" idx="1"/>
          </p:nvPr>
        </p:nvSpPr>
        <p:spPr>
          <a:xfrm>
            <a:off x="1066800" y="1216289"/>
            <a:ext cx="10020300" cy="4955911"/>
          </a:xfrm>
        </p:spPr>
        <p:txBody>
          <a:bodyPr>
            <a:normAutofit/>
          </a:bodyPr>
          <a:lstStyle/>
          <a:p>
            <a:r>
              <a:rPr lang="en-US" sz="3600" dirty="0">
                <a:cs typeface="Times New Roman" panose="02020603050405020304" pitchFamily="18" charset="0"/>
              </a:rPr>
              <a:t>Census Bureau terminology.</a:t>
            </a:r>
            <a:endParaRPr lang="en-US" sz="3100" dirty="0">
              <a:cs typeface="Times New Roman" panose="02020603050405020304" pitchFamily="18" charset="0"/>
            </a:endParaRPr>
          </a:p>
          <a:p>
            <a:pPr lvl="1">
              <a:buSzPct val="75000"/>
              <a:buFont typeface="Courier New" panose="02070309020205020404" pitchFamily="49" charset="0"/>
              <a:buChar char="o"/>
            </a:pPr>
            <a:r>
              <a:rPr lang="en-US" sz="3200" dirty="0" smtClean="0">
                <a:cs typeface="Times New Roman" panose="02020603050405020304" pitchFamily="18" charset="0"/>
              </a:rPr>
              <a:t>Geocode.</a:t>
            </a:r>
          </a:p>
          <a:p>
            <a:pPr lvl="1">
              <a:buSzPct val="75000"/>
              <a:buFont typeface="Courier New" panose="02070309020205020404" pitchFamily="49" charset="0"/>
              <a:buChar char="o"/>
            </a:pPr>
            <a:r>
              <a:rPr lang="en-US" sz="3200" dirty="0" smtClean="0">
                <a:cs typeface="Times New Roman" panose="02020603050405020304" pitchFamily="18" charset="0"/>
              </a:rPr>
              <a:t>Housing </a:t>
            </a:r>
            <a:r>
              <a:rPr lang="en-US" sz="3200" dirty="0">
                <a:cs typeface="Times New Roman" panose="02020603050405020304" pitchFamily="18" charset="0"/>
              </a:rPr>
              <a:t>Unit.</a:t>
            </a:r>
          </a:p>
          <a:p>
            <a:pPr lvl="1">
              <a:buSzPct val="75000"/>
              <a:buFont typeface="Courier New" panose="02070309020205020404" pitchFamily="49" charset="0"/>
              <a:buChar char="o"/>
            </a:pPr>
            <a:r>
              <a:rPr lang="en-US" sz="3200" dirty="0">
                <a:cs typeface="Times New Roman" panose="02020603050405020304" pitchFamily="18" charset="0"/>
              </a:rPr>
              <a:t>Group Quarters.</a:t>
            </a:r>
          </a:p>
          <a:p>
            <a:pPr lvl="1">
              <a:buSzPct val="75000"/>
              <a:buFont typeface="Courier New" panose="02070309020205020404" pitchFamily="49" charset="0"/>
              <a:buChar char="o"/>
            </a:pPr>
            <a:r>
              <a:rPr lang="en-US" sz="3200" dirty="0">
                <a:cs typeface="Times New Roman" panose="02020603050405020304" pitchFamily="18" charset="0"/>
              </a:rPr>
              <a:t>City Style Address.</a:t>
            </a:r>
          </a:p>
          <a:p>
            <a:pPr lvl="1">
              <a:buSzPct val="75000"/>
              <a:buFont typeface="Courier New" panose="02070309020205020404" pitchFamily="49" charset="0"/>
              <a:buChar char="o"/>
            </a:pPr>
            <a:r>
              <a:rPr lang="en-US" sz="3200" dirty="0">
                <a:cs typeface="Times New Roman" panose="02020603050405020304" pitchFamily="18" charset="0"/>
              </a:rPr>
              <a:t>Non-city Style Address.</a:t>
            </a:r>
          </a:p>
        </p:txBody>
      </p:sp>
    </p:spTree>
    <p:extLst>
      <p:ext uri="{BB962C8B-B14F-4D97-AF65-F5344CB8AC3E}">
        <p14:creationId xmlns:p14="http://schemas.microsoft.com/office/powerpoint/2010/main" val="178359276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447"/>
            <a:ext cx="10972800" cy="1281953"/>
          </a:xfrm>
        </p:spPr>
        <p:txBody>
          <a:bodyPr>
            <a:normAutofit fontScale="90000"/>
          </a:bodyPr>
          <a:lstStyle/>
          <a:p>
            <a:r>
              <a:rPr lang="en-US" sz="4900" b="1" dirty="0">
                <a:solidFill>
                  <a:srgbClr val="C00000"/>
                </a:solidFill>
                <a:cs typeface="Times New Roman" panose="02020603050405020304" pitchFamily="18" charset="0"/>
              </a:rPr>
              <a:t>Shipping </a:t>
            </a:r>
            <a:r>
              <a:rPr lang="en-US" sz="4900" b="1" dirty="0" smtClean="0">
                <a:solidFill>
                  <a:srgbClr val="C00000"/>
                </a:solidFill>
                <a:cs typeface="Times New Roman" panose="02020603050405020304" pitchFamily="18" charset="0"/>
              </a:rPr>
              <a:t>Instructions</a:t>
            </a:r>
            <a:r>
              <a:rPr lang="en-US" sz="4900" b="1" dirty="0">
                <a:solidFill>
                  <a:srgbClr val="C00000"/>
                </a:solidFill>
                <a:cs typeface="Times New Roman" panose="02020603050405020304" pitchFamily="18" charset="0"/>
              </a:rPr>
              <a:t>:</a:t>
            </a:r>
            <a:r>
              <a:rPr lang="en-US" b="1" dirty="0">
                <a:solidFill>
                  <a:srgbClr val="C00000"/>
                </a:solidFill>
                <a:cs typeface="Times New Roman" panose="02020603050405020304" pitchFamily="18" charset="0"/>
              </a:rPr>
              <a:t/>
            </a:r>
            <a:br>
              <a:rPr lang="en-US" b="1" dirty="0">
                <a:solidFill>
                  <a:srgbClr val="C00000"/>
                </a:solidFill>
                <a:cs typeface="Times New Roman" panose="02020603050405020304" pitchFamily="18" charset="0"/>
              </a:rPr>
            </a:br>
            <a:r>
              <a:rPr lang="en-US" sz="4000" b="1" dirty="0">
                <a:solidFill>
                  <a:srgbClr val="C00000"/>
                </a:solidFill>
                <a:cs typeface="Times New Roman" panose="02020603050405020304" pitchFamily="18" charset="0"/>
              </a:rPr>
              <a:t>Submissions </a:t>
            </a:r>
            <a:r>
              <a:rPr lang="en-US" sz="4000" b="1" dirty="0" smtClean="0">
                <a:solidFill>
                  <a:srgbClr val="C00000"/>
                </a:solidFill>
                <a:cs typeface="Times New Roman" panose="02020603050405020304" pitchFamily="18" charset="0"/>
              </a:rPr>
              <a:t>With Updated Digital Map Materials</a:t>
            </a:r>
            <a:endParaRPr lang="en-US" sz="4000"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447800"/>
            <a:ext cx="10972800" cy="4908551"/>
          </a:xfrm>
        </p:spPr>
        <p:txBody>
          <a:bodyPr>
            <a:normAutofit/>
          </a:bodyPr>
          <a:lstStyle/>
          <a:p>
            <a:pPr>
              <a:buSzPct val="100000"/>
            </a:pPr>
            <a:r>
              <a:rPr lang="en-US" dirty="0"/>
              <a:t>Include CD/DVD of zipped updated address list and zipped updated edges shapefile.</a:t>
            </a:r>
          </a:p>
          <a:p>
            <a:pPr>
              <a:buSzPct val="100000"/>
            </a:pPr>
            <a:r>
              <a:rPr lang="en-US" dirty="0"/>
              <a:t>Include completed D-2011, either hardcopy or as its own zipped file on same CD/DVD.</a:t>
            </a:r>
          </a:p>
          <a:p>
            <a:pPr>
              <a:buSzPct val="100000"/>
            </a:pPr>
            <a:r>
              <a:rPr lang="en-US" dirty="0"/>
              <a:t>Use mailing label included with original materials to ship to National Processing Center in Jeffersonville, IN.</a:t>
            </a:r>
          </a:p>
          <a:p>
            <a:pPr>
              <a:buSzPct val="100000"/>
            </a:pPr>
            <a:r>
              <a:rPr lang="en-US" dirty="0"/>
              <a:t>For any shipping uncertainty, consult Respondent Guide or contact Census Bureau.</a:t>
            </a:r>
          </a:p>
          <a:p>
            <a:pPr>
              <a:buSzPct val="75000"/>
              <a:buFont typeface="Courier New" panose="02070309020205020404" pitchFamily="49" charset="0"/>
              <a:buChar char="o"/>
            </a:pPr>
            <a:endParaRPr lang="en-US"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100</a:t>
            </a:fld>
            <a:endParaRPr lang="en-US" dirty="0"/>
          </a:p>
        </p:txBody>
      </p:sp>
    </p:spTree>
    <p:extLst>
      <p:ext uri="{BB962C8B-B14F-4D97-AF65-F5344CB8AC3E}">
        <p14:creationId xmlns:p14="http://schemas.microsoft.com/office/powerpoint/2010/main" val="383162148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351" y="163902"/>
            <a:ext cx="10972800" cy="1143000"/>
          </a:xfrm>
        </p:spPr>
        <p:txBody>
          <a:bodyPr>
            <a:normAutofit fontScale="90000"/>
          </a:bodyPr>
          <a:lstStyle/>
          <a:p>
            <a:r>
              <a:rPr lang="en-US" sz="4900" b="1" dirty="0">
                <a:solidFill>
                  <a:srgbClr val="C00000"/>
                </a:solidFill>
                <a:cs typeface="Times New Roman" panose="02020603050405020304" pitchFamily="18" charset="0"/>
              </a:rPr>
              <a:t>Shipping </a:t>
            </a:r>
            <a:r>
              <a:rPr lang="en-US" sz="4900" b="1" dirty="0" smtClean="0">
                <a:solidFill>
                  <a:srgbClr val="C00000"/>
                </a:solidFill>
                <a:cs typeface="Times New Roman" panose="02020603050405020304" pitchFamily="18" charset="0"/>
              </a:rPr>
              <a:t>Instructions</a:t>
            </a:r>
            <a:r>
              <a:rPr lang="en-US" sz="4900" b="1" dirty="0">
                <a:solidFill>
                  <a:srgbClr val="C00000"/>
                </a:solidFill>
                <a:cs typeface="Times New Roman" panose="02020603050405020304" pitchFamily="18" charset="0"/>
              </a:rPr>
              <a:t>:</a:t>
            </a:r>
            <a:r>
              <a:rPr lang="en-US" b="1" dirty="0">
                <a:solidFill>
                  <a:srgbClr val="C00000"/>
                </a:solidFill>
                <a:cs typeface="Times New Roman" panose="02020603050405020304" pitchFamily="18" charset="0"/>
              </a:rPr>
              <a:t/>
            </a:r>
            <a:br>
              <a:rPr lang="en-US" b="1" dirty="0">
                <a:solidFill>
                  <a:srgbClr val="C00000"/>
                </a:solidFill>
                <a:cs typeface="Times New Roman" panose="02020603050405020304" pitchFamily="18" charset="0"/>
              </a:rPr>
            </a:br>
            <a:r>
              <a:rPr lang="en-US" sz="4000" b="1" dirty="0">
                <a:solidFill>
                  <a:srgbClr val="C00000"/>
                </a:solidFill>
                <a:cs typeface="Times New Roman" panose="02020603050405020304" pitchFamily="18" charset="0"/>
              </a:rPr>
              <a:t>Title 13 </a:t>
            </a:r>
            <a:r>
              <a:rPr lang="en-US" sz="4000" b="1" dirty="0" smtClean="0">
                <a:solidFill>
                  <a:srgbClr val="C00000"/>
                </a:solidFill>
                <a:cs typeface="Times New Roman" panose="02020603050405020304" pitchFamily="18" charset="0"/>
              </a:rPr>
              <a:t>Details </a:t>
            </a:r>
            <a:r>
              <a:rPr lang="en-US" sz="4000" b="1" dirty="0">
                <a:solidFill>
                  <a:srgbClr val="C00000"/>
                </a:solidFill>
                <a:cs typeface="Times New Roman" panose="02020603050405020304" pitchFamily="18" charset="0"/>
              </a:rPr>
              <a:t>– </a:t>
            </a:r>
            <a:r>
              <a:rPr lang="en-US" sz="4000" b="1" dirty="0" smtClean="0">
                <a:solidFill>
                  <a:srgbClr val="C00000"/>
                </a:solidFill>
                <a:cs typeface="Times New Roman" panose="02020603050405020304" pitchFamily="18" charset="0"/>
              </a:rPr>
              <a:t>Double Wrap Visual</a:t>
            </a:r>
            <a:endParaRPr lang="en-US" b="1" dirty="0">
              <a:solidFill>
                <a:srgbClr val="C00000"/>
              </a:solidFill>
              <a:cs typeface="Times New Roman" panose="02020603050405020304" pitchFamily="18" charset="0"/>
            </a:endParaRPr>
          </a:p>
        </p:txBody>
      </p:sp>
      <p:pic>
        <p:nvPicPr>
          <p:cNvPr id="4" name="Content Placeholder 3" descr="Author uses this visual to illustrate the proper way to label the inner and outer envelopes to protect the Title 13 materials.  This process is outlined in the Respondent Guide." title="Image of proper inner and outer envelope double wrap"/>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615351" y="1383102"/>
            <a:ext cx="10972800" cy="4484298"/>
          </a:xfrm>
          <a:prstGeom prst="rect">
            <a:avLst/>
          </a:prstGeom>
        </p:spPr>
      </p:pic>
      <p:sp>
        <p:nvSpPr>
          <p:cNvPr id="3" name="Slide Number Placeholder 2"/>
          <p:cNvSpPr>
            <a:spLocks noGrp="1"/>
          </p:cNvSpPr>
          <p:nvPr>
            <p:ph type="sldNum" sz="quarter" idx="4294967295"/>
          </p:nvPr>
        </p:nvSpPr>
        <p:spPr/>
        <p:txBody>
          <a:bodyPr/>
          <a:lstStyle/>
          <a:p>
            <a:fld id="{03AE04C5-3085-4F64-BC65-54FE2DBF6EB1}" type="slidenum">
              <a:rPr lang="en-US" smtClean="0"/>
              <a:pPr/>
              <a:t>101</a:t>
            </a:fld>
            <a:endParaRPr lang="en-US" dirty="0"/>
          </a:p>
        </p:txBody>
      </p:sp>
    </p:spTree>
    <p:extLst>
      <p:ext uri="{BB962C8B-B14F-4D97-AF65-F5344CB8AC3E}">
        <p14:creationId xmlns:p14="http://schemas.microsoft.com/office/powerpoint/2010/main" val="419163245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755"/>
            <a:ext cx="10972800" cy="1143000"/>
          </a:xfrm>
        </p:spPr>
        <p:txBody>
          <a:bodyPr>
            <a:normAutofit/>
          </a:bodyPr>
          <a:lstStyle/>
          <a:p>
            <a:r>
              <a:rPr lang="en-US" sz="4900" b="1" dirty="0">
                <a:solidFill>
                  <a:srgbClr val="C00000"/>
                </a:solidFill>
                <a:latin typeface="Calibri" panose="020F0502020204030204" pitchFamily="34" charset="0"/>
                <a:cs typeface="Times New Roman" panose="02020603050405020304" pitchFamily="18" charset="0"/>
              </a:rPr>
              <a:t>SWIM </a:t>
            </a:r>
            <a:r>
              <a:rPr lang="en-US" sz="4900" b="1" dirty="0" smtClean="0">
                <a:solidFill>
                  <a:srgbClr val="C00000"/>
                </a:solidFill>
                <a:latin typeface="Calibri" panose="020F0502020204030204" pitchFamily="34" charset="0"/>
                <a:cs typeface="Times New Roman" panose="02020603050405020304" pitchFamily="18" charset="0"/>
              </a:rPr>
              <a:t>Introduction</a:t>
            </a:r>
            <a:endParaRPr lang="en-US" sz="4000"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71755"/>
            <a:ext cx="10972800" cy="4924245"/>
          </a:xfrm>
        </p:spPr>
        <p:txBody>
          <a:bodyPr>
            <a:normAutofit lnSpcReduction="10000"/>
          </a:bodyPr>
          <a:lstStyle/>
          <a:p>
            <a:r>
              <a:rPr lang="en-US" sz="3600" dirty="0"/>
              <a:t>Official web portal for uploading materials to Census Bureau.</a:t>
            </a:r>
          </a:p>
          <a:p>
            <a:r>
              <a:rPr lang="en-US" sz="3600" dirty="0"/>
              <a:t>Used for other programs besides LUCA.</a:t>
            </a:r>
          </a:p>
          <a:p>
            <a:r>
              <a:rPr lang="en-US" sz="3600" dirty="0"/>
              <a:t>Accounts are people based, not entity based.</a:t>
            </a:r>
          </a:p>
          <a:p>
            <a:r>
              <a:rPr lang="en-US" sz="3600" dirty="0"/>
              <a:t>12 digit registration token to establish account provided by Census Bureau.</a:t>
            </a:r>
          </a:p>
          <a:p>
            <a:r>
              <a:rPr lang="en-US" sz="3600" dirty="0"/>
              <a:t>Only accepts .ZIP files.</a:t>
            </a:r>
          </a:p>
          <a:p>
            <a:r>
              <a:rPr lang="en-US" sz="3600" dirty="0"/>
              <a:t>Size limitation of 250 megabytes.</a:t>
            </a:r>
          </a:p>
          <a:p>
            <a:endParaRPr lang="en-US"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102</a:t>
            </a:fld>
            <a:endParaRPr lang="en-US" dirty="0"/>
          </a:p>
        </p:txBody>
      </p:sp>
    </p:spTree>
    <p:extLst>
      <p:ext uri="{BB962C8B-B14F-4D97-AF65-F5344CB8AC3E}">
        <p14:creationId xmlns:p14="http://schemas.microsoft.com/office/powerpoint/2010/main" val="299056827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b="1" dirty="0">
                <a:solidFill>
                  <a:srgbClr val="C00000"/>
                </a:solidFill>
                <a:cs typeface="Times New Roman" panose="02020603050405020304" pitchFamily="18" charset="0"/>
              </a:rPr>
              <a:t>SWIM </a:t>
            </a:r>
            <a:r>
              <a:rPr lang="en-US" b="1" dirty="0" smtClean="0">
                <a:solidFill>
                  <a:srgbClr val="C00000"/>
                </a:solidFill>
                <a:cs typeface="Times New Roman" panose="02020603050405020304" pitchFamily="18" charset="0"/>
              </a:rPr>
              <a:t>Account Login </a:t>
            </a:r>
            <a:r>
              <a:rPr lang="en-US" b="1" dirty="0">
                <a:solidFill>
                  <a:srgbClr val="C00000"/>
                </a:solidFill>
                <a:cs typeface="Times New Roman" panose="02020603050405020304" pitchFamily="18" charset="0"/>
              </a:rPr>
              <a:t>and </a:t>
            </a:r>
            <a:r>
              <a:rPr lang="en-US" b="1" dirty="0" smtClean="0">
                <a:solidFill>
                  <a:srgbClr val="C00000"/>
                </a:solidFill>
                <a:cs typeface="Times New Roman" panose="02020603050405020304" pitchFamily="18" charset="0"/>
              </a:rPr>
              <a:t>Welcome Screens</a:t>
            </a:r>
            <a:endParaRPr lang="en-US" dirty="0"/>
          </a:p>
        </p:txBody>
      </p:sp>
      <p:sp>
        <p:nvSpPr>
          <p:cNvPr id="15" name="TextBox 14"/>
          <p:cNvSpPr txBox="1"/>
          <p:nvPr/>
        </p:nvSpPr>
        <p:spPr>
          <a:xfrm>
            <a:off x="5491893" y="1567190"/>
            <a:ext cx="5649786" cy="523220"/>
          </a:xfrm>
          <a:prstGeom prst="rect">
            <a:avLst/>
          </a:prstGeom>
          <a:noFill/>
        </p:spPr>
        <p:txBody>
          <a:bodyPr wrap="square" rtlCol="0">
            <a:spAutoFit/>
          </a:bodyPr>
          <a:lstStyle/>
          <a:p>
            <a:r>
              <a:rPr lang="en-US" sz="2800" dirty="0">
                <a:hlinkClick r:id="rId3"/>
              </a:rPr>
              <a:t>&lt;https://respond.census.gov/swim/&gt;</a:t>
            </a:r>
            <a:endParaRPr lang="en-US" sz="2800" dirty="0"/>
          </a:p>
        </p:txBody>
      </p:sp>
      <p:pic>
        <p:nvPicPr>
          <p:cNvPr id="5" name="Content Placeholder 4" title="Image of SWIM Login screen"/>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600200" y="1393195"/>
            <a:ext cx="3657600" cy="4528810"/>
          </a:xfrm>
          <a:ln>
            <a:solidFill>
              <a:schemeClr val="bg2">
                <a:lumMod val="10000"/>
              </a:schemeClr>
            </a:solidFill>
          </a:ln>
        </p:spPr>
      </p:pic>
      <p:pic>
        <p:nvPicPr>
          <p:cNvPr id="13" name="Content Placeholder 12" title="Image of SWIM Welcome screen, New Upload button"/>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096000" y="2514600"/>
            <a:ext cx="4441573" cy="2286000"/>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103</a:t>
            </a:fld>
            <a:endParaRPr lang="en-US" dirty="0"/>
          </a:p>
        </p:txBody>
      </p:sp>
    </p:spTree>
    <p:extLst>
      <p:ext uri="{BB962C8B-B14F-4D97-AF65-F5344CB8AC3E}">
        <p14:creationId xmlns:p14="http://schemas.microsoft.com/office/powerpoint/2010/main" val="160156297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89038"/>
          </a:xfrm>
        </p:spPr>
        <p:txBody>
          <a:bodyPr>
            <a:normAutofit/>
          </a:bodyPr>
          <a:lstStyle/>
          <a:p>
            <a:r>
              <a:rPr lang="en-US" b="1" dirty="0">
                <a:solidFill>
                  <a:srgbClr val="C00000"/>
                </a:solidFill>
                <a:cs typeface="Times New Roman" panose="02020603050405020304" pitchFamily="18" charset="0"/>
              </a:rPr>
              <a:t>SWIM </a:t>
            </a:r>
            <a:r>
              <a:rPr lang="en-US" b="1" dirty="0" smtClean="0">
                <a:solidFill>
                  <a:srgbClr val="C00000"/>
                </a:solidFill>
                <a:cs typeface="Times New Roman" panose="02020603050405020304" pitchFamily="18" charset="0"/>
              </a:rPr>
              <a:t>Account Registration Screens</a:t>
            </a:r>
            <a:endParaRPr lang="en-US" sz="4800" b="1" dirty="0">
              <a:solidFill>
                <a:srgbClr val="C00000"/>
              </a:solidFill>
              <a:cs typeface="Times New Roman" panose="02020603050405020304" pitchFamily="18" charset="0"/>
            </a:endParaRPr>
          </a:p>
        </p:txBody>
      </p:sp>
      <p:pic>
        <p:nvPicPr>
          <p:cNvPr id="4" name="Content Placeholder 3" title="Image of SWIM login screen, account registration button"/>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81200" y="1295400"/>
            <a:ext cx="3429001" cy="4754563"/>
          </a:xfrm>
          <a:ln>
            <a:solidFill>
              <a:schemeClr val="bg2">
                <a:lumMod val="10000"/>
              </a:schemeClr>
            </a:solidFill>
          </a:ln>
        </p:spPr>
      </p:pic>
      <p:pic>
        <p:nvPicPr>
          <p:cNvPr id="10" name="Content Placeholder 9" title="Image of SWIM account registration detail screen"/>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17988" y="1295400"/>
            <a:ext cx="3744024" cy="4754564"/>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104</a:t>
            </a:fld>
            <a:endParaRPr lang="en-US" dirty="0"/>
          </a:p>
        </p:txBody>
      </p:sp>
    </p:spTree>
    <p:extLst>
      <p:ext uri="{BB962C8B-B14F-4D97-AF65-F5344CB8AC3E}">
        <p14:creationId xmlns:p14="http://schemas.microsoft.com/office/powerpoint/2010/main" val="23233126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755"/>
            <a:ext cx="10972800" cy="1143000"/>
          </a:xfrm>
        </p:spPr>
        <p:txBody>
          <a:bodyPr>
            <a:normAutofit/>
          </a:bodyPr>
          <a:lstStyle/>
          <a:p>
            <a:r>
              <a:rPr lang="en-US" b="1" dirty="0">
                <a:solidFill>
                  <a:srgbClr val="C00000"/>
                </a:solidFill>
                <a:cs typeface="Times New Roman" panose="02020603050405020304" pitchFamily="18" charset="0"/>
              </a:rPr>
              <a:t>SWIM </a:t>
            </a:r>
            <a:r>
              <a:rPr lang="en-US" b="1" dirty="0" smtClean="0">
                <a:solidFill>
                  <a:srgbClr val="C00000"/>
                </a:solidFill>
                <a:cs typeface="Times New Roman" panose="02020603050405020304" pitchFamily="18" charset="0"/>
              </a:rPr>
              <a:t>Start New Upload Screen</a:t>
            </a:r>
            <a:endParaRPr lang="en-US" b="1" dirty="0">
              <a:solidFill>
                <a:srgbClr val="C00000"/>
              </a:solidFill>
              <a:cs typeface="Times New Roman" panose="02020603050405020304" pitchFamily="18" charset="0"/>
            </a:endParaRPr>
          </a:p>
        </p:txBody>
      </p:sp>
      <p:pic>
        <p:nvPicPr>
          <p:cNvPr id="5" name="Content Placeholder 4" title="Image of SWIM, Start New Upload scree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3999" y="1524000"/>
            <a:ext cx="9144001" cy="4096066"/>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105</a:t>
            </a:fld>
            <a:endParaRPr lang="en-US" dirty="0"/>
          </a:p>
        </p:txBody>
      </p:sp>
    </p:spTree>
    <p:extLst>
      <p:ext uri="{BB962C8B-B14F-4D97-AF65-F5344CB8AC3E}">
        <p14:creationId xmlns:p14="http://schemas.microsoft.com/office/powerpoint/2010/main" val="40790056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859"/>
            <a:ext cx="10972800" cy="1143000"/>
          </a:xfrm>
        </p:spPr>
        <p:txBody>
          <a:bodyPr>
            <a:normAutofit/>
          </a:bodyPr>
          <a:lstStyle/>
          <a:p>
            <a:r>
              <a:rPr lang="en-US" b="1" dirty="0">
                <a:solidFill>
                  <a:srgbClr val="C00000"/>
                </a:solidFill>
                <a:cs typeface="Times New Roman" panose="02020603050405020304" pitchFamily="18" charset="0"/>
              </a:rPr>
              <a:t>SWIM </a:t>
            </a:r>
            <a:r>
              <a:rPr lang="en-US" b="1" dirty="0" smtClean="0">
                <a:solidFill>
                  <a:srgbClr val="C00000"/>
                </a:solidFill>
                <a:cs typeface="Times New Roman" panose="02020603050405020304" pitchFamily="18" charset="0"/>
              </a:rPr>
              <a:t>Type </a:t>
            </a:r>
            <a:r>
              <a:rPr lang="en-US" b="1" dirty="0">
                <a:solidFill>
                  <a:srgbClr val="C00000"/>
                </a:solidFill>
                <a:cs typeface="Times New Roman" panose="02020603050405020304" pitchFamily="18" charset="0"/>
              </a:rPr>
              <a:t>of LUCA </a:t>
            </a:r>
            <a:r>
              <a:rPr lang="en-US" b="1" dirty="0" smtClean="0">
                <a:solidFill>
                  <a:srgbClr val="C00000"/>
                </a:solidFill>
                <a:cs typeface="Times New Roman" panose="02020603050405020304" pitchFamily="18" charset="0"/>
              </a:rPr>
              <a:t>Entity Screen</a:t>
            </a:r>
            <a:endParaRPr lang="en-US" b="1" dirty="0">
              <a:solidFill>
                <a:srgbClr val="C00000"/>
              </a:solidFill>
              <a:cs typeface="Times New Roman" panose="02020603050405020304" pitchFamily="18" charset="0"/>
            </a:endParaRPr>
          </a:p>
        </p:txBody>
      </p:sp>
      <p:pic>
        <p:nvPicPr>
          <p:cNvPr id="4" name="Content Placeholder 3" title="Image of SWIM, choose type of LUCA entity scree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1" y="1600200"/>
            <a:ext cx="9067800" cy="3048000"/>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106</a:t>
            </a:fld>
            <a:endParaRPr lang="en-US" dirty="0"/>
          </a:p>
        </p:txBody>
      </p:sp>
    </p:spTree>
    <p:extLst>
      <p:ext uri="{BB962C8B-B14F-4D97-AF65-F5344CB8AC3E}">
        <p14:creationId xmlns:p14="http://schemas.microsoft.com/office/powerpoint/2010/main" val="301522418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1771"/>
            <a:ext cx="10972800" cy="1426029"/>
          </a:xfrm>
        </p:spPr>
        <p:txBody>
          <a:bodyPr>
            <a:normAutofit/>
          </a:bodyPr>
          <a:lstStyle/>
          <a:p>
            <a:r>
              <a:rPr lang="en-US" b="1" dirty="0">
                <a:solidFill>
                  <a:srgbClr val="C00000"/>
                </a:solidFill>
                <a:cs typeface="Times New Roman" panose="02020603050405020304" pitchFamily="18" charset="0"/>
              </a:rPr>
              <a:t>SWIM </a:t>
            </a:r>
            <a:r>
              <a:rPr lang="en-US" b="1" dirty="0" smtClean="0">
                <a:solidFill>
                  <a:srgbClr val="C00000"/>
                </a:solidFill>
                <a:cs typeface="Times New Roman" panose="02020603050405020304" pitchFamily="18" charset="0"/>
              </a:rPr>
              <a:t>Select </a:t>
            </a:r>
            <a:r>
              <a:rPr lang="en-US" b="1" dirty="0">
                <a:solidFill>
                  <a:srgbClr val="C00000"/>
                </a:solidFill>
                <a:cs typeface="Times New Roman" panose="02020603050405020304" pitchFamily="18" charset="0"/>
              </a:rPr>
              <a:t>a .ZIP </a:t>
            </a:r>
            <a:r>
              <a:rPr lang="en-US" b="1" dirty="0" smtClean="0">
                <a:solidFill>
                  <a:srgbClr val="C00000"/>
                </a:solidFill>
                <a:cs typeface="Times New Roman" panose="02020603050405020304" pitchFamily="18" charset="0"/>
              </a:rPr>
              <a:t>to Upload Screen</a:t>
            </a:r>
            <a:endParaRPr lang="en-US" b="1" dirty="0">
              <a:solidFill>
                <a:srgbClr val="C00000"/>
              </a:solidFill>
              <a:cs typeface="Times New Roman" panose="02020603050405020304" pitchFamily="18" charset="0"/>
            </a:endParaRPr>
          </a:p>
        </p:txBody>
      </p:sp>
      <p:pic>
        <p:nvPicPr>
          <p:cNvPr id="5" name="Content Placeholder 4" title="Image of SWIM, select .zip to upload scree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1447800"/>
            <a:ext cx="9144000" cy="4499223"/>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107</a:t>
            </a:fld>
            <a:endParaRPr lang="en-US" dirty="0"/>
          </a:p>
        </p:txBody>
      </p:sp>
    </p:spTree>
    <p:extLst>
      <p:ext uri="{BB962C8B-B14F-4D97-AF65-F5344CB8AC3E}">
        <p14:creationId xmlns:p14="http://schemas.microsoft.com/office/powerpoint/2010/main" val="26320517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5689"/>
            <a:ext cx="10972800" cy="1143000"/>
          </a:xfrm>
        </p:spPr>
        <p:txBody>
          <a:bodyPr>
            <a:normAutofit/>
          </a:bodyPr>
          <a:lstStyle/>
          <a:p>
            <a:r>
              <a:rPr lang="en-US" b="1" dirty="0">
                <a:solidFill>
                  <a:srgbClr val="C00000"/>
                </a:solidFill>
                <a:cs typeface="Times New Roman" panose="02020603050405020304" pitchFamily="18" charset="0"/>
              </a:rPr>
              <a:t>SWIM </a:t>
            </a:r>
            <a:r>
              <a:rPr lang="en-US" b="1" dirty="0" smtClean="0">
                <a:solidFill>
                  <a:srgbClr val="C00000"/>
                </a:solidFill>
                <a:cs typeface="Times New Roman" panose="02020603050405020304" pitchFamily="18" charset="0"/>
              </a:rPr>
              <a:t>Choose </a:t>
            </a:r>
            <a:r>
              <a:rPr lang="en-US" b="1" dirty="0">
                <a:solidFill>
                  <a:srgbClr val="C00000"/>
                </a:solidFill>
                <a:cs typeface="Times New Roman" panose="02020603050405020304" pitchFamily="18" charset="0"/>
              </a:rPr>
              <a:t>.ZIP to </a:t>
            </a:r>
            <a:r>
              <a:rPr lang="en-US" b="1" dirty="0" smtClean="0">
                <a:solidFill>
                  <a:srgbClr val="C00000"/>
                </a:solidFill>
                <a:cs typeface="Times New Roman" panose="02020603050405020304" pitchFamily="18" charset="0"/>
              </a:rPr>
              <a:t>Upload Screen</a:t>
            </a:r>
            <a:endParaRPr lang="en-US" b="1" dirty="0">
              <a:solidFill>
                <a:srgbClr val="C00000"/>
              </a:solidFill>
              <a:cs typeface="Times New Roman" panose="02020603050405020304" pitchFamily="18" charset="0"/>
            </a:endParaRPr>
          </a:p>
        </p:txBody>
      </p:sp>
      <p:pic>
        <p:nvPicPr>
          <p:cNvPr id="4" name="Content Placeholder 3" title="Image of local machine directory for selection of .zip files to upload using SWIM"/>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2362200"/>
            <a:ext cx="9144000" cy="1772816"/>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108</a:t>
            </a:fld>
            <a:endParaRPr lang="en-US" dirty="0"/>
          </a:p>
        </p:txBody>
      </p:sp>
    </p:spTree>
    <p:extLst>
      <p:ext uri="{BB962C8B-B14F-4D97-AF65-F5344CB8AC3E}">
        <p14:creationId xmlns:p14="http://schemas.microsoft.com/office/powerpoint/2010/main" val="137751398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755"/>
            <a:ext cx="10972800" cy="1143000"/>
          </a:xfrm>
        </p:spPr>
        <p:txBody>
          <a:bodyPr>
            <a:normAutofit/>
          </a:bodyPr>
          <a:lstStyle/>
          <a:p>
            <a:r>
              <a:rPr lang="en-US" b="1" dirty="0">
                <a:solidFill>
                  <a:srgbClr val="C00000"/>
                </a:solidFill>
                <a:cs typeface="Times New Roman" panose="02020603050405020304" pitchFamily="18" charset="0"/>
              </a:rPr>
              <a:t>SWIM .ZIP </a:t>
            </a:r>
            <a:r>
              <a:rPr lang="en-US" b="1" dirty="0" smtClean="0">
                <a:solidFill>
                  <a:srgbClr val="C00000"/>
                </a:solidFill>
                <a:cs typeface="Times New Roman" panose="02020603050405020304" pitchFamily="18" charset="0"/>
              </a:rPr>
              <a:t>File Upload Status Screen</a:t>
            </a:r>
            <a:endParaRPr lang="en-US" sz="4800" b="1" dirty="0">
              <a:solidFill>
                <a:srgbClr val="C00000"/>
              </a:solidFill>
              <a:cs typeface="Times New Roman" panose="02020603050405020304" pitchFamily="18" charset="0"/>
            </a:endParaRPr>
          </a:p>
        </p:txBody>
      </p:sp>
      <p:pic>
        <p:nvPicPr>
          <p:cNvPr id="4" name="Content Placeholder 3" title="Image of SWIM .zip file upload status scree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3332" y="1649437"/>
            <a:ext cx="7005335" cy="3944180"/>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109</a:t>
            </a:fld>
            <a:endParaRPr lang="en-US" dirty="0"/>
          </a:p>
        </p:txBody>
      </p:sp>
    </p:spTree>
    <p:extLst>
      <p:ext uri="{BB962C8B-B14F-4D97-AF65-F5344CB8AC3E}">
        <p14:creationId xmlns:p14="http://schemas.microsoft.com/office/powerpoint/2010/main" val="1878584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0"/>
            <a:ext cx="10972800" cy="1143000"/>
          </a:xfrm>
        </p:spPr>
        <p:txBody>
          <a:bodyPr/>
          <a:lstStyle/>
          <a:p>
            <a:r>
              <a:rPr lang="en-US" b="1" dirty="0" smtClean="0">
                <a:solidFill>
                  <a:srgbClr val="C00000"/>
                </a:solidFill>
                <a:cs typeface="Times New Roman" panose="02020603050405020304" pitchFamily="18" charset="0"/>
              </a:rPr>
              <a:t>Geocode</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1066799" y="1290918"/>
            <a:ext cx="10058401" cy="4881282"/>
          </a:xfrm>
        </p:spPr>
        <p:txBody>
          <a:bodyPr>
            <a:normAutofit/>
          </a:bodyPr>
          <a:lstStyle/>
          <a:p>
            <a:r>
              <a:rPr lang="en-US" sz="3000" dirty="0" smtClean="0"/>
              <a:t>Geocoding is the process of </a:t>
            </a:r>
            <a:r>
              <a:rPr lang="en-US" sz="3000" dirty="0"/>
              <a:t>taking an address and returning an actual or calculated latitude/longitude coordinate </a:t>
            </a:r>
            <a:r>
              <a:rPr lang="en-US" sz="3000" dirty="0" smtClean="0"/>
              <a:t>on the earth’s surface.  </a:t>
            </a:r>
          </a:p>
          <a:p>
            <a:r>
              <a:rPr lang="en-US" sz="3000" dirty="0" smtClean="0"/>
              <a:t>In terms of the Census Bureau, this includes assigning the proper state, county, census tract and census block codes that correspond to the physical location of the </a:t>
            </a:r>
            <a:r>
              <a:rPr lang="en-US" sz="3000" dirty="0"/>
              <a:t>address. </a:t>
            </a:r>
            <a:endParaRPr lang="en-US" sz="3000" dirty="0" smtClean="0"/>
          </a:p>
          <a:p>
            <a:r>
              <a:rPr lang="en-US" sz="3000" dirty="0" smtClean="0"/>
              <a:t>The Census </a:t>
            </a:r>
            <a:r>
              <a:rPr lang="en-US" sz="3000" dirty="0"/>
              <a:t>Bureau requires every address is assigned a Census geocode before it can be processed and added to its </a:t>
            </a:r>
            <a:r>
              <a:rPr lang="en-US" sz="3000" dirty="0" smtClean="0"/>
              <a:t>inventory and included in the Census.</a:t>
            </a:r>
            <a:endParaRPr lang="en-US" sz="3000"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11</a:t>
            </a:fld>
            <a:endParaRPr lang="en-US" dirty="0"/>
          </a:p>
        </p:txBody>
      </p:sp>
    </p:spTree>
    <p:extLst>
      <p:ext uri="{BB962C8B-B14F-4D97-AF65-F5344CB8AC3E}">
        <p14:creationId xmlns:p14="http://schemas.microsoft.com/office/powerpoint/2010/main" val="22758231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143000"/>
          </a:xfrm>
        </p:spPr>
        <p:txBody>
          <a:bodyPr>
            <a:normAutofit/>
          </a:bodyPr>
          <a:lstStyle/>
          <a:p>
            <a:r>
              <a:rPr lang="en-US" b="1" dirty="0">
                <a:solidFill>
                  <a:srgbClr val="C00000"/>
                </a:solidFill>
                <a:latin typeface="Calibri" panose="020F0502020204030204" pitchFamily="34" charset="0"/>
                <a:cs typeface="Times New Roman" panose="02020603050405020304" pitchFamily="18" charset="0"/>
              </a:rPr>
              <a:t>SWIM </a:t>
            </a:r>
            <a:r>
              <a:rPr lang="en-US" b="1" dirty="0" smtClean="0">
                <a:solidFill>
                  <a:srgbClr val="C00000"/>
                </a:solidFill>
                <a:latin typeface="Calibri" panose="020F0502020204030204" pitchFamily="34" charset="0"/>
                <a:cs typeface="Times New Roman" panose="02020603050405020304" pitchFamily="18" charset="0"/>
              </a:rPr>
              <a:t>Thank You Confirmation Screen</a:t>
            </a:r>
            <a:endParaRPr lang="en-US" sz="4800" b="1" dirty="0">
              <a:solidFill>
                <a:srgbClr val="C00000"/>
              </a:solidFill>
              <a:latin typeface="Calibri" panose="020F0502020204030204" pitchFamily="34" charset="0"/>
              <a:cs typeface="Times New Roman" panose="02020603050405020304" pitchFamily="18" charset="0"/>
            </a:endParaRPr>
          </a:p>
        </p:txBody>
      </p:sp>
      <p:pic>
        <p:nvPicPr>
          <p:cNvPr id="4" name="Content Placeholder 3" title="Image of SWIM successful upload, thank you scree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76600" y="1925493"/>
            <a:ext cx="5186172" cy="3190598"/>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110</a:t>
            </a:fld>
            <a:endParaRPr lang="en-US" dirty="0"/>
          </a:p>
        </p:txBody>
      </p:sp>
    </p:spTree>
    <p:extLst>
      <p:ext uri="{BB962C8B-B14F-4D97-AF65-F5344CB8AC3E}">
        <p14:creationId xmlns:p14="http://schemas.microsoft.com/office/powerpoint/2010/main" val="68284316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rtoon-like graphic of residential community that includes images of trees, clouds and various types of homes and apartment buildings." title="Cover art graphic of residential commun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1376"/>
            <a:ext cx="10058400" cy="4185023"/>
          </a:xfrm>
          <a:prstGeom prst="rect">
            <a:avLst/>
          </a:prstGeom>
        </p:spPr>
      </p:pic>
      <p:sp>
        <p:nvSpPr>
          <p:cNvPr id="4" name="Title 3"/>
          <p:cNvSpPr>
            <a:spLocks noGrp="1"/>
          </p:cNvSpPr>
          <p:nvPr>
            <p:ph type="title"/>
          </p:nvPr>
        </p:nvSpPr>
        <p:spPr>
          <a:xfrm>
            <a:off x="609600" y="3505200"/>
            <a:ext cx="10972800" cy="2362199"/>
          </a:xfrm>
        </p:spPr>
        <p:txBody>
          <a:bodyPr>
            <a:normAutofit/>
          </a:bodyPr>
          <a:lstStyle/>
          <a:p>
            <a:r>
              <a:rPr lang="en-US" sz="4800" b="1" dirty="0" smtClean="0">
                <a:solidFill>
                  <a:srgbClr val="C00000"/>
                </a:solidFill>
                <a:cs typeface="Times New Roman" panose="02020603050405020304" pitchFamily="18" charset="0"/>
              </a:rPr>
              <a:t>Next Steps</a:t>
            </a:r>
            <a:endParaRPr lang="en-US" sz="4800" b="1" dirty="0">
              <a:solidFill>
                <a:srgbClr val="C00000"/>
              </a:solidFill>
              <a:cs typeface="Times New Roman" panose="02020603050405020304" pitchFamily="18" charset="0"/>
            </a:endParaRPr>
          </a:p>
        </p:txBody>
      </p:sp>
    </p:spTree>
    <p:extLst>
      <p:ext uri="{BB962C8B-B14F-4D97-AF65-F5344CB8AC3E}">
        <p14:creationId xmlns:p14="http://schemas.microsoft.com/office/powerpoint/2010/main" val="10573168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351" y="-10270"/>
            <a:ext cx="10972800" cy="1164771"/>
          </a:xfrm>
        </p:spPr>
        <p:txBody>
          <a:bodyPr/>
          <a:lstStyle/>
          <a:p>
            <a:r>
              <a:rPr lang="en-US" b="1" dirty="0">
                <a:solidFill>
                  <a:srgbClr val="C00000"/>
                </a:solidFill>
                <a:latin typeface="Calibri" panose="020F0502020204030204" pitchFamily="34" charset="0"/>
                <a:cs typeface="Times New Roman" panose="02020603050405020304" pitchFamily="18" charset="0"/>
              </a:rPr>
              <a:t>Next </a:t>
            </a:r>
            <a:r>
              <a:rPr lang="en-US" b="1" dirty="0" smtClean="0">
                <a:solidFill>
                  <a:srgbClr val="C00000"/>
                </a:solidFill>
                <a:latin typeface="Calibri" panose="020F0502020204030204" pitchFamily="34" charset="0"/>
                <a:cs typeface="Times New Roman" panose="02020603050405020304" pitchFamily="18" charset="0"/>
              </a:rPr>
              <a:t>Steps </a:t>
            </a:r>
            <a:r>
              <a:rPr lang="en-US" b="1" dirty="0">
                <a:solidFill>
                  <a:srgbClr val="C00000"/>
                </a:solidFill>
                <a:latin typeface="Calibri" panose="020F0502020204030204" pitchFamily="34" charset="0"/>
                <a:cs typeface="Times New Roman" panose="02020603050405020304" pitchFamily="18" charset="0"/>
              </a:rPr>
              <a:t>– Census Bureau</a:t>
            </a:r>
          </a:p>
        </p:txBody>
      </p:sp>
      <p:sp>
        <p:nvSpPr>
          <p:cNvPr id="3" name="Content Placeholder 2"/>
          <p:cNvSpPr>
            <a:spLocks noGrp="1"/>
          </p:cNvSpPr>
          <p:nvPr>
            <p:ph idx="1"/>
          </p:nvPr>
        </p:nvSpPr>
        <p:spPr>
          <a:xfrm>
            <a:off x="615351" y="1154502"/>
            <a:ext cx="10972800" cy="5093898"/>
          </a:xfrm>
        </p:spPr>
        <p:txBody>
          <a:bodyPr vert="horz" lIns="91440" tIns="45720" rIns="91440" bIns="45720" rtlCol="0" anchor="t">
            <a:normAutofit lnSpcReduction="10000"/>
          </a:bodyPr>
          <a:lstStyle/>
          <a:p>
            <a:r>
              <a:rPr lang="en-US" dirty="0"/>
              <a:t>Census Bureau processes submission for validation.</a:t>
            </a:r>
          </a:p>
          <a:p>
            <a:r>
              <a:rPr lang="en-US" dirty="0"/>
              <a:t>Census Bureau ships feedback materials in Summer 2019.</a:t>
            </a:r>
          </a:p>
          <a:p>
            <a:r>
              <a:rPr lang="en-US" dirty="0"/>
              <a:t>Census Bureau begins outreach to close out LUCA operation.</a:t>
            </a:r>
          </a:p>
          <a:p>
            <a:pPr lvl="1">
              <a:buSzPct val="75000"/>
              <a:buFont typeface="Courier New" panose="02070309020205020404" pitchFamily="49" charset="0"/>
              <a:buChar char="o"/>
            </a:pPr>
            <a:r>
              <a:rPr lang="en-US" dirty="0"/>
              <a:t>Must confirm destruction or return of all Title 13 materials, including originals and copies.</a:t>
            </a:r>
          </a:p>
          <a:p>
            <a:pPr lvl="1">
              <a:buSzPct val="75000"/>
              <a:buFont typeface="Courier New" panose="02070309020205020404" pitchFamily="49" charset="0"/>
              <a:buChar char="o"/>
            </a:pPr>
            <a:r>
              <a:rPr lang="en-US" dirty="0"/>
              <a:t>Must receive signed </a:t>
            </a:r>
            <a:r>
              <a:rPr lang="en-US" i="1" dirty="0"/>
              <a:t>Destruction or Return of Title 13 Materials Form</a:t>
            </a:r>
            <a:r>
              <a:rPr lang="en-US" dirty="0"/>
              <a:t> </a:t>
            </a:r>
            <a:r>
              <a:rPr lang="en-US" i="1" dirty="0"/>
              <a:t>(D-2012) </a:t>
            </a:r>
            <a:r>
              <a:rPr lang="en-US" dirty="0"/>
              <a:t>that includes signatures from liaison and all reviewers.</a:t>
            </a:r>
          </a:p>
          <a:p>
            <a:pPr lvl="2"/>
            <a:r>
              <a:rPr lang="en-US" dirty="0"/>
              <a:t>Appendix H of 2020 LUCA Respondent Guide.</a:t>
            </a:r>
          </a:p>
          <a:p>
            <a:pPr lvl="2"/>
            <a:r>
              <a:rPr lang="en-US" i="1" dirty="0"/>
              <a:t>Confidentiality and Security Guidelines (D-2004)</a:t>
            </a:r>
            <a:r>
              <a:rPr lang="en-US" dirty="0"/>
              <a:t>, Appendix A of 2020 LUCA Respondent Guide, outlines approved destruction methods and process for return of materials.</a:t>
            </a:r>
          </a:p>
          <a:p>
            <a:pPr lvl="1"/>
            <a:endParaRPr lang="en-US"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112</a:t>
            </a:fld>
            <a:endParaRPr lang="en-US" dirty="0"/>
          </a:p>
        </p:txBody>
      </p:sp>
    </p:spTree>
    <p:extLst>
      <p:ext uri="{BB962C8B-B14F-4D97-AF65-F5344CB8AC3E}">
        <p14:creationId xmlns:p14="http://schemas.microsoft.com/office/powerpoint/2010/main" val="179006536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351" y="11502"/>
            <a:ext cx="10972800" cy="1143000"/>
          </a:xfrm>
        </p:spPr>
        <p:txBody>
          <a:bodyPr/>
          <a:lstStyle/>
          <a:p>
            <a:r>
              <a:rPr lang="en-US" b="1" dirty="0">
                <a:solidFill>
                  <a:srgbClr val="C00000"/>
                </a:solidFill>
                <a:latin typeface="Calibri" panose="020F0502020204030204" pitchFamily="34" charset="0"/>
                <a:cs typeface="Times New Roman" panose="02020603050405020304" pitchFamily="18" charset="0"/>
              </a:rPr>
              <a:t>Next </a:t>
            </a:r>
            <a:r>
              <a:rPr lang="en-US" b="1" dirty="0" smtClean="0">
                <a:solidFill>
                  <a:srgbClr val="C00000"/>
                </a:solidFill>
                <a:latin typeface="Calibri" panose="020F0502020204030204" pitchFamily="34" charset="0"/>
                <a:cs typeface="Times New Roman" panose="02020603050405020304" pitchFamily="18" charset="0"/>
              </a:rPr>
              <a:t>Steps </a:t>
            </a:r>
            <a:r>
              <a:rPr lang="en-US" b="1" dirty="0">
                <a:solidFill>
                  <a:srgbClr val="C00000"/>
                </a:solidFill>
                <a:latin typeface="Calibri" panose="020F0502020204030204" pitchFamily="34" charset="0"/>
                <a:cs typeface="Times New Roman" panose="02020603050405020304" pitchFamily="18" charset="0"/>
              </a:rPr>
              <a:t>– </a:t>
            </a:r>
            <a:r>
              <a:rPr lang="en-US" b="1" dirty="0" smtClean="0">
                <a:solidFill>
                  <a:srgbClr val="C00000"/>
                </a:solidFill>
                <a:latin typeface="Calibri" panose="020F0502020204030204" pitchFamily="34" charset="0"/>
                <a:cs typeface="Times New Roman" panose="02020603050405020304" pitchFamily="18" charset="0"/>
              </a:rPr>
              <a:t>Participant</a:t>
            </a:r>
            <a:endParaRPr lang="en-US"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15351" y="1154502"/>
            <a:ext cx="10972800" cy="5017698"/>
          </a:xfrm>
        </p:spPr>
        <p:txBody>
          <a:bodyPr>
            <a:normAutofit fontScale="92500" lnSpcReduction="10000"/>
          </a:bodyPr>
          <a:lstStyle/>
          <a:p>
            <a:r>
              <a:rPr lang="en-US" dirty="0"/>
              <a:t>Agree with feedback materials, then participation ends.</a:t>
            </a:r>
          </a:p>
          <a:p>
            <a:pPr lvl="1">
              <a:buSzPct val="75000"/>
              <a:buFont typeface="Courier New" panose="02070309020205020404" pitchFamily="49" charset="0"/>
              <a:buChar char="o"/>
            </a:pPr>
            <a:r>
              <a:rPr lang="en-US" dirty="0"/>
              <a:t>Send D-2012 to confirm destruction, or if choose to return materials, do so quickly.</a:t>
            </a:r>
          </a:p>
          <a:p>
            <a:r>
              <a:rPr lang="en-US" dirty="0"/>
              <a:t>Notify OMB LUCA Appeals office of disagreement with feedback materials.</a:t>
            </a:r>
          </a:p>
          <a:p>
            <a:pPr lvl="1">
              <a:buSzPct val="75000"/>
              <a:buFont typeface="Courier New" panose="02070309020205020404" pitchFamily="49" charset="0"/>
              <a:buChar char="o"/>
            </a:pPr>
            <a:r>
              <a:rPr lang="en-US" dirty="0"/>
              <a:t>Appeals Office works with participant and Census Bureau to resolve disagreement.</a:t>
            </a:r>
          </a:p>
          <a:p>
            <a:pPr lvl="1">
              <a:buSzPct val="75000"/>
              <a:buFont typeface="Courier New" panose="02070309020205020404" pitchFamily="49" charset="0"/>
              <a:buChar char="o"/>
            </a:pPr>
            <a:r>
              <a:rPr lang="en-US" dirty="0"/>
              <a:t>Once appeals process concludes, participants must destroy or return materials and submit signed </a:t>
            </a:r>
            <a:r>
              <a:rPr lang="en-US" i="1" dirty="0"/>
              <a:t>Destruction or Return of Title 13 Materials </a:t>
            </a:r>
            <a:r>
              <a:rPr lang="en-US" dirty="0"/>
              <a:t>Form (D-2012) that includes signatures from liaison and all reviewers.</a:t>
            </a:r>
          </a:p>
          <a:p>
            <a:r>
              <a:rPr lang="en-US" dirty="0"/>
              <a:t>Filing an appeal is optional.</a:t>
            </a: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113</a:t>
            </a:fld>
            <a:endParaRPr lang="en-US" dirty="0"/>
          </a:p>
        </p:txBody>
      </p:sp>
    </p:spTree>
    <p:extLst>
      <p:ext uri="{BB962C8B-B14F-4D97-AF65-F5344CB8AC3E}">
        <p14:creationId xmlns:p14="http://schemas.microsoft.com/office/powerpoint/2010/main" val="38774391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1566"/>
            <a:ext cx="10210800" cy="1143000"/>
          </a:xfrm>
        </p:spPr>
        <p:txBody>
          <a:bodyPr>
            <a:noAutofit/>
          </a:bodyPr>
          <a:lstStyle/>
          <a:p>
            <a:r>
              <a:rPr lang="en-US" sz="4000" b="1" dirty="0">
                <a:solidFill>
                  <a:srgbClr val="C00000"/>
                </a:solidFill>
                <a:cs typeface="Times New Roman" panose="02020603050405020304" pitchFamily="18" charset="0"/>
              </a:rPr>
              <a:t>Next steps – Destruction or Return of Title 13 Materials Form (D-2012)</a:t>
            </a:r>
          </a:p>
        </p:txBody>
      </p:sp>
      <p:pic>
        <p:nvPicPr>
          <p:cNvPr id="4" name="Picture 3" descr="Author uses this to display the front side of the D-2012, Destruction or Return of Title 13 Materials Form. The LUCA liaison and all reviewers must sign and date this form." title="Image of front of the D-2012, 2020 LUCA Destruction or Return of Title 13 Materials For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1342072"/>
            <a:ext cx="3481166" cy="4899585"/>
          </a:xfrm>
          <a:prstGeom prst="rect">
            <a:avLst/>
          </a:prstGeom>
        </p:spPr>
      </p:pic>
      <p:pic>
        <p:nvPicPr>
          <p:cNvPr id="5" name="Content Placeholder 4" descr="Author uses this to display the back side of the D-2012, Destruction or Return of Title 13 Materials Form. The LUCA liaison and all reviewers must sign and date this form." title="Image of back of the D-2012, 2020 LUCA Destruction or Return of Title 13 Materials Form"/>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248400" y="1277567"/>
            <a:ext cx="3453822" cy="4931433"/>
          </a:xfrm>
        </p:spPr>
      </p:pic>
      <p:sp>
        <p:nvSpPr>
          <p:cNvPr id="6" name="Slide Number Placeholder 5"/>
          <p:cNvSpPr>
            <a:spLocks noGrp="1"/>
          </p:cNvSpPr>
          <p:nvPr>
            <p:ph type="sldNum" sz="quarter" idx="4294967295"/>
          </p:nvPr>
        </p:nvSpPr>
        <p:spPr/>
        <p:txBody>
          <a:bodyPr/>
          <a:lstStyle/>
          <a:p>
            <a:fld id="{03AE04C5-3085-4F64-BC65-54FE2DBF6EB1}" type="slidenum">
              <a:rPr lang="en-US" smtClean="0"/>
              <a:pPr/>
              <a:t>114</a:t>
            </a:fld>
            <a:endParaRPr lang="en-US" dirty="0"/>
          </a:p>
        </p:txBody>
      </p:sp>
    </p:spTree>
    <p:extLst>
      <p:ext uri="{BB962C8B-B14F-4D97-AF65-F5344CB8AC3E}">
        <p14:creationId xmlns:p14="http://schemas.microsoft.com/office/powerpoint/2010/main" val="916382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64566"/>
            <a:ext cx="10972800" cy="4779034"/>
          </a:xfrm>
        </p:spPr>
        <p:txBody>
          <a:bodyPr>
            <a:normAutofit fontScale="92500" lnSpcReduction="10000"/>
          </a:bodyPr>
          <a:lstStyle/>
          <a:p>
            <a:r>
              <a:rPr lang="en-US" dirty="0"/>
              <a:t>Non-Title </a:t>
            </a:r>
            <a:r>
              <a:rPr lang="en-US" dirty="0" smtClean="0"/>
              <a:t>13.</a:t>
            </a:r>
            <a:endParaRPr lang="en-US" dirty="0"/>
          </a:p>
          <a:p>
            <a:r>
              <a:rPr lang="en-US" dirty="0" smtClean="0"/>
              <a:t>Decennial </a:t>
            </a:r>
            <a:r>
              <a:rPr lang="en-US" dirty="0"/>
              <a:t>program designed to capture new addresses for housing units </a:t>
            </a:r>
            <a:r>
              <a:rPr lang="en-US" dirty="0" smtClean="0"/>
              <a:t>that will be habitable on Census Day (April 1, 2020). </a:t>
            </a:r>
            <a:endParaRPr lang="en-US" dirty="0"/>
          </a:p>
          <a:p>
            <a:r>
              <a:rPr lang="en-US" dirty="0" smtClean="0"/>
              <a:t>Address </a:t>
            </a:r>
            <a:r>
              <a:rPr lang="en-US" dirty="0"/>
              <a:t>submissions will require </a:t>
            </a:r>
            <a:r>
              <a:rPr lang="en-US" dirty="0" smtClean="0"/>
              <a:t>either:</a:t>
            </a:r>
          </a:p>
          <a:p>
            <a:pPr lvl="1"/>
            <a:r>
              <a:rPr lang="en-US" dirty="0" smtClean="0"/>
              <a:t>State/County/Tract/Block Geocodes or </a:t>
            </a:r>
          </a:p>
          <a:p>
            <a:pPr lvl="1"/>
            <a:r>
              <a:rPr lang="en-US" dirty="0" smtClean="0"/>
              <a:t>Latitude/Longitude Coordinates</a:t>
            </a:r>
            <a:endParaRPr lang="en-US" dirty="0"/>
          </a:p>
          <a:p>
            <a:r>
              <a:rPr lang="en-US" dirty="0" smtClean="0"/>
              <a:t>Available in Self-Response Type of Enumeration areas.</a:t>
            </a:r>
          </a:p>
          <a:p>
            <a:pPr lvl="1"/>
            <a:r>
              <a:rPr lang="en-US" dirty="0"/>
              <a:t>N</a:t>
            </a:r>
            <a:r>
              <a:rPr lang="en-US" dirty="0" smtClean="0"/>
              <a:t>ew </a:t>
            </a:r>
            <a:r>
              <a:rPr lang="en-US" dirty="0"/>
              <a:t>addresses </a:t>
            </a:r>
            <a:r>
              <a:rPr lang="en-US" dirty="0" smtClean="0"/>
              <a:t>in non-Self-Response areas will be captured during field operations. </a:t>
            </a:r>
            <a:endParaRPr lang="en-US" dirty="0"/>
          </a:p>
          <a:p>
            <a:r>
              <a:rPr lang="en-US" dirty="0" smtClean="0"/>
              <a:t>Tentatively </a:t>
            </a:r>
            <a:r>
              <a:rPr lang="en-US" dirty="0"/>
              <a:t>scheduled:  Summer </a:t>
            </a:r>
            <a:r>
              <a:rPr lang="en-US" dirty="0" smtClean="0"/>
              <a:t>2019.</a:t>
            </a:r>
            <a:endParaRPr lang="en-US" dirty="0"/>
          </a:p>
          <a:p>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115</a:t>
            </a:fld>
            <a:endParaRPr lang="en-US" dirty="0"/>
          </a:p>
        </p:txBody>
      </p:sp>
      <p:sp>
        <p:nvSpPr>
          <p:cNvPr id="7" name="Title 1"/>
          <p:cNvSpPr>
            <a:spLocks noGrp="1"/>
          </p:cNvSpPr>
          <p:nvPr>
            <p:ph type="title"/>
          </p:nvPr>
        </p:nvSpPr>
        <p:spPr>
          <a:xfrm>
            <a:off x="1066800" y="21566"/>
            <a:ext cx="10210800" cy="1143000"/>
          </a:xfrm>
        </p:spPr>
        <p:txBody>
          <a:bodyPr>
            <a:noAutofit/>
          </a:bodyPr>
          <a:lstStyle/>
          <a:p>
            <a:r>
              <a:rPr lang="en-US" sz="4000" b="1" dirty="0" smtClean="0">
                <a:solidFill>
                  <a:srgbClr val="C00000"/>
                </a:solidFill>
                <a:cs typeface="Times New Roman" panose="02020603050405020304" pitchFamily="18" charset="0"/>
              </a:rPr>
              <a:t>Planned New Construction Program for 2020</a:t>
            </a:r>
            <a:endParaRPr lang="en-US" sz="4000" b="1" dirty="0">
              <a:solidFill>
                <a:srgbClr val="C00000"/>
              </a:solidFill>
              <a:cs typeface="Times New Roman" panose="02020603050405020304" pitchFamily="18" charset="0"/>
            </a:endParaRPr>
          </a:p>
        </p:txBody>
      </p:sp>
    </p:spTree>
    <p:extLst>
      <p:ext uri="{BB962C8B-B14F-4D97-AF65-F5344CB8AC3E}">
        <p14:creationId xmlns:p14="http://schemas.microsoft.com/office/powerpoint/2010/main" val="38235621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picture of neighborhood" descr="Cartoon-like graphic of residential community that includes images of trees, clouds and various types of homes and apartment buildings." title="Cover art graphic of residential community"/>
          <p:cNvPicPr/>
          <p:nvPr/>
        </p:nvPicPr>
        <p:blipFill>
          <a:blip r:embed="rId3" cstate="print">
            <a:extLst>
              <a:ext uri="{28A0092B-C50C-407E-A947-70E740481C1C}">
                <a14:useLocalDpi xmlns:a14="http://schemas.microsoft.com/office/drawing/2010/main" val="0"/>
              </a:ext>
            </a:extLst>
          </a:blip>
          <a:stretch>
            <a:fillRect/>
          </a:stretch>
        </p:blipFill>
        <p:spPr>
          <a:xfrm>
            <a:off x="1047302" y="61119"/>
            <a:ext cx="10097396" cy="4191000"/>
          </a:xfrm>
          <a:prstGeom prst="rect">
            <a:avLst/>
          </a:prstGeom>
          <a:scene3d>
            <a:camera prst="orthographicFront">
              <a:rot lat="0" lon="0" rev="0"/>
            </a:camera>
            <a:lightRig rig="threePt" dir="t"/>
          </a:scene3d>
        </p:spPr>
      </p:pic>
      <p:sp>
        <p:nvSpPr>
          <p:cNvPr id="2" name="Title 1"/>
          <p:cNvSpPr>
            <a:spLocks noGrp="1"/>
          </p:cNvSpPr>
          <p:nvPr>
            <p:ph type="title"/>
          </p:nvPr>
        </p:nvSpPr>
        <p:spPr>
          <a:xfrm>
            <a:off x="609600" y="3505200"/>
            <a:ext cx="10972800" cy="2194719"/>
          </a:xfrm>
        </p:spPr>
        <p:txBody>
          <a:bodyPr>
            <a:normAutofit fontScale="90000"/>
          </a:bodyPr>
          <a:lstStyle/>
          <a:p>
            <a:r>
              <a:rPr lang="en-US" sz="5400" b="1" dirty="0">
                <a:solidFill>
                  <a:srgbClr val="C00000"/>
                </a:solidFill>
              </a:rPr>
              <a:t>Geographic Updates </a:t>
            </a:r>
            <a:r>
              <a:rPr lang="en-US" sz="5400" b="1" dirty="0" smtClean="0">
                <a:solidFill>
                  <a:srgbClr val="C00000"/>
                </a:solidFill>
              </a:rPr>
              <a:t/>
            </a:r>
            <a:br>
              <a:rPr lang="en-US" sz="5400" b="1" dirty="0" smtClean="0">
                <a:solidFill>
                  <a:srgbClr val="C00000"/>
                </a:solidFill>
              </a:rPr>
            </a:br>
            <a:r>
              <a:rPr lang="en-US" sz="5400" b="1" dirty="0" smtClean="0">
                <a:solidFill>
                  <a:srgbClr val="C00000"/>
                </a:solidFill>
              </a:rPr>
              <a:t>Partnership </a:t>
            </a:r>
            <a:r>
              <a:rPr lang="en-US" sz="5400" b="1" dirty="0">
                <a:solidFill>
                  <a:srgbClr val="C00000"/>
                </a:solidFill>
              </a:rPr>
              <a:t>Software </a:t>
            </a:r>
            <a:r>
              <a:rPr lang="en-US" sz="5400" b="1" dirty="0" smtClean="0">
                <a:solidFill>
                  <a:srgbClr val="C00000"/>
                </a:solidFill>
              </a:rPr>
              <a:t/>
            </a:r>
            <a:br>
              <a:rPr lang="en-US" sz="5400" b="1" dirty="0" smtClean="0">
                <a:solidFill>
                  <a:srgbClr val="C00000"/>
                </a:solidFill>
              </a:rPr>
            </a:br>
            <a:r>
              <a:rPr lang="en-US" sz="4900" b="1" dirty="0" smtClean="0">
                <a:solidFill>
                  <a:srgbClr val="C00000"/>
                </a:solidFill>
              </a:rPr>
              <a:t>(GUPS)</a:t>
            </a:r>
            <a:endParaRPr lang="en-US" sz="4900" b="1" dirty="0">
              <a:solidFill>
                <a:srgbClr val="C00000"/>
              </a:solidFill>
            </a:endParaRPr>
          </a:p>
        </p:txBody>
      </p:sp>
    </p:spTree>
    <p:extLst>
      <p:ext uri="{BB962C8B-B14F-4D97-AF65-F5344CB8AC3E}">
        <p14:creationId xmlns:p14="http://schemas.microsoft.com/office/powerpoint/2010/main" val="97676047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B02A65-3D1E-45BD-9983-4ADAC5079F8B}" type="slidenum">
              <a:rPr lang="en-US" smtClean="0"/>
              <a:pPr/>
              <a:t>117</a:t>
            </a:fld>
            <a:endParaRPr lang="en-US" dirty="0"/>
          </a:p>
        </p:txBody>
      </p:sp>
      <p:sp>
        <p:nvSpPr>
          <p:cNvPr id="6" name="Title 1"/>
          <p:cNvSpPr>
            <a:spLocks noGrp="1"/>
          </p:cNvSpPr>
          <p:nvPr>
            <p:ph type="title"/>
          </p:nvPr>
        </p:nvSpPr>
        <p:spPr>
          <a:xfrm>
            <a:off x="1981200" y="0"/>
            <a:ext cx="8229600" cy="914400"/>
          </a:xfrm>
        </p:spPr>
        <p:txBody>
          <a:bodyPr>
            <a:normAutofit/>
          </a:bodyPr>
          <a:lstStyle/>
          <a:p>
            <a:r>
              <a:rPr lang="en-US" b="1" dirty="0">
                <a:solidFill>
                  <a:srgbClr val="C00000"/>
                </a:solidFill>
                <a:cs typeface="Times New Roman" panose="02020603050405020304" pitchFamily="18" charset="0"/>
              </a:rPr>
              <a:t>Agenda</a:t>
            </a:r>
          </a:p>
        </p:txBody>
      </p:sp>
      <p:sp>
        <p:nvSpPr>
          <p:cNvPr id="7" name="Content Placeholder 3"/>
          <p:cNvSpPr>
            <a:spLocks noGrp="1"/>
          </p:cNvSpPr>
          <p:nvPr>
            <p:ph sz="half" idx="1"/>
          </p:nvPr>
        </p:nvSpPr>
        <p:spPr>
          <a:xfrm>
            <a:off x="1104900" y="1188811"/>
            <a:ext cx="9982200" cy="4893129"/>
          </a:xfrm>
        </p:spPr>
        <p:txBody>
          <a:bodyPr>
            <a:normAutofit/>
          </a:bodyPr>
          <a:lstStyle/>
          <a:p>
            <a:r>
              <a:rPr lang="en-US" sz="3600" dirty="0" smtClean="0">
                <a:cs typeface="Times New Roman" panose="02020603050405020304" pitchFamily="18" charset="0"/>
              </a:rPr>
              <a:t>Intended audience.</a:t>
            </a:r>
          </a:p>
          <a:p>
            <a:r>
              <a:rPr lang="en-US" sz="3600" dirty="0" smtClean="0">
                <a:cs typeface="Times New Roman" panose="02020603050405020304" pitchFamily="18" charset="0"/>
              </a:rPr>
              <a:t>Introduction to GUPS and Title 13 U.S.C. refresher.</a:t>
            </a:r>
          </a:p>
          <a:p>
            <a:r>
              <a:rPr lang="en-US" sz="3600" dirty="0" smtClean="0">
                <a:cs typeface="Times New Roman" panose="02020603050405020304" pitchFamily="18" charset="0"/>
              </a:rPr>
              <a:t>GUPS setup and materials introduction.</a:t>
            </a:r>
          </a:p>
          <a:p>
            <a:r>
              <a:rPr lang="en-US" sz="3600" dirty="0" smtClean="0">
                <a:cs typeface="Times New Roman" panose="02020603050405020304" pitchFamily="18" charset="0"/>
              </a:rPr>
              <a:t>GUPS acceptable updates and examples.</a:t>
            </a:r>
          </a:p>
          <a:p>
            <a:r>
              <a:rPr lang="en-US" sz="3600" dirty="0" smtClean="0">
                <a:cs typeface="Times New Roman" panose="02020603050405020304" pitchFamily="18" charset="0"/>
              </a:rPr>
              <a:t>GUPS submission.</a:t>
            </a:r>
          </a:p>
        </p:txBody>
      </p:sp>
    </p:spTree>
    <p:extLst>
      <p:ext uri="{BB962C8B-B14F-4D97-AF65-F5344CB8AC3E}">
        <p14:creationId xmlns:p14="http://schemas.microsoft.com/office/powerpoint/2010/main" val="416863040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143000"/>
          </a:xfrm>
        </p:spPr>
        <p:txBody>
          <a:bodyPr>
            <a:normAutofit/>
          </a:bodyPr>
          <a:lstStyle/>
          <a:p>
            <a:r>
              <a:rPr lang="en-US" b="1" dirty="0" smtClean="0">
                <a:solidFill>
                  <a:srgbClr val="C00000"/>
                </a:solidFill>
                <a:cs typeface="Times New Roman" panose="02020603050405020304" pitchFamily="18" charset="0"/>
              </a:rPr>
              <a:t>What is GUPS</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154502"/>
            <a:ext cx="10972800" cy="4952383"/>
          </a:xfrm>
        </p:spPr>
        <p:txBody>
          <a:bodyPr>
            <a:normAutofit/>
          </a:bodyPr>
          <a:lstStyle/>
          <a:p>
            <a:r>
              <a:rPr lang="en-US" sz="3600" dirty="0" smtClean="0">
                <a:latin typeface="Calibri" panose="020F0502020204030204" pitchFamily="34" charset="0"/>
                <a:cs typeface="Times New Roman" panose="02020603050405020304" pitchFamily="18" charset="0"/>
              </a:rPr>
              <a:t>Customized geographic information system (GIS) provided by U.S. Census Bureau.</a:t>
            </a:r>
          </a:p>
          <a:p>
            <a:r>
              <a:rPr lang="en-US" sz="3600" dirty="0" smtClean="0">
                <a:latin typeface="Calibri" panose="020F0502020204030204" pitchFamily="34" charset="0"/>
                <a:cs typeface="Times New Roman" panose="02020603050405020304" pitchFamily="18" charset="0"/>
              </a:rPr>
              <a:t>Based on open-source platform known as QGIS.</a:t>
            </a:r>
          </a:p>
          <a:p>
            <a:r>
              <a:rPr lang="en-US" sz="3600" dirty="0" smtClean="0">
                <a:latin typeface="Calibri" panose="020F0502020204030204" pitchFamily="34" charset="0"/>
                <a:cs typeface="Times New Roman" panose="02020603050405020304" pitchFamily="18" charset="0"/>
              </a:rPr>
              <a:t>Replaces previous software known as MTPS (MAF/TIGER Partnership Software).</a:t>
            </a:r>
          </a:p>
          <a:p>
            <a:r>
              <a:rPr lang="en-US" sz="3600" dirty="0" smtClean="0">
                <a:latin typeface="Calibri" panose="020F0502020204030204" pitchFamily="34" charset="0"/>
                <a:cs typeface="Times New Roman" panose="02020603050405020304" pitchFamily="18" charset="0"/>
              </a:rPr>
              <a:t>Used for other geography programs (i.e., Boundary and Annexation Survey-BAS).</a:t>
            </a:r>
          </a:p>
          <a:p>
            <a:pPr marL="0" indent="0">
              <a:buNone/>
            </a:pPr>
            <a:endParaRPr lang="en-US" sz="3600" dirty="0" smtClean="0">
              <a:latin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118</a:t>
            </a:fld>
            <a:endParaRPr lang="en-US" dirty="0"/>
          </a:p>
        </p:txBody>
      </p:sp>
    </p:spTree>
    <p:extLst>
      <p:ext uri="{BB962C8B-B14F-4D97-AF65-F5344CB8AC3E}">
        <p14:creationId xmlns:p14="http://schemas.microsoft.com/office/powerpoint/2010/main" val="44266479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143000"/>
          </a:xfrm>
        </p:spPr>
        <p:txBody>
          <a:bodyPr>
            <a:normAutofit/>
          </a:bodyPr>
          <a:lstStyle/>
          <a:p>
            <a:r>
              <a:rPr lang="en-US" b="1" dirty="0" smtClean="0">
                <a:solidFill>
                  <a:srgbClr val="C00000"/>
                </a:solidFill>
                <a:cs typeface="Times New Roman" panose="02020603050405020304" pitchFamily="18" charset="0"/>
              </a:rPr>
              <a:t>Why Use GUPS for 2020 LUCA</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154502"/>
            <a:ext cx="10972800" cy="4952383"/>
          </a:xfrm>
        </p:spPr>
        <p:txBody>
          <a:bodyPr>
            <a:normAutofit fontScale="92500" lnSpcReduction="10000"/>
          </a:bodyPr>
          <a:lstStyle/>
          <a:p>
            <a:pPr>
              <a:buSzPct val="100000"/>
            </a:pPr>
            <a:r>
              <a:rPr lang="en-US" sz="3400" dirty="0" smtClean="0"/>
              <a:t>Tailored to meet needs of those without extensive GIS experience.</a:t>
            </a:r>
          </a:p>
          <a:p>
            <a:pPr>
              <a:buSzPct val="100000"/>
            </a:pPr>
            <a:r>
              <a:rPr lang="en-US" sz="3400" dirty="0" smtClean="0"/>
              <a:t>Specifically designed and developed by the Census Bureau for 2020 LUCA use.</a:t>
            </a:r>
          </a:p>
          <a:p>
            <a:pPr>
              <a:buSzPct val="100000"/>
            </a:pPr>
            <a:r>
              <a:rPr lang="en-US" sz="3400" dirty="0" smtClean="0"/>
              <a:t>Reduces the complexity of LUCA with specific tools, including review and validation tools.</a:t>
            </a:r>
          </a:p>
          <a:p>
            <a:pPr>
              <a:buSzPct val="100000"/>
            </a:pPr>
            <a:r>
              <a:rPr lang="en-US" sz="3400" dirty="0" smtClean="0"/>
              <a:t>Built-in security considerations.</a:t>
            </a:r>
          </a:p>
          <a:p>
            <a:pPr>
              <a:buSzPct val="100000"/>
            </a:pPr>
            <a:r>
              <a:rPr lang="en-US" sz="3400" dirty="0" smtClean="0"/>
              <a:t>Standardizes submission process.</a:t>
            </a:r>
            <a:endParaRPr lang="en-US" sz="4000" b="1" dirty="0" smtClean="0"/>
          </a:p>
          <a:p>
            <a:pPr>
              <a:buSzPct val="100000"/>
            </a:pPr>
            <a:r>
              <a:rPr lang="en-US" sz="3400" dirty="0" smtClean="0"/>
              <a:t>However, NOT recommended for entities with more than 300,000 residential addresses.</a:t>
            </a:r>
            <a:endParaRPr lang="en-US" sz="3400" dirty="0"/>
          </a:p>
          <a:p>
            <a:pPr marL="0" indent="0">
              <a:buNone/>
            </a:pPr>
            <a:endParaRPr lang="en-US" dirty="0" smtClean="0">
              <a:latin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119</a:t>
            </a:fld>
            <a:endParaRPr lang="en-US" dirty="0"/>
          </a:p>
        </p:txBody>
      </p:sp>
    </p:spTree>
    <p:extLst>
      <p:ext uri="{BB962C8B-B14F-4D97-AF65-F5344CB8AC3E}">
        <p14:creationId xmlns:p14="http://schemas.microsoft.com/office/powerpoint/2010/main" val="38759547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0"/>
            <a:ext cx="10972800" cy="1143000"/>
          </a:xfrm>
        </p:spPr>
        <p:txBody>
          <a:bodyPr/>
          <a:lstStyle/>
          <a:p>
            <a:r>
              <a:rPr lang="en-US" b="1" dirty="0">
                <a:solidFill>
                  <a:srgbClr val="C00000"/>
                </a:solidFill>
                <a:cs typeface="Times New Roman" panose="02020603050405020304" pitchFamily="18" charset="0"/>
              </a:rPr>
              <a:t>Housing Unit (HU)</a:t>
            </a:r>
          </a:p>
        </p:txBody>
      </p:sp>
      <p:sp>
        <p:nvSpPr>
          <p:cNvPr id="3" name="Content Placeholder 2"/>
          <p:cNvSpPr>
            <a:spLocks noGrp="1"/>
          </p:cNvSpPr>
          <p:nvPr>
            <p:ph idx="1"/>
          </p:nvPr>
        </p:nvSpPr>
        <p:spPr>
          <a:xfrm>
            <a:off x="1066799" y="1290918"/>
            <a:ext cx="10058401" cy="4881282"/>
          </a:xfrm>
        </p:spPr>
        <p:txBody>
          <a:bodyPr>
            <a:normAutofit/>
          </a:bodyPr>
          <a:lstStyle/>
          <a:p>
            <a:r>
              <a:rPr lang="en-US" dirty="0"/>
              <a:t>A single-family house, townhouse, mobile home, trailer, apartment, group of rooms, or a single room occupied as a separate living quarter or, if vacant, intended for occupancy as a separate living quarter.</a:t>
            </a:r>
          </a:p>
        </p:txBody>
      </p:sp>
      <p:sp>
        <p:nvSpPr>
          <p:cNvPr id="6" name="Slide Number Placeholder 5"/>
          <p:cNvSpPr>
            <a:spLocks noGrp="1"/>
          </p:cNvSpPr>
          <p:nvPr>
            <p:ph type="sldNum" sz="quarter" idx="10"/>
          </p:nvPr>
        </p:nvSpPr>
        <p:spPr/>
        <p:txBody>
          <a:bodyPr/>
          <a:lstStyle/>
          <a:p>
            <a:fld id="{25B02A65-3D1E-45BD-9983-4ADAC5079F8B}" type="slidenum">
              <a:rPr lang="en-US" smtClean="0"/>
              <a:pPr/>
              <a:t>12</a:t>
            </a:fld>
            <a:endParaRPr lang="en-US" dirty="0"/>
          </a:p>
        </p:txBody>
      </p:sp>
    </p:spTree>
    <p:extLst>
      <p:ext uri="{BB962C8B-B14F-4D97-AF65-F5344CB8AC3E}">
        <p14:creationId xmlns:p14="http://schemas.microsoft.com/office/powerpoint/2010/main" val="290041875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143000"/>
          </a:xfrm>
        </p:spPr>
        <p:txBody>
          <a:bodyPr/>
          <a:lstStyle/>
          <a:p>
            <a:r>
              <a:rPr lang="en-US" b="1" dirty="0">
                <a:solidFill>
                  <a:srgbClr val="C00000"/>
                </a:solidFill>
                <a:cs typeface="Times New Roman" panose="02020603050405020304" pitchFamily="18" charset="0"/>
              </a:rPr>
              <a:t>S</a:t>
            </a:r>
            <a:r>
              <a:rPr lang="en-US" b="1" dirty="0" smtClean="0">
                <a:solidFill>
                  <a:srgbClr val="C00000"/>
                </a:solidFill>
                <a:cs typeface="Times New Roman" panose="02020603050405020304" pitchFamily="18" charset="0"/>
              </a:rPr>
              <a:t>ecurity Considerations</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074737"/>
            <a:ext cx="10972800" cy="4708526"/>
          </a:xfrm>
        </p:spPr>
        <p:txBody>
          <a:bodyPr>
            <a:normAutofit/>
          </a:bodyPr>
          <a:lstStyle/>
          <a:p>
            <a:pPr lvl="0"/>
            <a:r>
              <a:rPr lang="en-US" sz="3600" dirty="0" smtClean="0"/>
              <a:t>Title </a:t>
            </a:r>
            <a:r>
              <a:rPr lang="en-US" sz="3600" dirty="0"/>
              <a:t>13 data is automatically encrypted within </a:t>
            </a:r>
            <a:r>
              <a:rPr lang="en-US" sz="3600" dirty="0" smtClean="0"/>
              <a:t>GUPS.</a:t>
            </a:r>
            <a:endParaRPr lang="en-US" sz="3600" dirty="0"/>
          </a:p>
          <a:p>
            <a:pPr lvl="1">
              <a:buSzPct val="75000"/>
              <a:buFont typeface="Courier New" panose="02070309020205020404" pitchFamily="49" charset="0"/>
              <a:buChar char="o"/>
            </a:pPr>
            <a:r>
              <a:rPr lang="en-US" sz="3200" dirty="0" smtClean="0"/>
              <a:t>Need the password </a:t>
            </a:r>
            <a:r>
              <a:rPr lang="en-US" sz="3200" dirty="0"/>
              <a:t>sent separately by the Census Bureau to the LUCA </a:t>
            </a:r>
            <a:r>
              <a:rPr lang="en-US" sz="3200" dirty="0" smtClean="0"/>
              <a:t>liaison </a:t>
            </a:r>
            <a:r>
              <a:rPr lang="en-US" sz="3200" dirty="0"/>
              <a:t>to access the Title 13 </a:t>
            </a:r>
            <a:r>
              <a:rPr lang="en-US" sz="3200" dirty="0" smtClean="0"/>
              <a:t>data.</a:t>
            </a:r>
          </a:p>
          <a:p>
            <a:r>
              <a:rPr lang="en-US" sz="3600" dirty="0" smtClean="0"/>
              <a:t>Updated Census Address </a:t>
            </a:r>
            <a:r>
              <a:rPr lang="en-US" sz="3600" dirty="0"/>
              <a:t>List files </a:t>
            </a:r>
            <a:r>
              <a:rPr lang="en-US" sz="3600" dirty="0" smtClean="0"/>
              <a:t>are </a:t>
            </a:r>
            <a:r>
              <a:rPr lang="en-US" sz="3600" dirty="0"/>
              <a:t>automatically encrypted by </a:t>
            </a:r>
            <a:r>
              <a:rPr lang="en-US" sz="3600" dirty="0" smtClean="0"/>
              <a:t>GUPS when exporting for submission.</a:t>
            </a:r>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120</a:t>
            </a:fld>
            <a:endParaRPr lang="en-US" dirty="0"/>
          </a:p>
        </p:txBody>
      </p:sp>
    </p:spTree>
    <p:extLst>
      <p:ext uri="{BB962C8B-B14F-4D97-AF65-F5344CB8AC3E}">
        <p14:creationId xmlns:p14="http://schemas.microsoft.com/office/powerpoint/2010/main" val="363354757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2029"/>
            <a:ext cx="10972800" cy="1143000"/>
          </a:xfrm>
        </p:spPr>
        <p:txBody>
          <a:bodyPr>
            <a:normAutofit fontScale="90000"/>
          </a:bodyPr>
          <a:lstStyle/>
          <a:p>
            <a:r>
              <a:rPr lang="en-US" b="1" dirty="0" smtClean="0">
                <a:solidFill>
                  <a:srgbClr val="C00000"/>
                </a:solidFill>
                <a:cs typeface="Times New Roman" panose="02020603050405020304" pitchFamily="18" charset="0"/>
              </a:rPr>
              <a:t>Security Considerations (cont’d): </a:t>
            </a:r>
            <a:br>
              <a:rPr lang="en-US" b="1" dirty="0" smtClean="0">
                <a:solidFill>
                  <a:srgbClr val="C00000"/>
                </a:solidFill>
                <a:cs typeface="Times New Roman" panose="02020603050405020304" pitchFamily="18" charset="0"/>
              </a:rPr>
            </a:br>
            <a:r>
              <a:rPr lang="en-US" b="1" dirty="0">
                <a:solidFill>
                  <a:srgbClr val="C00000"/>
                </a:solidFill>
                <a:cs typeface="Times New Roman" panose="02020603050405020304" pitchFamily="18" charset="0"/>
              </a:rPr>
              <a:t>A</a:t>
            </a:r>
            <a:r>
              <a:rPr lang="en-US" b="1" dirty="0" smtClean="0">
                <a:solidFill>
                  <a:srgbClr val="C00000"/>
                </a:solidFill>
                <a:cs typeface="Times New Roman" panose="02020603050405020304" pitchFamily="18" charset="0"/>
              </a:rPr>
              <a:t>utomatic time-out</a:t>
            </a:r>
            <a:endParaRPr lang="en-US" b="1" dirty="0">
              <a:solidFill>
                <a:srgbClr val="C00000"/>
              </a:solidFill>
              <a:cs typeface="Times New Roman" panose="02020603050405020304" pitchFamily="18" charset="0"/>
            </a:endParaRPr>
          </a:p>
        </p:txBody>
      </p:sp>
      <p:pic>
        <p:nvPicPr>
          <p:cNvPr id="4" name="Picture 3" title="Image of GUPS countdown window"/>
          <p:cNvPicPr/>
          <p:nvPr/>
        </p:nvPicPr>
        <p:blipFill>
          <a:blip r:embed="rId3"/>
          <a:stretch>
            <a:fillRect/>
          </a:stretch>
        </p:blipFill>
        <p:spPr>
          <a:xfrm>
            <a:off x="3192379" y="1708485"/>
            <a:ext cx="5807242" cy="3930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4294967295"/>
          </p:nvPr>
        </p:nvSpPr>
        <p:spPr/>
        <p:txBody>
          <a:bodyPr/>
          <a:lstStyle/>
          <a:p>
            <a:fld id="{03AE04C5-3085-4F64-BC65-54FE2DBF6EB1}" type="slidenum">
              <a:rPr lang="en-US" smtClean="0"/>
              <a:pPr/>
              <a:t>121</a:t>
            </a:fld>
            <a:endParaRPr lang="en-US" dirty="0"/>
          </a:p>
        </p:txBody>
      </p:sp>
    </p:spTree>
    <p:extLst>
      <p:ext uri="{BB962C8B-B14F-4D97-AF65-F5344CB8AC3E}">
        <p14:creationId xmlns:p14="http://schemas.microsoft.com/office/powerpoint/2010/main" val="86964048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143000"/>
          </a:xfrm>
        </p:spPr>
        <p:txBody>
          <a:bodyPr/>
          <a:lstStyle/>
          <a:p>
            <a:r>
              <a:rPr lang="en-US" b="1" dirty="0" smtClean="0">
                <a:solidFill>
                  <a:srgbClr val="C00000"/>
                </a:solidFill>
                <a:cs typeface="Times New Roman" panose="02020603050405020304" pitchFamily="18" charset="0"/>
              </a:rPr>
              <a:t>GUPS Demonstration Video</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074737"/>
            <a:ext cx="10972800" cy="4708526"/>
          </a:xfrm>
        </p:spPr>
        <p:txBody>
          <a:bodyPr>
            <a:normAutofit/>
          </a:bodyPr>
          <a:lstStyle/>
          <a:p>
            <a:r>
              <a:rPr lang="en-US" dirty="0" smtClean="0">
                <a:hlinkClick r:id="rId3"/>
              </a:rPr>
              <a:t>https://census.webex.com/census/lsr.php?RCID=805ef5d40bb6617ce189d6d10a18ab25</a:t>
            </a:r>
            <a:endParaRPr lang="en-US" sz="3600" i="1" dirty="0"/>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122</a:t>
            </a:fld>
            <a:endParaRPr lang="en-US" dirty="0"/>
          </a:p>
        </p:txBody>
      </p:sp>
    </p:spTree>
    <p:extLst>
      <p:ext uri="{BB962C8B-B14F-4D97-AF65-F5344CB8AC3E}">
        <p14:creationId xmlns:p14="http://schemas.microsoft.com/office/powerpoint/2010/main" val="116886219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240970"/>
          </a:xfrm>
        </p:spPr>
        <p:txBody>
          <a:bodyPr>
            <a:normAutofit/>
          </a:bodyPr>
          <a:lstStyle/>
          <a:p>
            <a:r>
              <a:rPr lang="en-US" b="1" dirty="0" smtClean="0">
                <a:solidFill>
                  <a:srgbClr val="C00000"/>
                </a:solidFill>
                <a:cs typeface="Times New Roman" panose="02020603050405020304" pitchFamily="18" charset="0"/>
              </a:rPr>
              <a:t>Delivery of Materials</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074736"/>
            <a:ext cx="10972800" cy="5021263"/>
          </a:xfrm>
        </p:spPr>
        <p:txBody>
          <a:bodyPr>
            <a:normAutofit/>
          </a:bodyPr>
          <a:lstStyle/>
          <a:p>
            <a:pPr>
              <a:buSzPct val="100000"/>
            </a:pPr>
            <a:r>
              <a:rPr lang="en-US" sz="3600" dirty="0" smtClean="0"/>
              <a:t>Three DVDs:</a:t>
            </a:r>
            <a:endParaRPr lang="en-US" sz="3600" dirty="0"/>
          </a:p>
          <a:p>
            <a:pPr lvl="1">
              <a:buSzPct val="75000"/>
              <a:buFont typeface="Courier New" panose="02070309020205020404" pitchFamily="49" charset="0"/>
              <a:buChar char="o"/>
            </a:pPr>
            <a:r>
              <a:rPr lang="en-US" sz="3200" dirty="0" smtClean="0">
                <a:latin typeface="Calibri" panose="020F0502020204030204" pitchFamily="34" charset="0"/>
                <a:cs typeface="Times New Roman" panose="02020603050405020304" pitchFamily="18" charset="0"/>
              </a:rPr>
              <a:t>GUPS </a:t>
            </a:r>
            <a:r>
              <a:rPr lang="en-US" sz="3200" dirty="0">
                <a:latin typeface="Calibri" panose="020F0502020204030204" pitchFamily="34" charset="0"/>
                <a:cs typeface="Times New Roman" panose="02020603050405020304" pitchFamily="18" charset="0"/>
              </a:rPr>
              <a:t>installation software.</a:t>
            </a:r>
          </a:p>
          <a:p>
            <a:pPr lvl="1">
              <a:buSzPct val="75000"/>
              <a:buFont typeface="Courier New" panose="02070309020205020404" pitchFamily="49" charset="0"/>
              <a:buChar char="o"/>
            </a:pPr>
            <a:r>
              <a:rPr lang="en-US" sz="3200" dirty="0" smtClean="0"/>
              <a:t>Title </a:t>
            </a:r>
            <a:r>
              <a:rPr lang="en-US" sz="3200" dirty="0"/>
              <a:t>13 </a:t>
            </a:r>
            <a:r>
              <a:rPr lang="en-US" sz="3200" dirty="0" smtClean="0"/>
              <a:t>data.</a:t>
            </a:r>
            <a:endParaRPr lang="en-US" sz="3200" dirty="0"/>
          </a:p>
          <a:p>
            <a:pPr lvl="1">
              <a:buSzPct val="75000"/>
              <a:buFont typeface="Courier New" panose="02070309020205020404" pitchFamily="49" charset="0"/>
              <a:buChar char="o"/>
            </a:pPr>
            <a:r>
              <a:rPr lang="en-US" sz="3200" dirty="0"/>
              <a:t>N</a:t>
            </a:r>
            <a:r>
              <a:rPr lang="en-US" sz="3200" dirty="0" smtClean="0"/>
              <a:t>on-Title </a:t>
            </a:r>
            <a:r>
              <a:rPr lang="en-US" sz="3200" dirty="0"/>
              <a:t>13 </a:t>
            </a:r>
            <a:r>
              <a:rPr lang="en-US" sz="3200" dirty="0" smtClean="0"/>
              <a:t>data.</a:t>
            </a:r>
          </a:p>
          <a:p>
            <a:pPr lvl="2">
              <a:buSzPct val="100000"/>
            </a:pPr>
            <a:r>
              <a:rPr lang="en-US" sz="2800" dirty="0" smtClean="0"/>
              <a:t>Root directory.</a:t>
            </a:r>
          </a:p>
          <a:p>
            <a:pPr lvl="3">
              <a:buSzPct val="75000"/>
              <a:buFont typeface="Courier New" panose="02070309020205020404" pitchFamily="49" charset="0"/>
              <a:buChar char="o"/>
            </a:pPr>
            <a:r>
              <a:rPr lang="en-US" sz="2400" dirty="0" smtClean="0"/>
              <a:t>Respondent Guide(s) – digital and GUPS.</a:t>
            </a:r>
          </a:p>
          <a:p>
            <a:pPr lvl="3">
              <a:buSzPct val="75000"/>
              <a:buFont typeface="Courier New" panose="02070309020205020404" pitchFamily="49" charset="0"/>
              <a:buChar char="o"/>
            </a:pPr>
            <a:r>
              <a:rPr lang="en-US" sz="2400" dirty="0" smtClean="0"/>
              <a:t>Header text file.</a:t>
            </a:r>
          </a:p>
          <a:p>
            <a:pPr lvl="3">
              <a:buSzPct val="75000"/>
              <a:buFont typeface="Courier New" panose="02070309020205020404" pitchFamily="49" charset="0"/>
              <a:buChar char="o"/>
            </a:pPr>
            <a:r>
              <a:rPr lang="en-US" sz="2400" dirty="0" smtClean="0"/>
              <a:t>Inventory form.</a:t>
            </a:r>
          </a:p>
          <a:p>
            <a:pPr lvl="3">
              <a:buSzPct val="75000"/>
              <a:buFont typeface="Courier New" panose="02070309020205020404" pitchFamily="49" charset="0"/>
              <a:buChar char="o"/>
            </a:pPr>
            <a:r>
              <a:rPr lang="en-US" sz="2400" dirty="0" smtClean="0"/>
              <a:t>Readmefirst6.txt file.</a:t>
            </a:r>
          </a:p>
          <a:p>
            <a:pPr lvl="3">
              <a:buSzPct val="75000"/>
              <a:buFont typeface="Courier New" panose="02070309020205020404" pitchFamily="49" charset="0"/>
              <a:buChar char="o"/>
            </a:pPr>
            <a:endParaRPr lang="en-US" sz="2400" dirty="0"/>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123</a:t>
            </a:fld>
            <a:endParaRPr lang="en-US" dirty="0"/>
          </a:p>
        </p:txBody>
      </p:sp>
    </p:spTree>
    <p:extLst>
      <p:ext uri="{BB962C8B-B14F-4D97-AF65-F5344CB8AC3E}">
        <p14:creationId xmlns:p14="http://schemas.microsoft.com/office/powerpoint/2010/main" val="3747018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628303"/>
          </a:xfrm>
        </p:spPr>
        <p:txBody>
          <a:bodyPr>
            <a:normAutofit fontScale="90000"/>
          </a:bodyPr>
          <a:lstStyle/>
          <a:p>
            <a:r>
              <a:rPr lang="en-US" sz="4900" b="1" dirty="0" smtClean="0">
                <a:solidFill>
                  <a:srgbClr val="C00000"/>
                </a:solidFill>
                <a:cs typeface="Times New Roman" panose="02020603050405020304" pitchFamily="18" charset="0"/>
              </a:rPr>
              <a:t>GUPS Installation: Example</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4000" b="1" dirty="0" smtClean="0">
                <a:solidFill>
                  <a:srgbClr val="C00000"/>
                </a:solidFill>
                <a:cs typeface="Times New Roman" panose="02020603050405020304" pitchFamily="18" charset="0"/>
              </a:rPr>
              <a:t>(Initial Screen With Data)</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2400" b="1" dirty="0" smtClean="0">
                <a:solidFill>
                  <a:srgbClr val="C00000"/>
                </a:solidFill>
                <a:cs typeface="Times New Roman" panose="02020603050405020304" pitchFamily="18" charset="0"/>
              </a:rPr>
              <a:t>**No Title 13 Data Displayed**</a:t>
            </a:r>
            <a:endParaRPr lang="en-US" sz="2400" b="1" dirty="0">
              <a:solidFill>
                <a:srgbClr val="C00000"/>
              </a:solidFill>
              <a:cs typeface="Times New Roman" panose="02020603050405020304" pitchFamily="18" charset="0"/>
            </a:endParaRPr>
          </a:p>
        </p:txBody>
      </p:sp>
      <p:pic>
        <p:nvPicPr>
          <p:cNvPr id="6" name="Content Placeholder 5" descr="Author uses visual to describe the layout within GUPS of the Census Address List, User Address List, Address Count List, and Map View." title="Image of GUPS with initial screen populated with dat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82881" y="1628302"/>
            <a:ext cx="7826238" cy="4616147"/>
          </a:xfrm>
        </p:spPr>
      </p:pic>
      <p:sp>
        <p:nvSpPr>
          <p:cNvPr id="4" name="Slide Number Placeholder 3"/>
          <p:cNvSpPr>
            <a:spLocks noGrp="1"/>
          </p:cNvSpPr>
          <p:nvPr>
            <p:ph type="sldNum" sz="quarter" idx="4294967295"/>
          </p:nvPr>
        </p:nvSpPr>
        <p:spPr/>
        <p:txBody>
          <a:bodyPr/>
          <a:lstStyle/>
          <a:p>
            <a:fld id="{03AE04C5-3085-4F64-BC65-54FE2DBF6EB1}" type="slidenum">
              <a:rPr lang="en-US" smtClean="0"/>
              <a:pPr/>
              <a:t>124</a:t>
            </a:fld>
            <a:endParaRPr lang="en-US" dirty="0"/>
          </a:p>
        </p:txBody>
      </p:sp>
    </p:spTree>
    <p:extLst>
      <p:ext uri="{BB962C8B-B14F-4D97-AF65-F5344CB8AC3E}">
        <p14:creationId xmlns:p14="http://schemas.microsoft.com/office/powerpoint/2010/main" val="311487681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569648"/>
          </a:xfrm>
        </p:spPr>
        <p:txBody>
          <a:bodyPr>
            <a:normAutofit fontScale="90000"/>
          </a:bodyPr>
          <a:lstStyle/>
          <a:p>
            <a:pPr algn="ctr"/>
            <a:r>
              <a:rPr lang="en-US" sz="4900" b="1" dirty="0">
                <a:solidFill>
                  <a:srgbClr val="C00000"/>
                </a:solidFill>
                <a:cs typeface="Times New Roman" panose="02020603050405020304" pitchFamily="18" charset="0"/>
              </a:rPr>
              <a:t>Reviewing </a:t>
            </a:r>
            <a:r>
              <a:rPr lang="en-US" sz="4900" b="1" dirty="0" smtClean="0">
                <a:solidFill>
                  <a:srgbClr val="C00000"/>
                </a:solidFill>
                <a:cs typeface="Times New Roman" panose="02020603050405020304" pitchFamily="18" charset="0"/>
              </a:rPr>
              <a:t>Records In </a:t>
            </a:r>
            <a:r>
              <a:rPr lang="en-US" sz="4900" b="1" dirty="0">
                <a:solidFill>
                  <a:srgbClr val="C00000"/>
                </a:solidFill>
                <a:cs typeface="Times New Roman" panose="02020603050405020304" pitchFamily="18" charset="0"/>
              </a:rPr>
              <a:t>GUPS</a:t>
            </a:r>
            <a:r>
              <a:rPr lang="en-US" sz="4900" b="1" dirty="0">
                <a:solidFill>
                  <a:srgbClr val="C00000"/>
                </a:solidFill>
              </a:rPr>
              <a:t>:</a:t>
            </a:r>
            <a:r>
              <a:rPr lang="en-US" b="1" dirty="0">
                <a:solidFill>
                  <a:srgbClr val="C00000"/>
                </a:solidFill>
              </a:rPr>
              <a:t/>
            </a:r>
            <a:br>
              <a:rPr lang="en-US" b="1" dirty="0">
                <a:solidFill>
                  <a:srgbClr val="C00000"/>
                </a:solidFill>
              </a:rPr>
            </a:br>
            <a:r>
              <a:rPr lang="en-US" sz="4000" b="1" dirty="0">
                <a:solidFill>
                  <a:srgbClr val="C00000"/>
                </a:solidFill>
              </a:rPr>
              <a:t>Sort By – Filter By – Selection </a:t>
            </a:r>
            <a:r>
              <a:rPr lang="en-US" sz="4000" b="1" dirty="0" smtClean="0">
                <a:solidFill>
                  <a:srgbClr val="C00000"/>
                </a:solidFill>
              </a:rPr>
              <a:t>Tool</a:t>
            </a:r>
            <a:r>
              <a:rPr lang="en-US" b="1" dirty="0" smtClean="0">
                <a:solidFill>
                  <a:srgbClr val="C00000"/>
                </a:solidFill>
              </a:rPr>
              <a:t/>
            </a:r>
            <a:br>
              <a:rPr lang="en-US" b="1" dirty="0" smtClean="0">
                <a:solidFill>
                  <a:srgbClr val="C00000"/>
                </a:solidFill>
              </a:rPr>
            </a:br>
            <a:r>
              <a:rPr lang="en-US" sz="2400" b="1" dirty="0">
                <a:solidFill>
                  <a:srgbClr val="C00000"/>
                </a:solidFill>
                <a:cs typeface="Times New Roman" panose="02020603050405020304" pitchFamily="18" charset="0"/>
              </a:rPr>
              <a:t>**No Title 13 Data Displayed**</a:t>
            </a:r>
          </a:p>
        </p:txBody>
      </p:sp>
      <p:pic>
        <p:nvPicPr>
          <p:cNvPr id="1026" name="Picture 2" descr="C:\Users\caha0001\AppData\Local\Temp\1\SNAGHTML3a406c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08" y="1843844"/>
            <a:ext cx="11000983" cy="3170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294967295"/>
          </p:nvPr>
        </p:nvSpPr>
        <p:spPr/>
        <p:txBody>
          <a:bodyPr/>
          <a:lstStyle/>
          <a:p>
            <a:fld id="{03AE04C5-3085-4F64-BC65-54FE2DBF6EB1}" type="slidenum">
              <a:rPr lang="en-US" smtClean="0"/>
              <a:pPr/>
              <a:t>125</a:t>
            </a:fld>
            <a:endParaRPr lang="en-US" dirty="0"/>
          </a:p>
        </p:txBody>
      </p:sp>
    </p:spTree>
    <p:extLst>
      <p:ext uri="{BB962C8B-B14F-4D97-AF65-F5344CB8AC3E}">
        <p14:creationId xmlns:p14="http://schemas.microsoft.com/office/powerpoint/2010/main" val="1101460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smtClean="0">
                <a:solidFill>
                  <a:srgbClr val="C00000"/>
                </a:solidFill>
              </a:rPr>
              <a:t>Validating Records in GUPS</a:t>
            </a:r>
            <a:endParaRPr lang="en-US" b="1" dirty="0">
              <a:solidFill>
                <a:srgbClr val="C00000"/>
              </a:solidFill>
            </a:endParaRPr>
          </a:p>
        </p:txBody>
      </p:sp>
      <p:sp>
        <p:nvSpPr>
          <p:cNvPr id="3" name="Content Placeholder 2"/>
          <p:cNvSpPr>
            <a:spLocks noGrp="1"/>
          </p:cNvSpPr>
          <p:nvPr>
            <p:ph idx="1"/>
          </p:nvPr>
        </p:nvSpPr>
        <p:spPr>
          <a:xfrm>
            <a:off x="838200" y="1253330"/>
            <a:ext cx="10515600" cy="4880769"/>
          </a:xfrm>
        </p:spPr>
        <p:txBody>
          <a:bodyPr>
            <a:normAutofit/>
          </a:bodyPr>
          <a:lstStyle/>
          <a:p>
            <a:r>
              <a:rPr lang="en-US" sz="3600" dirty="0" smtClean="0"/>
              <a:t>Includes built-in validation tools when editing/adding records.</a:t>
            </a:r>
          </a:p>
          <a:p>
            <a:r>
              <a:rPr lang="en-US" sz="3600" dirty="0" smtClean="0"/>
              <a:t>Recommend executing throughout review and update.</a:t>
            </a:r>
          </a:p>
          <a:p>
            <a:r>
              <a:rPr lang="en-US" sz="3600" b="1" dirty="0"/>
              <a:t>Address Review Tool </a:t>
            </a:r>
            <a:r>
              <a:rPr lang="en-US" sz="3600" dirty="0" smtClean="0"/>
              <a:t>checks records for valid content and ensures no duplicates.</a:t>
            </a:r>
          </a:p>
          <a:p>
            <a:pPr lvl="1">
              <a:buSzPct val="75000"/>
              <a:buFont typeface="Courier New" panose="02070309020205020404" pitchFamily="49" charset="0"/>
              <a:buChar char="o"/>
            </a:pPr>
            <a:r>
              <a:rPr lang="en-US" sz="3200" dirty="0"/>
              <a:t>I</a:t>
            </a:r>
            <a:r>
              <a:rPr lang="en-US" sz="3200" dirty="0" smtClean="0"/>
              <a:t>f invalid data or duplicates discovered, listed in the </a:t>
            </a:r>
            <a:r>
              <a:rPr lang="en-US" sz="3200" b="1" dirty="0"/>
              <a:t>Census Address Error List </a:t>
            </a:r>
            <a:r>
              <a:rPr lang="en-US" sz="3200" dirty="0" smtClean="0"/>
              <a:t>window. </a:t>
            </a: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126</a:t>
            </a:fld>
            <a:endParaRPr lang="en-US" dirty="0"/>
          </a:p>
        </p:txBody>
      </p:sp>
    </p:spTree>
    <p:extLst>
      <p:ext uri="{BB962C8B-B14F-4D97-AF65-F5344CB8AC3E}">
        <p14:creationId xmlns:p14="http://schemas.microsoft.com/office/powerpoint/2010/main" val="271813036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picture of neighborhood" descr="Cartoon-like graphic of residential community that includes images of trees, clouds and various types of homes and apartment buildings." title="Cover art graphic of residential community"/>
          <p:cNvPicPr/>
          <p:nvPr/>
        </p:nvPicPr>
        <p:blipFill>
          <a:blip r:embed="rId3" cstate="print">
            <a:extLst>
              <a:ext uri="{28A0092B-C50C-407E-A947-70E740481C1C}">
                <a14:useLocalDpi xmlns:a14="http://schemas.microsoft.com/office/drawing/2010/main" val="0"/>
              </a:ext>
            </a:extLst>
          </a:blip>
          <a:stretch>
            <a:fillRect/>
          </a:stretch>
        </p:blipFill>
        <p:spPr>
          <a:xfrm>
            <a:off x="1047302" y="61119"/>
            <a:ext cx="10097396" cy="4191000"/>
          </a:xfrm>
          <a:prstGeom prst="rect">
            <a:avLst/>
          </a:prstGeom>
          <a:scene3d>
            <a:camera prst="orthographicFront">
              <a:rot lat="0" lon="0" rev="0"/>
            </a:camera>
            <a:lightRig rig="threePt" dir="t"/>
          </a:scene3d>
        </p:spPr>
      </p:pic>
      <p:sp>
        <p:nvSpPr>
          <p:cNvPr id="2" name="Title 1"/>
          <p:cNvSpPr>
            <a:spLocks noGrp="1"/>
          </p:cNvSpPr>
          <p:nvPr>
            <p:ph type="title"/>
          </p:nvPr>
        </p:nvSpPr>
        <p:spPr>
          <a:xfrm>
            <a:off x="609600" y="3505200"/>
            <a:ext cx="10972800" cy="2194719"/>
          </a:xfrm>
        </p:spPr>
        <p:txBody>
          <a:bodyPr>
            <a:normAutofit/>
          </a:bodyPr>
          <a:lstStyle/>
          <a:p>
            <a:r>
              <a:rPr lang="en-US" sz="5400" b="1" dirty="0" smtClean="0">
                <a:solidFill>
                  <a:srgbClr val="C00000"/>
                </a:solidFill>
              </a:rPr>
              <a:t>Pop Quiz!</a:t>
            </a:r>
            <a:br>
              <a:rPr lang="en-US" sz="5400" b="1" dirty="0" smtClean="0">
                <a:solidFill>
                  <a:srgbClr val="C00000"/>
                </a:solidFill>
              </a:rPr>
            </a:br>
            <a:r>
              <a:rPr lang="en-US" sz="5400" b="1" dirty="0" smtClean="0">
                <a:solidFill>
                  <a:srgbClr val="C00000"/>
                </a:solidFill>
              </a:rPr>
              <a:t>How Well Do You Know LUCA?</a:t>
            </a:r>
            <a:endParaRPr lang="en-US" sz="4900" b="1" dirty="0">
              <a:solidFill>
                <a:srgbClr val="C00000"/>
              </a:solidFill>
            </a:endParaRPr>
          </a:p>
        </p:txBody>
      </p:sp>
    </p:spTree>
    <p:extLst>
      <p:ext uri="{BB962C8B-B14F-4D97-AF65-F5344CB8AC3E}">
        <p14:creationId xmlns:p14="http://schemas.microsoft.com/office/powerpoint/2010/main" val="69282692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70038"/>
            <a:ext cx="10972800" cy="1219199"/>
          </a:xfrm>
        </p:spPr>
        <p:txBody>
          <a:bodyPr/>
          <a:lstStyle/>
          <a:p>
            <a:r>
              <a:rPr lang="en-US" dirty="0" smtClean="0"/>
              <a:t>The Census Bureau does not require individual unit identifiers for multi-unit structures.</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128</a:t>
            </a:fld>
            <a:endParaRPr lang="en-US" dirty="0"/>
          </a:p>
        </p:txBody>
      </p:sp>
      <p:sp>
        <p:nvSpPr>
          <p:cNvPr id="5" name="TextBox 4"/>
          <p:cNvSpPr txBox="1"/>
          <p:nvPr/>
        </p:nvSpPr>
        <p:spPr>
          <a:xfrm>
            <a:off x="609600" y="2642175"/>
            <a:ext cx="10591800" cy="3400931"/>
          </a:xfrm>
          <a:prstGeom prst="rect">
            <a:avLst/>
          </a:prstGeom>
          <a:noFill/>
        </p:spPr>
        <p:txBody>
          <a:bodyPr wrap="square" rtlCol="0">
            <a:spAutoFit/>
          </a:bodyPr>
          <a:lstStyle/>
          <a:p>
            <a:pPr>
              <a:spcAft>
                <a:spcPts val="1200"/>
              </a:spcAft>
            </a:pPr>
            <a:r>
              <a:rPr lang="en-US" sz="3050" dirty="0" smtClean="0"/>
              <a:t>False – Multi-unit structures such as apartments, mobile homes, condominiums, etc., DO require individual unit identifiers.  </a:t>
            </a:r>
          </a:p>
          <a:p>
            <a:r>
              <a:rPr lang="en-US" sz="2400" b="1" dirty="0" smtClean="0"/>
              <a:t>Note: </a:t>
            </a:r>
            <a:r>
              <a:rPr lang="en-US" sz="2400" dirty="0" smtClean="0"/>
              <a:t>Unit identifiers are not required for individual units within a </a:t>
            </a:r>
            <a:r>
              <a:rPr lang="en-US" sz="2400" b="1" i="1" dirty="0" smtClean="0"/>
              <a:t>group quarters</a:t>
            </a:r>
            <a:r>
              <a:rPr lang="en-US" sz="2400" i="1" dirty="0" smtClean="0"/>
              <a:t>, such as individual dorm rooms in a college dorm or room numbers in a nursing home.  </a:t>
            </a:r>
            <a:r>
              <a:rPr lang="en-US" sz="2400" dirty="0" smtClean="0"/>
              <a:t>HOWEVER</a:t>
            </a:r>
            <a:r>
              <a:rPr lang="en-US" sz="2400" dirty="0"/>
              <a:t>, you must provide a group quarters name </a:t>
            </a:r>
            <a:r>
              <a:rPr lang="en-US" sz="2400" dirty="0" smtClean="0"/>
              <a:t>and </a:t>
            </a:r>
            <a:r>
              <a:rPr lang="en-US" sz="2400" dirty="0"/>
              <a:t>a facility name </a:t>
            </a:r>
            <a:r>
              <a:rPr lang="en-US" sz="2400" dirty="0" smtClean="0"/>
              <a:t>if </a:t>
            </a:r>
            <a:r>
              <a:rPr lang="en-US" sz="2400" dirty="0"/>
              <a:t>the group quarters are associated with a facility (e.g. Group Quarters Name – Pandora Hall; Facility Name – Aristotle University). The Census Bureau will not process an identified group quarters address record without a group quarters name</a:t>
            </a:r>
            <a:r>
              <a:rPr lang="en-US" sz="2400" dirty="0" smtClean="0"/>
              <a:t>.</a:t>
            </a:r>
            <a:endParaRPr lang="en-US" sz="2400" dirty="0"/>
          </a:p>
        </p:txBody>
      </p:sp>
      <p:sp>
        <p:nvSpPr>
          <p:cNvPr id="8"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1</a:t>
            </a:r>
            <a:endParaRPr lang="en-US" sz="3600" dirty="0"/>
          </a:p>
        </p:txBody>
      </p:sp>
    </p:spTree>
    <p:extLst>
      <p:ext uri="{BB962C8B-B14F-4D97-AF65-F5344CB8AC3E}">
        <p14:creationId xmlns:p14="http://schemas.microsoft.com/office/powerpoint/2010/main" val="142132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77976"/>
            <a:ext cx="10972800" cy="1219199"/>
          </a:xfrm>
        </p:spPr>
        <p:txBody>
          <a:bodyPr/>
          <a:lstStyle/>
          <a:p>
            <a:r>
              <a:rPr lang="en-US" dirty="0" smtClean="0"/>
              <a:t>The Census Bureau requires lat/lon or map spots for all non-city style addresses.</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129</a:t>
            </a:fld>
            <a:endParaRPr lang="en-US" dirty="0"/>
          </a:p>
        </p:txBody>
      </p:sp>
      <p:sp>
        <p:nvSpPr>
          <p:cNvPr id="5" name="TextBox 4"/>
          <p:cNvSpPr txBox="1"/>
          <p:nvPr/>
        </p:nvSpPr>
        <p:spPr>
          <a:xfrm>
            <a:off x="609600" y="2890897"/>
            <a:ext cx="10591800" cy="2062103"/>
          </a:xfrm>
          <a:prstGeom prst="rect">
            <a:avLst/>
          </a:prstGeom>
          <a:noFill/>
        </p:spPr>
        <p:txBody>
          <a:bodyPr wrap="square" rtlCol="0">
            <a:spAutoFit/>
          </a:bodyPr>
          <a:lstStyle/>
          <a:p>
            <a:r>
              <a:rPr lang="en-US" sz="3200" dirty="0" smtClean="0"/>
              <a:t>True </a:t>
            </a:r>
            <a:r>
              <a:rPr lang="en-US" sz="3200" dirty="0"/>
              <a:t>– </a:t>
            </a:r>
            <a:r>
              <a:rPr lang="en-US" sz="3200" dirty="0" smtClean="0"/>
              <a:t>New for 2020, Participants can submit </a:t>
            </a:r>
            <a:r>
              <a:rPr lang="en-US" sz="3200" dirty="0"/>
              <a:t>non-city style addresses </a:t>
            </a:r>
            <a:r>
              <a:rPr lang="en-US" sz="3200" dirty="0" smtClean="0"/>
              <a:t>as long as they are accompanied by corresponding </a:t>
            </a:r>
            <a:r>
              <a:rPr lang="en-US" sz="3200" dirty="0"/>
              <a:t>map </a:t>
            </a:r>
            <a:r>
              <a:rPr lang="en-US" sz="3200" dirty="0" smtClean="0"/>
              <a:t>spots on paper maps and address lists, or lat/lon coordinates on digital address lists and GUPS.</a:t>
            </a:r>
            <a:endParaRPr lang="en-US" sz="3200" dirty="0"/>
          </a:p>
        </p:txBody>
      </p:sp>
      <p:sp>
        <p:nvSpPr>
          <p:cNvPr id="7"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2</a:t>
            </a:r>
            <a:endParaRPr lang="en-US" sz="3600" dirty="0"/>
          </a:p>
        </p:txBody>
      </p:sp>
    </p:spTree>
    <p:extLst>
      <p:ext uri="{BB962C8B-B14F-4D97-AF65-F5344CB8AC3E}">
        <p14:creationId xmlns:p14="http://schemas.microsoft.com/office/powerpoint/2010/main" val="157532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291" y="40433"/>
            <a:ext cx="10972800" cy="1143000"/>
          </a:xfrm>
        </p:spPr>
        <p:txBody>
          <a:bodyPr/>
          <a:lstStyle/>
          <a:p>
            <a:r>
              <a:rPr lang="en-US" b="1" dirty="0">
                <a:solidFill>
                  <a:srgbClr val="C00000"/>
                </a:solidFill>
                <a:cs typeface="Times New Roman" panose="02020603050405020304" pitchFamily="18" charset="0"/>
              </a:rPr>
              <a:t>Acceptable Housing Units for LUCA</a:t>
            </a:r>
          </a:p>
        </p:txBody>
      </p:sp>
      <p:sp>
        <p:nvSpPr>
          <p:cNvPr id="3" name="Content Placeholder 2"/>
          <p:cNvSpPr>
            <a:spLocks noGrp="1"/>
          </p:cNvSpPr>
          <p:nvPr>
            <p:ph idx="1"/>
          </p:nvPr>
        </p:nvSpPr>
        <p:spPr>
          <a:xfrm>
            <a:off x="1142999" y="1183433"/>
            <a:ext cx="9982201" cy="5108095"/>
          </a:xfrm>
        </p:spPr>
        <p:txBody>
          <a:bodyPr>
            <a:normAutofit fontScale="92500"/>
          </a:bodyPr>
          <a:lstStyle/>
          <a:p>
            <a:pPr lvl="0"/>
            <a:r>
              <a:rPr lang="en-US" dirty="0"/>
              <a:t>Houses, including townhouses, condominiums, and apartments.</a:t>
            </a:r>
          </a:p>
          <a:p>
            <a:pPr lvl="0"/>
            <a:r>
              <a:rPr lang="en-US" dirty="0"/>
              <a:t>Living quarters within an otherwise nonresidential structure such as an apartment within a church, school, or business.</a:t>
            </a:r>
          </a:p>
          <a:p>
            <a:pPr lvl="0"/>
            <a:r>
              <a:rPr lang="en-US" dirty="0"/>
              <a:t>Mobile homes or trailers occupied as separate permanent living quarters, or if vacant, intended for occupancy as separate permanent living quarters.</a:t>
            </a:r>
          </a:p>
          <a:p>
            <a:pPr lvl="0"/>
            <a:r>
              <a:rPr lang="en-US" dirty="0"/>
              <a:t>Any housing units </a:t>
            </a:r>
            <a:r>
              <a:rPr lang="en-US" u="sng" dirty="0"/>
              <a:t>under construction </a:t>
            </a:r>
            <a:r>
              <a:rPr lang="en-US" dirty="0"/>
              <a:t>that will be habitable (closed to the elements with final roof, windows, and doors) on Census Day, April 1, 2020.</a:t>
            </a:r>
          </a:p>
          <a:p>
            <a:endParaRPr lang="en-US" b="1" i="1"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13</a:t>
            </a:fld>
            <a:endParaRPr lang="en-US" dirty="0"/>
          </a:p>
        </p:txBody>
      </p:sp>
    </p:spTree>
    <p:extLst>
      <p:ext uri="{BB962C8B-B14F-4D97-AF65-F5344CB8AC3E}">
        <p14:creationId xmlns:p14="http://schemas.microsoft.com/office/powerpoint/2010/main" val="305850825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70038"/>
            <a:ext cx="10972800" cy="685799"/>
          </a:xfrm>
        </p:spPr>
        <p:txBody>
          <a:bodyPr/>
          <a:lstStyle/>
          <a:p>
            <a:r>
              <a:rPr lang="en-US" dirty="0" smtClean="0"/>
              <a:t>In LUCA, participant focus should be on making map updates.</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130</a:t>
            </a:fld>
            <a:endParaRPr lang="en-US" dirty="0"/>
          </a:p>
        </p:txBody>
      </p:sp>
      <p:sp>
        <p:nvSpPr>
          <p:cNvPr id="5" name="TextBox 4"/>
          <p:cNvSpPr txBox="1"/>
          <p:nvPr/>
        </p:nvSpPr>
        <p:spPr>
          <a:xfrm>
            <a:off x="609600" y="2844225"/>
            <a:ext cx="10591800" cy="584775"/>
          </a:xfrm>
          <a:prstGeom prst="rect">
            <a:avLst/>
          </a:prstGeom>
          <a:noFill/>
        </p:spPr>
        <p:txBody>
          <a:bodyPr wrap="square" rtlCol="0">
            <a:spAutoFit/>
          </a:bodyPr>
          <a:lstStyle/>
          <a:p>
            <a:r>
              <a:rPr lang="en-US" sz="3200" dirty="0" smtClean="0"/>
              <a:t>False </a:t>
            </a:r>
            <a:r>
              <a:rPr lang="en-US" sz="3200" dirty="0"/>
              <a:t>– </a:t>
            </a:r>
            <a:r>
              <a:rPr lang="en-US" sz="3200" dirty="0" smtClean="0"/>
              <a:t>Focus should be on updating your entity’s address list.  </a:t>
            </a:r>
            <a:endParaRPr lang="en-US" sz="3200" dirty="0"/>
          </a:p>
        </p:txBody>
      </p:sp>
      <p:sp>
        <p:nvSpPr>
          <p:cNvPr id="7"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3</a:t>
            </a:r>
            <a:endParaRPr lang="en-US" sz="3600" dirty="0"/>
          </a:p>
        </p:txBody>
      </p:sp>
    </p:spTree>
    <p:extLst>
      <p:ext uri="{BB962C8B-B14F-4D97-AF65-F5344CB8AC3E}">
        <p14:creationId xmlns:p14="http://schemas.microsoft.com/office/powerpoint/2010/main" val="63150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70038"/>
            <a:ext cx="10972800" cy="1219199"/>
          </a:xfrm>
        </p:spPr>
        <p:txBody>
          <a:bodyPr/>
          <a:lstStyle/>
          <a:p>
            <a:r>
              <a:rPr lang="en-US" dirty="0" smtClean="0"/>
              <a:t>In order to review the digital Address List, you can simply open the file in Excel.</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131</a:t>
            </a:fld>
            <a:endParaRPr lang="en-US" dirty="0"/>
          </a:p>
        </p:txBody>
      </p:sp>
      <p:sp>
        <p:nvSpPr>
          <p:cNvPr id="5" name="TextBox 4"/>
          <p:cNvSpPr txBox="1"/>
          <p:nvPr/>
        </p:nvSpPr>
        <p:spPr>
          <a:xfrm>
            <a:off x="609600" y="2849940"/>
            <a:ext cx="10591800" cy="1569660"/>
          </a:xfrm>
          <a:prstGeom prst="rect">
            <a:avLst/>
          </a:prstGeom>
          <a:noFill/>
        </p:spPr>
        <p:txBody>
          <a:bodyPr wrap="square" rtlCol="0">
            <a:spAutoFit/>
          </a:bodyPr>
          <a:lstStyle/>
          <a:p>
            <a:r>
              <a:rPr lang="en-US" sz="3200" dirty="0" smtClean="0"/>
              <a:t>False </a:t>
            </a:r>
            <a:r>
              <a:rPr lang="en-US" sz="3200" dirty="0"/>
              <a:t>– </a:t>
            </a:r>
            <a:r>
              <a:rPr lang="en-US" sz="3200" dirty="0" smtClean="0"/>
              <a:t>It is important to following the proper steps for importing your .csv Address List </a:t>
            </a:r>
            <a:r>
              <a:rPr lang="en-US" sz="3200" dirty="0"/>
              <a:t>into Excel. Improper opening of the .csv corrupts the data content of the digital address list.</a:t>
            </a:r>
          </a:p>
        </p:txBody>
      </p:sp>
      <p:sp>
        <p:nvSpPr>
          <p:cNvPr id="8"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4</a:t>
            </a:r>
            <a:endParaRPr lang="en-US" sz="3600" dirty="0"/>
          </a:p>
        </p:txBody>
      </p:sp>
    </p:spTree>
    <p:extLst>
      <p:ext uri="{BB962C8B-B14F-4D97-AF65-F5344CB8AC3E}">
        <p14:creationId xmlns:p14="http://schemas.microsoft.com/office/powerpoint/2010/main" val="423374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70038"/>
            <a:ext cx="10972800" cy="1219199"/>
          </a:xfrm>
        </p:spPr>
        <p:txBody>
          <a:bodyPr/>
          <a:lstStyle/>
          <a:p>
            <a:r>
              <a:rPr lang="en-US" dirty="0" smtClean="0"/>
              <a:t>If the mayor wants to view a map with Census Map Spots or address points, you can show him or her this data.</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132</a:t>
            </a:fld>
            <a:endParaRPr lang="en-US" dirty="0"/>
          </a:p>
        </p:txBody>
      </p:sp>
      <p:sp>
        <p:nvSpPr>
          <p:cNvPr id="5" name="TextBox 4"/>
          <p:cNvSpPr txBox="1"/>
          <p:nvPr/>
        </p:nvSpPr>
        <p:spPr>
          <a:xfrm>
            <a:off x="609600" y="2885182"/>
            <a:ext cx="10591800" cy="1077218"/>
          </a:xfrm>
          <a:prstGeom prst="rect">
            <a:avLst/>
          </a:prstGeom>
          <a:noFill/>
        </p:spPr>
        <p:txBody>
          <a:bodyPr wrap="square" rtlCol="0">
            <a:spAutoFit/>
          </a:bodyPr>
          <a:lstStyle/>
          <a:p>
            <a:r>
              <a:rPr lang="en-US" sz="3200" dirty="0" smtClean="0"/>
              <a:t>It depends – Only if he or she has signed the confidentiality agreement.</a:t>
            </a:r>
            <a:endParaRPr lang="en-US" sz="3200" dirty="0"/>
          </a:p>
        </p:txBody>
      </p:sp>
      <p:sp>
        <p:nvSpPr>
          <p:cNvPr id="7"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5</a:t>
            </a:r>
            <a:endParaRPr lang="en-US" sz="3600" dirty="0"/>
          </a:p>
        </p:txBody>
      </p:sp>
    </p:spTree>
    <p:extLst>
      <p:ext uri="{BB962C8B-B14F-4D97-AF65-F5344CB8AC3E}">
        <p14:creationId xmlns:p14="http://schemas.microsoft.com/office/powerpoint/2010/main" val="92936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70038"/>
            <a:ext cx="10972800" cy="1219199"/>
          </a:xfrm>
        </p:spPr>
        <p:txBody>
          <a:bodyPr/>
          <a:lstStyle/>
          <a:p>
            <a:r>
              <a:rPr lang="en-US" dirty="0" smtClean="0"/>
              <a:t>IT personnel who have access to any Title 13 materials do not need to sign the confidentiality form.</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133</a:t>
            </a:fld>
            <a:endParaRPr lang="en-US" dirty="0"/>
          </a:p>
        </p:txBody>
      </p:sp>
      <p:sp>
        <p:nvSpPr>
          <p:cNvPr id="5" name="TextBox 4"/>
          <p:cNvSpPr txBox="1"/>
          <p:nvPr/>
        </p:nvSpPr>
        <p:spPr>
          <a:xfrm>
            <a:off x="609600" y="2885182"/>
            <a:ext cx="10591800" cy="1077218"/>
          </a:xfrm>
          <a:prstGeom prst="rect">
            <a:avLst/>
          </a:prstGeom>
          <a:noFill/>
        </p:spPr>
        <p:txBody>
          <a:bodyPr wrap="square" rtlCol="0">
            <a:spAutoFit/>
          </a:bodyPr>
          <a:lstStyle/>
          <a:p>
            <a:r>
              <a:rPr lang="en-US" sz="3200" dirty="0" smtClean="0"/>
              <a:t>False – Anyone with access to Title 13 materials, their storage or backup must sign the Confidentiality Agreement.</a:t>
            </a:r>
            <a:endParaRPr lang="en-US" sz="3200" dirty="0"/>
          </a:p>
        </p:txBody>
      </p:sp>
      <p:sp>
        <p:nvSpPr>
          <p:cNvPr id="7"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6</a:t>
            </a:r>
            <a:endParaRPr lang="en-US" sz="3600" dirty="0"/>
          </a:p>
        </p:txBody>
      </p:sp>
    </p:spTree>
    <p:extLst>
      <p:ext uri="{BB962C8B-B14F-4D97-AF65-F5344CB8AC3E}">
        <p14:creationId xmlns:p14="http://schemas.microsoft.com/office/powerpoint/2010/main" val="413677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34796"/>
            <a:ext cx="10972800" cy="1600199"/>
          </a:xfrm>
        </p:spPr>
        <p:txBody>
          <a:bodyPr>
            <a:noAutofit/>
          </a:bodyPr>
          <a:lstStyle/>
          <a:p>
            <a:r>
              <a:rPr lang="en-US" sz="3050" dirty="0" smtClean="0"/>
              <a:t>If the </a:t>
            </a:r>
            <a:r>
              <a:rPr lang="en-US" sz="3050" i="1" dirty="0" smtClean="0"/>
              <a:t>house number </a:t>
            </a:r>
            <a:r>
              <a:rPr lang="en-US" sz="3050" dirty="0" smtClean="0"/>
              <a:t>or </a:t>
            </a:r>
            <a:r>
              <a:rPr lang="en-US" sz="3050" i="1" dirty="0" smtClean="0"/>
              <a:t>apartment unit identifier </a:t>
            </a:r>
            <a:r>
              <a:rPr lang="en-US" sz="3050" dirty="0" smtClean="0"/>
              <a:t>is wrong on the Address List, it can be changed by using the “C” action code and correcting the house number or apartment number on the address list.</a:t>
            </a:r>
            <a:endParaRPr lang="en-US" sz="3050"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134</a:t>
            </a:fld>
            <a:endParaRPr lang="en-US" dirty="0"/>
          </a:p>
        </p:txBody>
      </p:sp>
      <p:sp>
        <p:nvSpPr>
          <p:cNvPr id="5" name="TextBox 4"/>
          <p:cNvSpPr txBox="1"/>
          <p:nvPr/>
        </p:nvSpPr>
        <p:spPr>
          <a:xfrm>
            <a:off x="800100" y="3657600"/>
            <a:ext cx="10591800" cy="2439129"/>
          </a:xfrm>
          <a:prstGeom prst="rect">
            <a:avLst/>
          </a:prstGeom>
          <a:noFill/>
        </p:spPr>
        <p:txBody>
          <a:bodyPr wrap="square" rtlCol="0">
            <a:spAutoFit/>
          </a:bodyPr>
          <a:lstStyle/>
          <a:p>
            <a:r>
              <a:rPr lang="en-US" sz="3050" dirty="0" smtClean="0"/>
              <a:t>False – In order to correct an incorrect house number and/or apartment unit identifier, a reviewer must use a “Delete/Add” combination.  The address must first be deleted from the Address List using a “D” action code, then added to the paper Address Add page or the digital Address List using an “A” action code.</a:t>
            </a:r>
            <a:endParaRPr lang="en-US" sz="3050" dirty="0"/>
          </a:p>
        </p:txBody>
      </p:sp>
      <p:sp>
        <p:nvSpPr>
          <p:cNvPr id="7"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7</a:t>
            </a:r>
            <a:endParaRPr lang="en-US" sz="3600" dirty="0"/>
          </a:p>
        </p:txBody>
      </p:sp>
    </p:spTree>
    <p:extLst>
      <p:ext uri="{BB962C8B-B14F-4D97-AF65-F5344CB8AC3E}">
        <p14:creationId xmlns:p14="http://schemas.microsoft.com/office/powerpoint/2010/main" val="136294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70038"/>
            <a:ext cx="10972800" cy="1600199"/>
          </a:xfrm>
        </p:spPr>
        <p:txBody>
          <a:bodyPr>
            <a:normAutofit/>
          </a:bodyPr>
          <a:lstStyle/>
          <a:p>
            <a:r>
              <a:rPr lang="en-US" dirty="0" smtClean="0"/>
              <a:t>The Census Bureau wants to receive your entire address list as part of your LUCA submission.</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135</a:t>
            </a:fld>
            <a:endParaRPr lang="en-US" dirty="0"/>
          </a:p>
        </p:txBody>
      </p:sp>
      <p:sp>
        <p:nvSpPr>
          <p:cNvPr id="5" name="TextBox 4"/>
          <p:cNvSpPr txBox="1"/>
          <p:nvPr/>
        </p:nvSpPr>
        <p:spPr>
          <a:xfrm>
            <a:off x="609600" y="2885182"/>
            <a:ext cx="10591800" cy="2554545"/>
          </a:xfrm>
          <a:prstGeom prst="rect">
            <a:avLst/>
          </a:prstGeom>
          <a:noFill/>
        </p:spPr>
        <p:txBody>
          <a:bodyPr wrap="square" rtlCol="0">
            <a:spAutoFit/>
          </a:bodyPr>
          <a:lstStyle/>
          <a:p>
            <a:r>
              <a:rPr lang="en-US" sz="3200" dirty="0" smtClean="0"/>
              <a:t>False - LUCA is an opportunity for local governments to review and update the Census Bureau’s address list</a:t>
            </a:r>
            <a:r>
              <a:rPr lang="en-US" sz="3200" dirty="0"/>
              <a:t>. Your LUCA submission should only include the  Census address records you edited, and the additional records that you added to the Census address list.</a:t>
            </a:r>
          </a:p>
        </p:txBody>
      </p:sp>
      <p:sp>
        <p:nvSpPr>
          <p:cNvPr id="7"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8</a:t>
            </a:r>
            <a:endParaRPr lang="en-US" sz="3600" dirty="0"/>
          </a:p>
        </p:txBody>
      </p:sp>
    </p:spTree>
    <p:extLst>
      <p:ext uri="{BB962C8B-B14F-4D97-AF65-F5344CB8AC3E}">
        <p14:creationId xmlns:p14="http://schemas.microsoft.com/office/powerpoint/2010/main" val="220246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66995"/>
            <a:ext cx="10972800" cy="838199"/>
          </a:xfrm>
        </p:spPr>
        <p:txBody>
          <a:bodyPr>
            <a:normAutofit/>
          </a:bodyPr>
          <a:lstStyle/>
          <a:p>
            <a:r>
              <a:rPr lang="en-US" dirty="0" smtClean="0"/>
              <a:t>The Address List is the foundation of an accurate Census.</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136</a:t>
            </a:fld>
            <a:endParaRPr lang="en-US" dirty="0"/>
          </a:p>
        </p:txBody>
      </p:sp>
      <p:sp>
        <p:nvSpPr>
          <p:cNvPr id="5" name="TextBox 4"/>
          <p:cNvSpPr txBox="1"/>
          <p:nvPr/>
        </p:nvSpPr>
        <p:spPr>
          <a:xfrm>
            <a:off x="609600" y="2890897"/>
            <a:ext cx="10591800" cy="2062103"/>
          </a:xfrm>
          <a:prstGeom prst="rect">
            <a:avLst/>
          </a:prstGeom>
          <a:noFill/>
        </p:spPr>
        <p:txBody>
          <a:bodyPr wrap="square" rtlCol="0">
            <a:spAutoFit/>
          </a:bodyPr>
          <a:lstStyle/>
          <a:p>
            <a:r>
              <a:rPr lang="en-US" sz="3200" dirty="0" smtClean="0"/>
              <a:t>True - The </a:t>
            </a:r>
            <a:r>
              <a:rPr lang="en-US" sz="3200" dirty="0"/>
              <a:t>accuracy and completeness of the </a:t>
            </a:r>
            <a:r>
              <a:rPr lang="en-US" sz="3200" dirty="0" smtClean="0"/>
              <a:t>Address List </a:t>
            </a:r>
            <a:r>
              <a:rPr lang="en-US" sz="3200" dirty="0"/>
              <a:t>is critical to the success of the Census. An accurate Address List leads to an accurate Population Count.</a:t>
            </a:r>
          </a:p>
          <a:p>
            <a:endParaRPr lang="en-US" sz="3200" dirty="0"/>
          </a:p>
        </p:txBody>
      </p:sp>
      <p:sp>
        <p:nvSpPr>
          <p:cNvPr id="8"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9</a:t>
            </a:r>
            <a:endParaRPr lang="en-US" sz="3600" dirty="0"/>
          </a:p>
        </p:txBody>
      </p:sp>
    </p:spTree>
    <p:extLst>
      <p:ext uri="{BB962C8B-B14F-4D97-AF65-F5344CB8AC3E}">
        <p14:creationId xmlns:p14="http://schemas.microsoft.com/office/powerpoint/2010/main" val="218022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70038"/>
            <a:ext cx="10972800" cy="1600199"/>
          </a:xfrm>
        </p:spPr>
        <p:txBody>
          <a:bodyPr>
            <a:normAutofit/>
          </a:bodyPr>
          <a:lstStyle/>
          <a:p>
            <a:r>
              <a:rPr lang="en-US" dirty="0" smtClean="0"/>
              <a:t>If an address is ungeocoded, it will still be included in Census 2020 enumeration.</a:t>
            </a:r>
            <a:endParaRPr lang="en-US" dirty="0"/>
          </a:p>
        </p:txBody>
      </p:sp>
      <p:sp>
        <p:nvSpPr>
          <p:cNvPr id="4" name="Slide Number Placeholder 3"/>
          <p:cNvSpPr>
            <a:spLocks noGrp="1"/>
          </p:cNvSpPr>
          <p:nvPr>
            <p:ph type="sldNum" sz="quarter" idx="10"/>
          </p:nvPr>
        </p:nvSpPr>
        <p:spPr/>
        <p:txBody>
          <a:bodyPr/>
          <a:lstStyle/>
          <a:p>
            <a:fld id="{25B02A65-3D1E-45BD-9983-4ADAC5079F8B}" type="slidenum">
              <a:rPr lang="en-US" smtClean="0"/>
              <a:pPr/>
              <a:t>137</a:t>
            </a:fld>
            <a:endParaRPr lang="en-US" dirty="0"/>
          </a:p>
        </p:txBody>
      </p:sp>
      <p:sp>
        <p:nvSpPr>
          <p:cNvPr id="5" name="TextBox 4"/>
          <p:cNvSpPr txBox="1"/>
          <p:nvPr/>
        </p:nvSpPr>
        <p:spPr>
          <a:xfrm>
            <a:off x="609600" y="2885182"/>
            <a:ext cx="10591800" cy="2062103"/>
          </a:xfrm>
          <a:prstGeom prst="rect">
            <a:avLst/>
          </a:prstGeom>
          <a:noFill/>
        </p:spPr>
        <p:txBody>
          <a:bodyPr wrap="square" rtlCol="0">
            <a:spAutoFit/>
          </a:bodyPr>
          <a:lstStyle/>
          <a:p>
            <a:r>
              <a:rPr lang="en-US" sz="3200" dirty="0" smtClean="0"/>
              <a:t>False - Ungeocoded addresses will not be included in the address list used for the 2020 Decennial</a:t>
            </a:r>
            <a:r>
              <a:rPr lang="en-US" sz="3200" dirty="0"/>
              <a:t>. We cannot count the residents of a living quarters if we cannot geocode the living quarters.</a:t>
            </a:r>
          </a:p>
        </p:txBody>
      </p:sp>
      <p:sp>
        <p:nvSpPr>
          <p:cNvPr id="7" name="Title 1"/>
          <p:cNvSpPr>
            <a:spLocks noGrp="1"/>
          </p:cNvSpPr>
          <p:nvPr>
            <p:ph type="title"/>
          </p:nvPr>
        </p:nvSpPr>
        <p:spPr>
          <a:xfrm>
            <a:off x="609600" y="274638"/>
            <a:ext cx="10972800" cy="1143000"/>
          </a:xfrm>
        </p:spPr>
        <p:txBody>
          <a:bodyPr>
            <a:normAutofit fontScale="90000"/>
          </a:bodyPr>
          <a:lstStyle/>
          <a:p>
            <a:r>
              <a:rPr lang="en-US" sz="4900" dirty="0" smtClean="0"/>
              <a:t>True or False</a:t>
            </a:r>
            <a:r>
              <a:rPr lang="en-US" dirty="0" smtClean="0"/>
              <a:t/>
            </a:r>
            <a:br>
              <a:rPr lang="en-US" dirty="0" smtClean="0"/>
            </a:br>
            <a:r>
              <a:rPr lang="en-US" sz="3600" dirty="0" smtClean="0"/>
              <a:t>Question 10</a:t>
            </a:r>
            <a:endParaRPr lang="en-US" sz="3600" dirty="0"/>
          </a:p>
        </p:txBody>
      </p:sp>
    </p:spTree>
    <p:extLst>
      <p:ext uri="{BB962C8B-B14F-4D97-AF65-F5344CB8AC3E}">
        <p14:creationId xmlns:p14="http://schemas.microsoft.com/office/powerpoint/2010/main" val="46096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b="1" dirty="0" smtClean="0">
                <a:solidFill>
                  <a:srgbClr val="C00000"/>
                </a:solidFill>
                <a:cs typeface="Times New Roman" panose="02020603050405020304" pitchFamily="18" charset="0"/>
              </a:rPr>
              <a:t>Support and assistance</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1028700" y="1143000"/>
            <a:ext cx="10134600" cy="4525963"/>
          </a:xfrm>
        </p:spPr>
        <p:txBody>
          <a:bodyPr>
            <a:normAutofit lnSpcReduction="10000"/>
          </a:bodyPr>
          <a:lstStyle/>
          <a:p>
            <a:r>
              <a:rPr lang="en-US" sz="3600" dirty="0"/>
              <a:t>Visit the 2020 LUCA </a:t>
            </a:r>
            <a:r>
              <a:rPr lang="en-US" sz="3600" dirty="0" smtClean="0"/>
              <a:t>Web site:</a:t>
            </a:r>
            <a:endParaRPr lang="en-US" sz="3600" dirty="0"/>
          </a:p>
          <a:p>
            <a:pPr marL="0" indent="0">
              <a:buNone/>
            </a:pPr>
            <a:r>
              <a:rPr lang="en-US" dirty="0">
                <a:hlinkClick r:id="rId3" tooltip="2020 LUCA website"/>
              </a:rPr>
              <a:t>&lt;https://www.census.gov/geo/partnerships/luca.html&gt;</a:t>
            </a:r>
            <a:endParaRPr lang="en-US" dirty="0"/>
          </a:p>
          <a:p>
            <a:pPr lvl="1">
              <a:buSzPct val="75000"/>
              <a:buFont typeface="Courier New" panose="02070309020205020404" pitchFamily="49" charset="0"/>
              <a:buChar char="o"/>
            </a:pPr>
            <a:r>
              <a:rPr lang="en-US" sz="3200" dirty="0"/>
              <a:t>Frequently Asked Questions </a:t>
            </a:r>
            <a:r>
              <a:rPr lang="en-US" sz="3200" dirty="0" smtClean="0"/>
              <a:t>document.</a:t>
            </a:r>
            <a:endParaRPr lang="en-US" sz="4000" dirty="0"/>
          </a:p>
          <a:p>
            <a:endParaRPr lang="en-US" sz="3600" dirty="0" smtClean="0"/>
          </a:p>
          <a:p>
            <a:r>
              <a:rPr lang="en-US" sz="3600" dirty="0" smtClean="0"/>
              <a:t>Contact </a:t>
            </a:r>
            <a:r>
              <a:rPr lang="en-US" sz="3600" dirty="0"/>
              <a:t>us:</a:t>
            </a:r>
          </a:p>
          <a:p>
            <a:pPr lvl="1">
              <a:buSzPct val="75000"/>
              <a:buFont typeface="Courier New" panose="02070309020205020404" pitchFamily="49" charset="0"/>
              <a:buChar char="o"/>
            </a:pPr>
            <a:r>
              <a:rPr lang="en-US" sz="3200" dirty="0"/>
              <a:t>Geographic Programs Support Desk toll-free telephone number: </a:t>
            </a:r>
            <a:r>
              <a:rPr lang="en-US" sz="3200" dirty="0" smtClean="0"/>
              <a:t>1-844-344-0169.</a:t>
            </a:r>
            <a:endParaRPr lang="en-US" sz="3200" dirty="0"/>
          </a:p>
          <a:p>
            <a:pPr lvl="1">
              <a:buSzPct val="75000"/>
              <a:buFont typeface="Courier New" panose="02070309020205020404" pitchFamily="49" charset="0"/>
              <a:buChar char="o"/>
            </a:pPr>
            <a:r>
              <a:rPr lang="en-US" sz="3200" dirty="0"/>
              <a:t>E</a:t>
            </a:r>
            <a:r>
              <a:rPr lang="en-US" sz="3200" dirty="0" smtClean="0"/>
              <a:t>-mail:  </a:t>
            </a:r>
            <a:r>
              <a:rPr lang="en-US" dirty="0" smtClean="0">
                <a:hlinkClick r:id="rId4"/>
              </a:rPr>
              <a:t>&lt;GEO.2020.LUCA@census.gov&gt;</a:t>
            </a:r>
            <a:endParaRPr lang="en-US" dirty="0"/>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138</a:t>
            </a:fld>
            <a:endParaRPr lang="en-US" dirty="0">
              <a:solidFill>
                <a:schemeClr val="bg1">
                  <a:lumMod val="65000"/>
                </a:schemeClr>
              </a:solidFill>
            </a:endParaRPr>
          </a:p>
        </p:txBody>
      </p:sp>
    </p:spTree>
    <p:extLst>
      <p:ext uri="{BB962C8B-B14F-4D97-AF65-F5344CB8AC3E}">
        <p14:creationId xmlns:p14="http://schemas.microsoft.com/office/powerpoint/2010/main" val="841102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838" y="-6482"/>
            <a:ext cx="10972800" cy="1143000"/>
          </a:xfrm>
        </p:spPr>
        <p:txBody>
          <a:bodyPr>
            <a:normAutofit/>
          </a:bodyPr>
          <a:lstStyle/>
          <a:p>
            <a:r>
              <a:rPr lang="en-US" b="1" dirty="0">
                <a:solidFill>
                  <a:srgbClr val="C00000"/>
                </a:solidFill>
                <a:cs typeface="Times New Roman" panose="02020603050405020304" pitchFamily="18" charset="0"/>
              </a:rPr>
              <a:t>Group Quarters (GQs)</a:t>
            </a:r>
          </a:p>
        </p:txBody>
      </p:sp>
      <p:sp>
        <p:nvSpPr>
          <p:cNvPr id="3" name="Content Placeholder 2"/>
          <p:cNvSpPr>
            <a:spLocks noGrp="1"/>
          </p:cNvSpPr>
          <p:nvPr>
            <p:ph idx="1"/>
          </p:nvPr>
        </p:nvSpPr>
        <p:spPr>
          <a:xfrm>
            <a:off x="1045029" y="1295400"/>
            <a:ext cx="10080171" cy="4678363"/>
          </a:xfrm>
        </p:spPr>
        <p:txBody>
          <a:bodyPr>
            <a:normAutofit/>
          </a:bodyPr>
          <a:lstStyle/>
          <a:p>
            <a:r>
              <a:rPr lang="en-US" dirty="0"/>
              <a:t>A place where people live or stay, in a group living arrangement, that is owned or managed by an entity or organization providing housing and/or services for the residents.</a:t>
            </a:r>
            <a:endParaRPr lang="en-US" b="1" i="1"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14</a:t>
            </a:fld>
            <a:endParaRPr lang="en-US" dirty="0"/>
          </a:p>
        </p:txBody>
      </p:sp>
    </p:spTree>
    <p:extLst>
      <p:ext uri="{BB962C8B-B14F-4D97-AF65-F5344CB8AC3E}">
        <p14:creationId xmlns:p14="http://schemas.microsoft.com/office/powerpoint/2010/main" val="42740775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0"/>
            <a:ext cx="10972800" cy="1143000"/>
          </a:xfrm>
        </p:spPr>
        <p:txBody>
          <a:bodyPr/>
          <a:lstStyle/>
          <a:p>
            <a:r>
              <a:rPr lang="en-US" b="1" dirty="0">
                <a:solidFill>
                  <a:srgbClr val="C00000"/>
                </a:solidFill>
                <a:cs typeface="Times New Roman" panose="02020603050405020304" pitchFamily="18" charset="0"/>
              </a:rPr>
              <a:t>Acceptable Group Quarters for LUCA</a:t>
            </a:r>
          </a:p>
        </p:txBody>
      </p:sp>
      <p:sp>
        <p:nvSpPr>
          <p:cNvPr id="3" name="Content Placeholder 2"/>
          <p:cNvSpPr>
            <a:spLocks noGrp="1"/>
          </p:cNvSpPr>
          <p:nvPr>
            <p:ph idx="1"/>
          </p:nvPr>
        </p:nvSpPr>
        <p:spPr>
          <a:xfrm>
            <a:off x="1066798" y="1143000"/>
            <a:ext cx="10058401" cy="5148527"/>
          </a:xfrm>
        </p:spPr>
        <p:txBody>
          <a:bodyPr>
            <a:normAutofit fontScale="92500" lnSpcReduction="20000"/>
          </a:bodyPr>
          <a:lstStyle/>
          <a:p>
            <a:pPr lvl="0"/>
            <a:r>
              <a:rPr lang="en-US" dirty="0"/>
              <a:t>Correctional facilities.</a:t>
            </a:r>
          </a:p>
          <a:p>
            <a:pPr lvl="1">
              <a:buSzPct val="75000"/>
              <a:buFont typeface="Courier New" panose="02070309020205020404" pitchFamily="49" charset="0"/>
              <a:buChar char="o"/>
            </a:pPr>
            <a:r>
              <a:rPr lang="en-US" dirty="0"/>
              <a:t>Federal and state prisons.</a:t>
            </a:r>
          </a:p>
          <a:p>
            <a:pPr lvl="1">
              <a:buSzPct val="75000"/>
              <a:buFont typeface="Courier New" panose="02070309020205020404" pitchFamily="49" charset="0"/>
              <a:buChar char="o"/>
            </a:pPr>
            <a:r>
              <a:rPr lang="en-US" dirty="0"/>
              <a:t>Local jails and other municipal confinement facilities.</a:t>
            </a:r>
          </a:p>
          <a:p>
            <a:pPr lvl="1">
              <a:buSzPct val="75000"/>
              <a:buFont typeface="Courier New" panose="02070309020205020404" pitchFamily="49" charset="0"/>
              <a:buChar char="o"/>
            </a:pPr>
            <a:r>
              <a:rPr lang="en-US" dirty="0"/>
              <a:t>Correctional residential facilities.</a:t>
            </a:r>
          </a:p>
          <a:p>
            <a:pPr lvl="0"/>
            <a:r>
              <a:rPr lang="en-US" dirty="0"/>
              <a:t>Group homes.</a:t>
            </a:r>
          </a:p>
          <a:p>
            <a:pPr lvl="1">
              <a:buSzPct val="75000"/>
              <a:buFont typeface="Courier New" panose="02070309020205020404" pitchFamily="49" charset="0"/>
              <a:buChar char="o"/>
            </a:pPr>
            <a:r>
              <a:rPr lang="en-US" dirty="0"/>
              <a:t>Halfway houses and homes for people with special needs.</a:t>
            </a:r>
          </a:p>
          <a:p>
            <a:pPr lvl="0"/>
            <a:r>
              <a:rPr lang="en-US" dirty="0"/>
              <a:t>Juvenile facilities.</a:t>
            </a:r>
          </a:p>
          <a:p>
            <a:pPr lvl="1">
              <a:buSzPct val="75000"/>
              <a:buFont typeface="Courier New" panose="02070309020205020404" pitchFamily="49" charset="0"/>
              <a:buChar char="o"/>
            </a:pPr>
            <a:r>
              <a:rPr lang="en-US" dirty="0"/>
              <a:t>Group homes for juveniles (non-correctional).</a:t>
            </a:r>
          </a:p>
          <a:p>
            <a:pPr lvl="1">
              <a:buSzPct val="75000"/>
              <a:buFont typeface="Courier New" panose="02070309020205020404" pitchFamily="49" charset="0"/>
              <a:buChar char="o"/>
            </a:pPr>
            <a:r>
              <a:rPr lang="en-US" dirty="0"/>
              <a:t>Residential treatment centers for juveniles (non-correctional).</a:t>
            </a:r>
          </a:p>
          <a:p>
            <a:pPr lvl="1">
              <a:buSzPct val="75000"/>
              <a:buFont typeface="Courier New" panose="02070309020205020404" pitchFamily="49" charset="0"/>
              <a:buChar char="o"/>
            </a:pPr>
            <a:r>
              <a:rPr lang="en-US" dirty="0"/>
              <a:t>Correctional facilities intended for juveniles.</a:t>
            </a:r>
          </a:p>
          <a:p>
            <a:pPr lvl="0"/>
            <a:r>
              <a:rPr lang="en-US" dirty="0"/>
              <a:t>Nursing homes.</a:t>
            </a:r>
          </a:p>
          <a:p>
            <a:pPr lvl="1">
              <a:buSzPct val="75000"/>
              <a:buFont typeface="Courier New" panose="02070309020205020404" pitchFamily="49" charset="0"/>
              <a:buChar char="o"/>
            </a:pPr>
            <a:r>
              <a:rPr lang="en-US" dirty="0"/>
              <a:t>Nursing facilities/skilled-nursing facilities.</a:t>
            </a:r>
          </a:p>
          <a:p>
            <a:endParaRPr lang="en-US" b="1" i="1"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15</a:t>
            </a:fld>
            <a:endParaRPr lang="en-US" dirty="0"/>
          </a:p>
        </p:txBody>
      </p:sp>
    </p:spTree>
    <p:extLst>
      <p:ext uri="{BB962C8B-B14F-4D97-AF65-F5344CB8AC3E}">
        <p14:creationId xmlns:p14="http://schemas.microsoft.com/office/powerpoint/2010/main" val="33756752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291" y="21771"/>
            <a:ext cx="10972800" cy="1143000"/>
          </a:xfrm>
        </p:spPr>
        <p:txBody>
          <a:bodyPr>
            <a:normAutofit/>
          </a:bodyPr>
          <a:lstStyle/>
          <a:p>
            <a:r>
              <a:rPr lang="en-US" b="1" dirty="0">
                <a:solidFill>
                  <a:srgbClr val="C00000"/>
                </a:solidFill>
                <a:cs typeface="Times New Roman" panose="02020603050405020304" pitchFamily="18" charset="0"/>
              </a:rPr>
              <a:t>Acceptable Group Quarters for LUCA (cont’d)</a:t>
            </a:r>
          </a:p>
        </p:txBody>
      </p:sp>
      <p:sp>
        <p:nvSpPr>
          <p:cNvPr id="3" name="Content Placeholder 2"/>
          <p:cNvSpPr>
            <a:spLocks noGrp="1"/>
          </p:cNvSpPr>
          <p:nvPr>
            <p:ph idx="1"/>
          </p:nvPr>
        </p:nvSpPr>
        <p:spPr>
          <a:xfrm>
            <a:off x="1066799" y="1164771"/>
            <a:ext cx="10058401" cy="5007429"/>
          </a:xfrm>
        </p:spPr>
        <p:txBody>
          <a:bodyPr>
            <a:normAutofit fontScale="92500" lnSpcReduction="20000"/>
          </a:bodyPr>
          <a:lstStyle/>
          <a:p>
            <a:pPr lvl="0"/>
            <a:r>
              <a:rPr lang="en-US" dirty="0"/>
              <a:t>Hospitals.</a:t>
            </a:r>
          </a:p>
          <a:p>
            <a:pPr lvl="1">
              <a:buSzPct val="75000"/>
              <a:buFont typeface="Courier New" panose="02070309020205020404" pitchFamily="49" charset="0"/>
              <a:buChar char="o"/>
            </a:pPr>
            <a:r>
              <a:rPr lang="en-US" dirty="0"/>
              <a:t>Mental (psychiatric) hospitals and psychiatric units in other hospitals.</a:t>
            </a:r>
          </a:p>
          <a:p>
            <a:pPr lvl="1">
              <a:buSzPct val="75000"/>
              <a:buFont typeface="Courier New" panose="02070309020205020404" pitchFamily="49" charset="0"/>
              <a:buChar char="o"/>
            </a:pPr>
            <a:r>
              <a:rPr lang="en-US" dirty="0"/>
              <a:t>Hospitals with patients who have no usual home elsewhere.</a:t>
            </a:r>
          </a:p>
          <a:p>
            <a:pPr lvl="1">
              <a:buSzPct val="75000"/>
              <a:buFont typeface="Courier New" panose="02070309020205020404" pitchFamily="49" charset="0"/>
              <a:buChar char="o"/>
            </a:pPr>
            <a:r>
              <a:rPr lang="en-US" dirty="0"/>
              <a:t>In-patient hospice facilities.</a:t>
            </a:r>
          </a:p>
          <a:p>
            <a:pPr lvl="0"/>
            <a:r>
              <a:rPr lang="en-US" dirty="0"/>
              <a:t>College or university dormitories, fraternity houses, and sorority houses</a:t>
            </a:r>
            <a:r>
              <a:rPr lang="en-US" dirty="0" smtClean="0"/>
              <a:t>.</a:t>
            </a:r>
          </a:p>
          <a:p>
            <a:pPr lvl="0"/>
            <a:r>
              <a:rPr lang="en-US" dirty="0" smtClean="0"/>
              <a:t>Workers </a:t>
            </a:r>
            <a:r>
              <a:rPr lang="en-US" dirty="0"/>
              <a:t>group living quarters or dormitories.</a:t>
            </a:r>
          </a:p>
          <a:p>
            <a:pPr lvl="0"/>
            <a:r>
              <a:rPr lang="en-US" dirty="0"/>
              <a:t>Religious group quarters.</a:t>
            </a:r>
          </a:p>
          <a:p>
            <a:r>
              <a:rPr lang="en-US" dirty="0"/>
              <a:t>Any group quarters </a:t>
            </a:r>
            <a:r>
              <a:rPr lang="en-US" u="sng" dirty="0"/>
              <a:t>under construction </a:t>
            </a:r>
            <a:r>
              <a:rPr lang="en-US" dirty="0"/>
              <a:t>that will be habitable (closed to the elements with final roof, windows, and doors) on Census Day, April 1, 2020.</a:t>
            </a:r>
          </a:p>
        </p:txBody>
      </p:sp>
      <p:sp>
        <p:nvSpPr>
          <p:cNvPr id="6" name="Slide Number Placeholder 5"/>
          <p:cNvSpPr>
            <a:spLocks noGrp="1"/>
          </p:cNvSpPr>
          <p:nvPr>
            <p:ph type="sldNum" sz="quarter" idx="10"/>
          </p:nvPr>
        </p:nvSpPr>
        <p:spPr/>
        <p:txBody>
          <a:bodyPr/>
          <a:lstStyle/>
          <a:p>
            <a:fld id="{25B02A65-3D1E-45BD-9983-4ADAC5079F8B}" type="slidenum">
              <a:rPr lang="en-US" smtClean="0"/>
              <a:pPr/>
              <a:t>16</a:t>
            </a:fld>
            <a:endParaRPr lang="en-US" dirty="0"/>
          </a:p>
        </p:txBody>
      </p:sp>
    </p:spTree>
    <p:extLst>
      <p:ext uri="{BB962C8B-B14F-4D97-AF65-F5344CB8AC3E}">
        <p14:creationId xmlns:p14="http://schemas.microsoft.com/office/powerpoint/2010/main" val="15761220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0"/>
            <a:ext cx="10972800" cy="1143000"/>
          </a:xfrm>
        </p:spPr>
        <p:txBody>
          <a:bodyPr/>
          <a:lstStyle/>
          <a:p>
            <a:r>
              <a:rPr lang="en-US" b="1" dirty="0">
                <a:solidFill>
                  <a:srgbClr val="C00000"/>
                </a:solidFill>
                <a:cs typeface="Times New Roman" panose="02020603050405020304" pitchFamily="18" charset="0"/>
              </a:rPr>
              <a:t>Unacceptable HUs and GQs for LUCA</a:t>
            </a:r>
          </a:p>
        </p:txBody>
      </p:sp>
      <p:sp>
        <p:nvSpPr>
          <p:cNvPr id="3" name="Content Placeholder 2"/>
          <p:cNvSpPr>
            <a:spLocks noGrp="1"/>
          </p:cNvSpPr>
          <p:nvPr>
            <p:ph idx="1"/>
          </p:nvPr>
        </p:nvSpPr>
        <p:spPr>
          <a:xfrm>
            <a:off x="1066799" y="1143000"/>
            <a:ext cx="10058401" cy="5148527"/>
          </a:xfrm>
        </p:spPr>
        <p:txBody>
          <a:bodyPr>
            <a:normAutofit lnSpcReduction="10000"/>
          </a:bodyPr>
          <a:lstStyle/>
          <a:p>
            <a:pPr lvl="0"/>
            <a:r>
              <a:rPr lang="en-US" dirty="0"/>
              <a:t>Condemned or scheduled for demolition.</a:t>
            </a:r>
          </a:p>
          <a:p>
            <a:r>
              <a:rPr lang="en-US" dirty="0" smtClean="0"/>
              <a:t>Under </a:t>
            </a:r>
            <a:r>
              <a:rPr lang="en-US" dirty="0"/>
              <a:t>construction or remodeling for conversion to a nonresidential purpose.</a:t>
            </a:r>
          </a:p>
          <a:p>
            <a:pPr lvl="0"/>
            <a:r>
              <a:rPr lang="en-US" dirty="0"/>
              <a:t>Used solely for nonresidential storage.</a:t>
            </a:r>
          </a:p>
          <a:p>
            <a:pPr lvl="0"/>
            <a:r>
              <a:rPr lang="en-US" dirty="0"/>
              <a:t>Used solely as offices or businesses in which no one is living.</a:t>
            </a:r>
          </a:p>
          <a:p>
            <a:pPr lvl="0"/>
            <a:r>
              <a:rPr lang="en-US" dirty="0"/>
              <a:t>Used solely for ceremonial purposes.</a:t>
            </a:r>
          </a:p>
          <a:p>
            <a:pPr lvl="0"/>
            <a:r>
              <a:rPr lang="en-US" dirty="0"/>
              <a:t>Under construction and will </a:t>
            </a:r>
            <a:r>
              <a:rPr lang="en-US" b="1" dirty="0"/>
              <a:t>not</a:t>
            </a:r>
            <a:r>
              <a:rPr lang="en-US" dirty="0"/>
              <a:t> be habitable (closed to the elements with final roof, windows, and doors) on Census Day, April 1, 2020.</a:t>
            </a:r>
          </a:p>
          <a:p>
            <a:endParaRPr lang="en-US" b="1" i="1"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17</a:t>
            </a:fld>
            <a:endParaRPr lang="en-US" dirty="0"/>
          </a:p>
        </p:txBody>
      </p:sp>
    </p:spTree>
    <p:extLst>
      <p:ext uri="{BB962C8B-B14F-4D97-AF65-F5344CB8AC3E}">
        <p14:creationId xmlns:p14="http://schemas.microsoft.com/office/powerpoint/2010/main" val="30097465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613" y="0"/>
            <a:ext cx="10972800" cy="1143000"/>
          </a:xfrm>
        </p:spPr>
        <p:txBody>
          <a:bodyPr>
            <a:normAutofit/>
          </a:bodyPr>
          <a:lstStyle/>
          <a:p>
            <a:r>
              <a:rPr lang="en-US" b="1" dirty="0">
                <a:solidFill>
                  <a:srgbClr val="C00000"/>
                </a:solidFill>
                <a:cs typeface="Times New Roman" panose="02020603050405020304" pitchFamily="18" charset="0"/>
              </a:rPr>
              <a:t>City Style Address</a:t>
            </a:r>
          </a:p>
        </p:txBody>
      </p:sp>
      <p:sp>
        <p:nvSpPr>
          <p:cNvPr id="3" name="Content Placeholder 2"/>
          <p:cNvSpPr>
            <a:spLocks noGrp="1"/>
          </p:cNvSpPr>
          <p:nvPr>
            <p:ph idx="1"/>
          </p:nvPr>
        </p:nvSpPr>
        <p:spPr>
          <a:xfrm>
            <a:off x="1066799" y="1143000"/>
            <a:ext cx="10058401" cy="5029200"/>
          </a:xfrm>
        </p:spPr>
        <p:txBody>
          <a:bodyPr>
            <a:normAutofit/>
          </a:bodyPr>
          <a:lstStyle/>
          <a:p>
            <a:r>
              <a:rPr lang="en-US" dirty="0"/>
              <a:t>Include a house number and street name (e.g., 212 Elm St or 137 Clark Ct Apt 3 or 35A Fourth Ave W).</a:t>
            </a:r>
          </a:p>
          <a:p>
            <a:pPr lvl="1">
              <a:buSzPct val="75000"/>
              <a:buFont typeface="Courier New" panose="02070309020205020404" pitchFamily="49" charset="0"/>
              <a:buChar char="o"/>
            </a:pPr>
            <a:r>
              <a:rPr lang="en-US" dirty="0"/>
              <a:t>For 2020 LUCA, participants adding multiunit addresses must provide unit identifiers (e.g., Apt 1, Apt 2, Unit A, Unit B).</a:t>
            </a:r>
            <a:endParaRPr lang="en-US" b="1" i="1"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18</a:t>
            </a:fld>
            <a:endParaRPr lang="en-US" dirty="0"/>
          </a:p>
        </p:txBody>
      </p:sp>
    </p:spTree>
    <p:extLst>
      <p:ext uri="{BB962C8B-B14F-4D97-AF65-F5344CB8AC3E}">
        <p14:creationId xmlns:p14="http://schemas.microsoft.com/office/powerpoint/2010/main" val="31580146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291" y="0"/>
            <a:ext cx="10972800" cy="1143000"/>
          </a:xfrm>
        </p:spPr>
        <p:txBody>
          <a:bodyPr/>
          <a:lstStyle/>
          <a:p>
            <a:r>
              <a:rPr lang="en-US" b="1" dirty="0" smtClean="0">
                <a:solidFill>
                  <a:srgbClr val="C00000"/>
                </a:solidFill>
                <a:cs typeface="Times New Roman" panose="02020603050405020304" pitchFamily="18" charset="0"/>
              </a:rPr>
              <a:t>Non-City Style Address</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1066799" y="1143000"/>
            <a:ext cx="10058401" cy="5148527"/>
          </a:xfrm>
        </p:spPr>
        <p:txBody>
          <a:bodyPr>
            <a:normAutofit/>
          </a:bodyPr>
          <a:lstStyle/>
          <a:p>
            <a:r>
              <a:rPr lang="en-US" dirty="0"/>
              <a:t>Do not include a house number and/or a street name.</a:t>
            </a:r>
          </a:p>
          <a:p>
            <a:r>
              <a:rPr lang="en-US" dirty="0"/>
              <a:t>May include </a:t>
            </a:r>
            <a:r>
              <a:rPr lang="en-US" b="1" dirty="0"/>
              <a:t>incomplete</a:t>
            </a:r>
            <a:r>
              <a:rPr lang="en-US" dirty="0"/>
              <a:t> house number and street name.</a:t>
            </a:r>
          </a:p>
          <a:p>
            <a:r>
              <a:rPr lang="en-US" dirty="0"/>
              <a:t>Frequently used non-city style mailing addresses include:</a:t>
            </a:r>
          </a:p>
          <a:p>
            <a:pPr lvl="1">
              <a:buSzPct val="75000"/>
              <a:buFont typeface="Courier New" panose="02070309020205020404" pitchFamily="49" charset="0"/>
              <a:buChar char="o"/>
            </a:pPr>
            <a:r>
              <a:rPr lang="en-US" dirty="0"/>
              <a:t>Location Description with map spot.</a:t>
            </a:r>
          </a:p>
          <a:p>
            <a:pPr lvl="1">
              <a:buSzPct val="75000"/>
              <a:buFont typeface="Courier New" panose="02070309020205020404" pitchFamily="49" charset="0"/>
              <a:buChar char="o"/>
            </a:pPr>
            <a:r>
              <a:rPr lang="en-US" dirty="0"/>
              <a:t>Rural route and box number.</a:t>
            </a:r>
          </a:p>
          <a:p>
            <a:pPr lvl="1">
              <a:buSzPct val="75000"/>
              <a:buFont typeface="Courier New" panose="02070309020205020404" pitchFamily="49" charset="0"/>
              <a:buChar char="o"/>
            </a:pPr>
            <a:r>
              <a:rPr lang="en-US" dirty="0"/>
              <a:t>Highway contract route and box number.</a:t>
            </a:r>
          </a:p>
        </p:txBody>
      </p:sp>
      <p:sp>
        <p:nvSpPr>
          <p:cNvPr id="6" name="Slide Number Placeholder 5"/>
          <p:cNvSpPr>
            <a:spLocks noGrp="1"/>
          </p:cNvSpPr>
          <p:nvPr>
            <p:ph type="sldNum" sz="quarter" idx="10"/>
          </p:nvPr>
        </p:nvSpPr>
        <p:spPr/>
        <p:txBody>
          <a:bodyPr/>
          <a:lstStyle/>
          <a:p>
            <a:fld id="{25B02A65-3D1E-45BD-9983-4ADAC5079F8B}" type="slidenum">
              <a:rPr lang="en-US" smtClean="0"/>
              <a:pPr/>
              <a:t>19</a:t>
            </a:fld>
            <a:endParaRPr lang="en-US" dirty="0"/>
          </a:p>
        </p:txBody>
      </p:sp>
    </p:spTree>
    <p:extLst>
      <p:ext uri="{BB962C8B-B14F-4D97-AF65-F5344CB8AC3E}">
        <p14:creationId xmlns:p14="http://schemas.microsoft.com/office/powerpoint/2010/main" val="800207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B02A65-3D1E-45BD-9983-4ADAC5079F8B}" type="slidenum">
              <a:rPr lang="en-US" smtClean="0"/>
              <a:pPr/>
              <a:t>2</a:t>
            </a:fld>
            <a:endParaRPr lang="en-US" dirty="0"/>
          </a:p>
        </p:txBody>
      </p:sp>
      <p:sp>
        <p:nvSpPr>
          <p:cNvPr id="6" name="Title 1"/>
          <p:cNvSpPr txBox="1">
            <a:spLocks/>
          </p:cNvSpPr>
          <p:nvPr/>
        </p:nvSpPr>
        <p:spPr>
          <a:xfrm>
            <a:off x="1981200" y="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C00000"/>
                </a:solidFill>
                <a:cs typeface="Times New Roman" panose="02020603050405020304" pitchFamily="18" charset="0"/>
              </a:rPr>
              <a:t>Agenda</a:t>
            </a:r>
            <a:endParaRPr lang="en-US" b="1" dirty="0">
              <a:solidFill>
                <a:srgbClr val="C00000"/>
              </a:solidFill>
              <a:cs typeface="Times New Roman" panose="02020603050405020304" pitchFamily="18" charset="0"/>
            </a:endParaRPr>
          </a:p>
        </p:txBody>
      </p:sp>
      <p:sp>
        <p:nvSpPr>
          <p:cNvPr id="7" name="Content Placeholder 3"/>
          <p:cNvSpPr txBox="1">
            <a:spLocks/>
          </p:cNvSpPr>
          <p:nvPr/>
        </p:nvSpPr>
        <p:spPr>
          <a:xfrm>
            <a:off x="1085850" y="1143000"/>
            <a:ext cx="10020300" cy="502920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3600" dirty="0" smtClean="0">
                <a:cs typeface="Times New Roman" panose="02020603050405020304" pitchFamily="18" charset="0"/>
              </a:rPr>
              <a:t>The Decennial Census.</a:t>
            </a:r>
          </a:p>
          <a:p>
            <a:r>
              <a:rPr lang="en-US" sz="3600" dirty="0" smtClean="0">
                <a:cs typeface="Times New Roman" panose="02020603050405020304" pitchFamily="18" charset="0"/>
              </a:rPr>
              <a:t>Census Bureau terminology.</a:t>
            </a:r>
          </a:p>
          <a:p>
            <a:r>
              <a:rPr lang="en-US" sz="3600" dirty="0" smtClean="0">
                <a:cs typeface="Times New Roman" panose="02020603050405020304" pitchFamily="18" charset="0"/>
              </a:rPr>
              <a:t>Preparation for 2020 LUCA participation.</a:t>
            </a:r>
            <a:endParaRPr lang="en-US" sz="3200" dirty="0" smtClean="0">
              <a:cs typeface="Times New Roman" panose="02020603050405020304" pitchFamily="18" charset="0"/>
            </a:endParaRPr>
          </a:p>
          <a:p>
            <a:endParaRPr lang="en-US" sz="3600" dirty="0" smtClean="0">
              <a:cs typeface="Times New Roman" panose="02020603050405020304" pitchFamily="18" charset="0"/>
            </a:endParaRPr>
          </a:p>
          <a:p>
            <a:pPr marL="0" indent="0">
              <a:buFont typeface="Arial" panose="020B0604020202020204" pitchFamily="34" charset="0"/>
              <a:buNone/>
            </a:pPr>
            <a:r>
              <a:rPr lang="en-US" sz="2600" i="1" dirty="0" smtClean="0"/>
              <a:t>The 2020 LUCA materials and operational instructions are subject to change between the LUCA Training timeframe and the time you receive your materials for review in the spring of 2018; therefore, the examples shown in the various training modules may differ from the official materials.</a:t>
            </a:r>
            <a:endParaRPr lang="en-US" sz="2600" dirty="0" smtClean="0">
              <a:cs typeface="Times New Roman" panose="02020603050405020304" pitchFamily="18" charset="0"/>
            </a:endParaRPr>
          </a:p>
          <a:p>
            <a:pPr marL="0" indent="0">
              <a:buFont typeface="Arial" panose="020B0604020202020204" pitchFamily="34" charset="0"/>
              <a:buNone/>
            </a:pPr>
            <a:endParaRPr lang="en-US" sz="3600" dirty="0">
              <a:cs typeface="Times New Roman" panose="02020603050405020304" pitchFamily="18" charset="0"/>
            </a:endParaRPr>
          </a:p>
        </p:txBody>
      </p:sp>
    </p:spTree>
    <p:extLst>
      <p:ext uri="{BB962C8B-B14F-4D97-AF65-F5344CB8AC3E}">
        <p14:creationId xmlns:p14="http://schemas.microsoft.com/office/powerpoint/2010/main" val="2128468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B02A65-3D1E-45BD-9983-4ADAC5079F8B}" type="slidenum">
              <a:rPr lang="en-US" smtClean="0"/>
              <a:pPr/>
              <a:t>20</a:t>
            </a:fld>
            <a:endParaRPr lang="en-US" dirty="0"/>
          </a:p>
        </p:txBody>
      </p:sp>
      <p:sp>
        <p:nvSpPr>
          <p:cNvPr id="6" name="Title 1"/>
          <p:cNvSpPr>
            <a:spLocks noGrp="1"/>
          </p:cNvSpPr>
          <p:nvPr>
            <p:ph type="title"/>
          </p:nvPr>
        </p:nvSpPr>
        <p:spPr>
          <a:xfrm>
            <a:off x="1143000" y="0"/>
            <a:ext cx="9525000" cy="914400"/>
          </a:xfrm>
        </p:spPr>
        <p:txBody>
          <a:bodyPr>
            <a:noAutofit/>
          </a:bodyPr>
          <a:lstStyle/>
          <a:p>
            <a:r>
              <a:rPr lang="en-US" b="1" dirty="0">
                <a:solidFill>
                  <a:srgbClr val="C00000"/>
                </a:solidFill>
                <a:cs typeface="Times New Roman" panose="02020603050405020304" pitchFamily="18" charset="0"/>
              </a:rPr>
              <a:t>Preparation for 2020 LUCA participation</a:t>
            </a:r>
          </a:p>
        </p:txBody>
      </p:sp>
      <p:sp>
        <p:nvSpPr>
          <p:cNvPr id="7" name="Content Placeholder 3"/>
          <p:cNvSpPr>
            <a:spLocks noGrp="1"/>
          </p:cNvSpPr>
          <p:nvPr>
            <p:ph sz="half" idx="1"/>
          </p:nvPr>
        </p:nvSpPr>
        <p:spPr>
          <a:xfrm>
            <a:off x="1143000" y="983028"/>
            <a:ext cx="9982200" cy="5105400"/>
          </a:xfrm>
        </p:spPr>
        <p:txBody>
          <a:bodyPr>
            <a:normAutofit/>
          </a:bodyPr>
          <a:lstStyle/>
          <a:p>
            <a:r>
              <a:rPr lang="en-US" sz="3600" dirty="0">
                <a:cs typeface="Times New Roman" panose="02020603050405020304" pitchFamily="18" charset="0"/>
              </a:rPr>
              <a:t>Early tools.</a:t>
            </a:r>
          </a:p>
          <a:p>
            <a:pPr lvl="1">
              <a:buSzPct val="75000"/>
              <a:buFont typeface="Courier New" panose="02070309020205020404" pitchFamily="49" charset="0"/>
              <a:buChar char="o"/>
            </a:pPr>
            <a:r>
              <a:rPr lang="en-US" sz="3200" dirty="0">
                <a:cs typeface="Times New Roman" panose="02020603050405020304" pitchFamily="18" charset="0"/>
              </a:rPr>
              <a:t>Address Block Counts.</a:t>
            </a:r>
          </a:p>
          <a:p>
            <a:pPr lvl="1">
              <a:buSzPct val="75000"/>
              <a:buFont typeface="Courier New" panose="02070309020205020404" pitchFamily="49" charset="0"/>
              <a:buChar char="o"/>
            </a:pPr>
            <a:r>
              <a:rPr lang="en-US" sz="3200" dirty="0">
                <a:cs typeface="Times New Roman" panose="02020603050405020304" pitchFamily="18" charset="0"/>
              </a:rPr>
              <a:t>Census Geocoder.</a:t>
            </a:r>
          </a:p>
          <a:p>
            <a:pPr lvl="1">
              <a:buSzPct val="75000"/>
              <a:buFont typeface="Courier New" panose="02070309020205020404" pitchFamily="49" charset="0"/>
              <a:buChar char="o"/>
            </a:pPr>
            <a:r>
              <a:rPr lang="en-US" sz="3200" dirty="0">
                <a:cs typeface="Times New Roman" panose="02020603050405020304" pitchFamily="18" charset="0"/>
              </a:rPr>
              <a:t>TIGERweb.</a:t>
            </a:r>
          </a:p>
          <a:p>
            <a:r>
              <a:rPr lang="en-US" sz="3600" dirty="0">
                <a:cs typeface="Times New Roman" panose="02020603050405020304" pitchFamily="18" charset="0"/>
              </a:rPr>
              <a:t>Product Preference combinations.</a:t>
            </a:r>
          </a:p>
        </p:txBody>
      </p:sp>
    </p:spTree>
    <p:extLst>
      <p:ext uri="{BB962C8B-B14F-4D97-AF65-F5344CB8AC3E}">
        <p14:creationId xmlns:p14="http://schemas.microsoft.com/office/powerpoint/2010/main" val="2234400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19050"/>
            <a:ext cx="10972800" cy="1143000"/>
          </a:xfrm>
        </p:spPr>
        <p:txBody>
          <a:bodyPr>
            <a:normAutofit/>
          </a:bodyPr>
          <a:lstStyle/>
          <a:p>
            <a:r>
              <a:rPr lang="en-US" b="1" dirty="0">
                <a:solidFill>
                  <a:srgbClr val="C00000"/>
                </a:solidFill>
                <a:cs typeface="Times New Roman" panose="02020603050405020304" pitchFamily="18" charset="0"/>
              </a:rPr>
              <a:t>Early tools</a:t>
            </a:r>
            <a:endParaRPr lang="en-US" sz="3600" b="1" dirty="0">
              <a:solidFill>
                <a:srgbClr val="C00000"/>
              </a:solidFill>
              <a:cs typeface="Times New Roman" panose="02020603050405020304" pitchFamily="18" charset="0"/>
            </a:endParaRPr>
          </a:p>
        </p:txBody>
      </p:sp>
      <p:sp>
        <p:nvSpPr>
          <p:cNvPr id="5" name="Content Placeholder 2"/>
          <p:cNvSpPr>
            <a:spLocks noGrp="1"/>
          </p:cNvSpPr>
          <p:nvPr>
            <p:ph sz="half" idx="1"/>
          </p:nvPr>
        </p:nvSpPr>
        <p:spPr>
          <a:xfrm>
            <a:off x="609600" y="1162050"/>
            <a:ext cx="5486400" cy="4964113"/>
          </a:xfrm>
        </p:spPr>
        <p:txBody>
          <a:bodyPr wrap="square">
            <a:normAutofit fontScale="85000" lnSpcReduction="10000"/>
          </a:bodyPr>
          <a:lstStyle/>
          <a:p>
            <a:pPr>
              <a:spcAft>
                <a:spcPts val="521"/>
              </a:spcAft>
              <a:buSzPct val="80000"/>
              <a:tabLst>
                <a:tab pos="0" algn="l"/>
              </a:tabLst>
            </a:pPr>
            <a:r>
              <a:rPr lang="en-US" sz="4200" kern="0" dirty="0">
                <a:solidFill>
                  <a:prstClr val="black"/>
                </a:solidFill>
                <a:ea typeface="Calibri"/>
                <a:cs typeface="Times New Roman" panose="02020603050405020304" pitchFamily="18" charset="0"/>
              </a:rPr>
              <a:t>Provide 2020 Census LUCA Address Block Count files.</a:t>
            </a:r>
            <a:endParaRPr lang="en-US" sz="3600" kern="0" dirty="0">
              <a:ea typeface="Calibri"/>
              <a:cs typeface="Times New Roman"/>
            </a:endParaRPr>
          </a:p>
          <a:p>
            <a:pPr>
              <a:spcAft>
                <a:spcPts val="521"/>
              </a:spcAft>
              <a:buSzPct val="80000"/>
              <a:tabLst>
                <a:tab pos="0" algn="l"/>
              </a:tabLst>
            </a:pPr>
            <a:r>
              <a:rPr lang="en-US" sz="4200" kern="0" dirty="0" smtClean="0">
                <a:ea typeface="Calibri"/>
                <a:cs typeface="Times New Roman" panose="02020603050405020304" pitchFamily="18" charset="0"/>
              </a:rPr>
              <a:t>Provide </a:t>
            </a:r>
            <a:r>
              <a:rPr lang="en-US" sz="4200" kern="0" dirty="0" smtClean="0">
                <a:solidFill>
                  <a:prstClr val="black"/>
                </a:solidFill>
                <a:ea typeface="Calibri"/>
                <a:cs typeface="Times New Roman" panose="02020603050405020304" pitchFamily="18" charset="0"/>
              </a:rPr>
              <a:t>Census Geocoder to geocode jurisdiction’s address list</a:t>
            </a:r>
            <a:r>
              <a:rPr lang="en-US" sz="3600" kern="0" dirty="0" smtClean="0">
                <a:solidFill>
                  <a:prstClr val="black"/>
                </a:solidFill>
                <a:ea typeface="Calibri"/>
                <a:cs typeface="Times New Roman" panose="02020603050405020304" pitchFamily="18" charset="0"/>
              </a:rPr>
              <a:t>: </a:t>
            </a:r>
            <a:r>
              <a:rPr lang="en-US" sz="2400" kern="0" dirty="0" smtClean="0">
                <a:solidFill>
                  <a:srgbClr val="0000FF"/>
                </a:solidFill>
                <a:ea typeface="Calibri"/>
                <a:cs typeface="Times New Roman" panose="02020603050405020304" pitchFamily="18" charset="0"/>
                <a:hlinkClick r:id="rId3"/>
              </a:rPr>
              <a:t>&lt;https://geocoding.geo.census.gov/geocoder/&gt;</a:t>
            </a:r>
            <a:endParaRPr lang="en-US" sz="2400" kern="0" dirty="0" smtClean="0">
              <a:solidFill>
                <a:srgbClr val="0000FF"/>
              </a:solidFill>
              <a:ea typeface="Calibri"/>
              <a:cs typeface="Times New Roman" panose="02020603050405020304" pitchFamily="18" charset="0"/>
            </a:endParaRPr>
          </a:p>
          <a:p>
            <a:pPr>
              <a:lnSpc>
                <a:spcPct val="115000"/>
              </a:lnSpc>
              <a:spcAft>
                <a:spcPts val="521"/>
              </a:spcAft>
              <a:buSzPct val="80000"/>
              <a:tabLst>
                <a:tab pos="0" algn="l"/>
              </a:tabLst>
            </a:pPr>
            <a:r>
              <a:rPr lang="en-US" sz="4300" kern="0" dirty="0" smtClean="0">
                <a:ea typeface="Calibri"/>
                <a:cs typeface="Times New Roman" panose="02020603050405020304" pitchFamily="18" charset="0"/>
              </a:rPr>
              <a:t>TIGERweb</a:t>
            </a:r>
            <a:r>
              <a:rPr lang="en-US" sz="4300" kern="0" dirty="0">
                <a:ea typeface="Calibri"/>
                <a:cs typeface="Times New Roman" panose="02020603050405020304" pitchFamily="18" charset="0"/>
              </a:rPr>
              <a:t>: </a:t>
            </a:r>
            <a:r>
              <a:rPr lang="en-US" sz="2400" kern="0" dirty="0">
                <a:ln w="0"/>
                <a:solidFill>
                  <a:schemeClr val="accent1"/>
                </a:solidFill>
                <a:cs typeface="Times New Roman" panose="02020603050405020304" pitchFamily="18" charset="0"/>
                <a:hlinkClick r:id="rId4"/>
              </a:rPr>
              <a:t>&lt;https://tigerweb.geo.census.gov/tigerweb/&gt;</a:t>
            </a:r>
            <a:endParaRPr lang="en-US" sz="2400" kern="0" dirty="0">
              <a:solidFill>
                <a:srgbClr val="0000FF"/>
              </a:solidFill>
              <a:ea typeface="Calibri"/>
              <a:cs typeface="Times New Roman" panose="02020603050405020304" pitchFamily="18" charset="0"/>
            </a:endParaRPr>
          </a:p>
        </p:txBody>
      </p:sp>
      <p:pic>
        <p:nvPicPr>
          <p:cNvPr id="3" name="Content Placeholder 2" descr="Author uses this image as a visual of an example of a 2020 Census LUCA Address Block Count file currently available on the LUCA Web site.  This is not the same as the Address Count List that accompanies the LUCA materials." title="Image of 2020 Census LUCA Address Block Count file"/>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724764" y="1162050"/>
            <a:ext cx="4857636" cy="4525963"/>
          </a:xfrm>
          <a:noFill/>
          <a:ln>
            <a:solidFill>
              <a:schemeClr val="bg2">
                <a:lumMod val="10000"/>
              </a:schemeClr>
            </a:solidFill>
          </a:ln>
        </p:spPr>
      </p:pic>
      <p:sp>
        <p:nvSpPr>
          <p:cNvPr id="4" name="Slide Number Placeholder 3"/>
          <p:cNvSpPr>
            <a:spLocks noGrp="1"/>
          </p:cNvSpPr>
          <p:nvPr>
            <p:ph type="sldNum" sz="quarter" idx="10"/>
          </p:nvPr>
        </p:nvSpPr>
        <p:spPr/>
        <p:txBody>
          <a:bodyPr/>
          <a:lstStyle/>
          <a:p>
            <a:fld id="{25B02A65-3D1E-45BD-9983-4ADAC5079F8B}" type="slidenum">
              <a:rPr lang="en-US" smtClean="0"/>
              <a:pPr/>
              <a:t>21</a:t>
            </a:fld>
            <a:endParaRPr lang="en-US" dirty="0"/>
          </a:p>
        </p:txBody>
      </p:sp>
    </p:spTree>
    <p:extLst>
      <p:ext uri="{BB962C8B-B14F-4D97-AF65-F5344CB8AC3E}">
        <p14:creationId xmlns:p14="http://schemas.microsoft.com/office/powerpoint/2010/main" val="35285198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b="1" dirty="0">
                <a:solidFill>
                  <a:srgbClr val="C00000"/>
                </a:solidFill>
                <a:cs typeface="Times New Roman" panose="02020603050405020304" pitchFamily="18" charset="0"/>
              </a:rPr>
              <a:t>Product Preference </a:t>
            </a:r>
            <a:r>
              <a:rPr lang="en-US" b="1" dirty="0" smtClean="0">
                <a:solidFill>
                  <a:srgbClr val="C00000"/>
                </a:solidFill>
                <a:cs typeface="Times New Roman" panose="02020603050405020304" pitchFamily="18" charset="0"/>
              </a:rPr>
              <a:t>Combinations</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914400" y="990600"/>
            <a:ext cx="10363200" cy="4952999"/>
          </a:xfrm>
        </p:spPr>
        <p:txBody>
          <a:bodyPr>
            <a:noAutofit/>
          </a:bodyPr>
          <a:lstStyle/>
          <a:p>
            <a:r>
              <a:rPr lang="en-US" dirty="0"/>
              <a:t>Geographic Update Partnership Software </a:t>
            </a:r>
            <a:r>
              <a:rPr lang="en-US" sz="2400" dirty="0"/>
              <a:t>(GUPS).</a:t>
            </a:r>
          </a:p>
          <a:p>
            <a:r>
              <a:rPr lang="en-US" dirty="0"/>
              <a:t>Paper Address List &amp; Large Format Paper Maps </a:t>
            </a:r>
            <a:r>
              <a:rPr lang="en-US" sz="2400" dirty="0"/>
              <a:t>(Paper/Paper).</a:t>
            </a:r>
          </a:p>
          <a:p>
            <a:r>
              <a:rPr lang="en-US" dirty="0"/>
              <a:t>Paper Address List &amp; Large Format Paper Maps with PDF small format block maps </a:t>
            </a:r>
            <a:r>
              <a:rPr lang="en-US" sz="2400" dirty="0"/>
              <a:t>(Paper/PaperPDF).</a:t>
            </a:r>
          </a:p>
          <a:p>
            <a:r>
              <a:rPr lang="en-US" dirty="0"/>
              <a:t>Paper Address List &amp; Digital Map </a:t>
            </a:r>
            <a:r>
              <a:rPr lang="en-US" sz="2400" dirty="0"/>
              <a:t>(Paper/Digital).</a:t>
            </a:r>
          </a:p>
          <a:p>
            <a:r>
              <a:rPr lang="en-US" dirty="0"/>
              <a:t>Digital Address List &amp; Large Format Paper Maps </a:t>
            </a:r>
            <a:r>
              <a:rPr lang="en-US" sz="2400" dirty="0"/>
              <a:t>(Digital/Paper).</a:t>
            </a:r>
          </a:p>
          <a:p>
            <a:r>
              <a:rPr lang="en-US" dirty="0"/>
              <a:t>Digital Address List &amp; Large Format Paper Maps with PDF small format block maps </a:t>
            </a:r>
            <a:r>
              <a:rPr lang="en-US" sz="2400" dirty="0"/>
              <a:t>(Digital/PaperPDF).</a:t>
            </a:r>
          </a:p>
          <a:p>
            <a:r>
              <a:rPr lang="en-US" dirty="0"/>
              <a:t>Digital Address List &amp; Digital Map </a:t>
            </a:r>
            <a:r>
              <a:rPr lang="en-US" sz="2400" dirty="0"/>
              <a:t>(Digital/Digital).</a:t>
            </a:r>
          </a:p>
        </p:txBody>
      </p:sp>
      <p:sp>
        <p:nvSpPr>
          <p:cNvPr id="6" name="Slide Number Placeholder 5"/>
          <p:cNvSpPr>
            <a:spLocks noGrp="1"/>
          </p:cNvSpPr>
          <p:nvPr>
            <p:ph type="sldNum" sz="quarter" idx="10"/>
          </p:nvPr>
        </p:nvSpPr>
        <p:spPr/>
        <p:txBody>
          <a:bodyPr/>
          <a:lstStyle/>
          <a:p>
            <a:fld id="{25B02A65-3D1E-45BD-9983-4ADAC5079F8B}" type="slidenum">
              <a:rPr lang="en-US" smtClean="0"/>
              <a:pPr/>
              <a:t>22</a:t>
            </a:fld>
            <a:endParaRPr lang="en-US" dirty="0"/>
          </a:p>
        </p:txBody>
      </p:sp>
    </p:spTree>
    <p:extLst>
      <p:ext uri="{BB962C8B-B14F-4D97-AF65-F5344CB8AC3E}">
        <p14:creationId xmlns:p14="http://schemas.microsoft.com/office/powerpoint/2010/main" val="10483382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picture of neighborhood" descr="Cartoon-like graphic of residential community that includes images of trees, clouds and various types of homes and apartment buildings." title="Cover art graphic of residential community"/>
          <p:cNvPicPr/>
          <p:nvPr/>
        </p:nvPicPr>
        <p:blipFill>
          <a:blip r:embed="rId3" cstate="print">
            <a:extLst>
              <a:ext uri="{28A0092B-C50C-407E-A947-70E740481C1C}">
                <a14:useLocalDpi xmlns:a14="http://schemas.microsoft.com/office/drawing/2010/main" val="0"/>
              </a:ext>
            </a:extLst>
          </a:blip>
          <a:stretch>
            <a:fillRect/>
          </a:stretch>
        </p:blipFill>
        <p:spPr>
          <a:xfrm>
            <a:off x="1047302" y="61119"/>
            <a:ext cx="10097396" cy="4191000"/>
          </a:xfrm>
          <a:prstGeom prst="rect">
            <a:avLst/>
          </a:prstGeom>
          <a:scene3d>
            <a:camera prst="orthographicFront">
              <a:rot lat="0" lon="0" rev="0"/>
            </a:camera>
            <a:lightRig rig="threePt" dir="t"/>
          </a:scene3d>
        </p:spPr>
      </p:pic>
      <p:sp>
        <p:nvSpPr>
          <p:cNvPr id="2" name="Title 1"/>
          <p:cNvSpPr>
            <a:spLocks noGrp="1"/>
          </p:cNvSpPr>
          <p:nvPr>
            <p:ph type="title"/>
          </p:nvPr>
        </p:nvSpPr>
        <p:spPr>
          <a:xfrm>
            <a:off x="609600" y="3032189"/>
            <a:ext cx="10972800" cy="2439860"/>
          </a:xfrm>
        </p:spPr>
        <p:txBody>
          <a:bodyPr>
            <a:normAutofit/>
          </a:bodyPr>
          <a:lstStyle/>
          <a:p>
            <a:r>
              <a:rPr lang="en-US" sz="5400" b="1" dirty="0">
                <a:solidFill>
                  <a:srgbClr val="C00000"/>
                </a:solidFill>
              </a:rPr>
              <a:t>Review and Update Strategies </a:t>
            </a:r>
            <a:endParaRPr lang="en-US" sz="4000" b="1" dirty="0">
              <a:solidFill>
                <a:srgbClr val="C00000"/>
              </a:solidFill>
            </a:endParaRPr>
          </a:p>
        </p:txBody>
      </p:sp>
    </p:spTree>
    <p:extLst>
      <p:ext uri="{BB962C8B-B14F-4D97-AF65-F5344CB8AC3E}">
        <p14:creationId xmlns:p14="http://schemas.microsoft.com/office/powerpoint/2010/main" val="2460826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143000"/>
          </a:xfrm>
        </p:spPr>
        <p:txBody>
          <a:bodyPr/>
          <a:lstStyle/>
          <a:p>
            <a:r>
              <a:rPr lang="en-US" b="1" dirty="0" smtClean="0">
                <a:solidFill>
                  <a:srgbClr val="C00000"/>
                </a:solidFill>
                <a:cs typeface="Times New Roman" panose="02020603050405020304" pitchFamily="18" charset="0"/>
              </a:rPr>
              <a:t>Agenda</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1066800" y="990601"/>
            <a:ext cx="10134600" cy="5029200"/>
          </a:xfrm>
        </p:spPr>
        <p:txBody>
          <a:bodyPr>
            <a:normAutofit/>
          </a:bodyPr>
          <a:lstStyle/>
          <a:p>
            <a:r>
              <a:rPr lang="en-US" sz="3600" dirty="0" smtClean="0">
                <a:cs typeface="Times New Roman" panose="02020603050405020304" pitchFamily="18" charset="0"/>
              </a:rPr>
              <a:t>Strategies for LUCA review and update.</a:t>
            </a:r>
          </a:p>
          <a:p>
            <a:pPr lvl="1">
              <a:buSzPct val="75000"/>
              <a:buFont typeface="Courier New" panose="02070309020205020404" pitchFamily="49" charset="0"/>
              <a:buChar char="o"/>
            </a:pPr>
            <a:r>
              <a:rPr lang="en-US" sz="3200" dirty="0" smtClean="0">
                <a:cs typeface="Times New Roman" panose="02020603050405020304" pitchFamily="18" charset="0"/>
              </a:rPr>
              <a:t>Things to consider.</a:t>
            </a:r>
          </a:p>
          <a:p>
            <a:pPr lvl="1">
              <a:buSzPct val="75000"/>
              <a:buFont typeface="Courier New" panose="02070309020205020404" pitchFamily="49" charset="0"/>
              <a:buChar char="o"/>
            </a:pPr>
            <a:r>
              <a:rPr lang="en-US" sz="3200" dirty="0" smtClean="0">
                <a:cs typeface="Times New Roman" panose="02020603050405020304" pitchFamily="18" charset="0"/>
              </a:rPr>
              <a:t>Potential address sources.</a:t>
            </a:r>
          </a:p>
          <a:p>
            <a:pPr lvl="1">
              <a:buSzPct val="75000"/>
              <a:buFont typeface="Courier New" panose="02070309020205020404" pitchFamily="49" charset="0"/>
              <a:buChar char="o"/>
            </a:pPr>
            <a:r>
              <a:rPr lang="en-US" sz="3200" dirty="0" smtClean="0">
                <a:cs typeface="Times New Roman" panose="02020603050405020304" pitchFamily="18" charset="0"/>
              </a:rPr>
              <a:t>Identify priorities.</a:t>
            </a:r>
            <a:endParaRPr lang="en-US" sz="3200" dirty="0">
              <a:cs typeface="Times New Roman" panose="02020603050405020304" pitchFamily="18" charset="0"/>
            </a:endParaRPr>
          </a:p>
          <a:p>
            <a:pPr lvl="1">
              <a:buSzPct val="75000"/>
              <a:buFont typeface="Courier New" panose="02070309020205020404" pitchFamily="49" charset="0"/>
              <a:buChar char="o"/>
            </a:pPr>
            <a:r>
              <a:rPr lang="en-US" sz="3200" dirty="0" smtClean="0">
                <a:cs typeface="Times New Roman" panose="02020603050405020304" pitchFamily="18" charset="0"/>
              </a:rPr>
              <a:t>Beginning </a:t>
            </a:r>
            <a:r>
              <a:rPr lang="en-US" sz="3200" dirty="0">
                <a:cs typeface="Times New Roman" panose="02020603050405020304" pitchFamily="18" charset="0"/>
              </a:rPr>
              <a:t>y</a:t>
            </a:r>
            <a:r>
              <a:rPr lang="en-US" sz="3200" dirty="0" smtClean="0">
                <a:cs typeface="Times New Roman" panose="02020603050405020304" pitchFamily="18" charset="0"/>
              </a:rPr>
              <a:t>our review.</a:t>
            </a:r>
          </a:p>
        </p:txBody>
      </p:sp>
      <p:sp>
        <p:nvSpPr>
          <p:cNvPr id="6" name="Slide Number Placeholder 5"/>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24</a:t>
            </a:fld>
            <a:endParaRPr lang="en-US" sz="1200" dirty="0">
              <a:solidFill>
                <a:schemeClr val="bg1">
                  <a:lumMod val="65000"/>
                </a:schemeClr>
              </a:solidFill>
            </a:endParaRPr>
          </a:p>
        </p:txBody>
      </p:sp>
    </p:spTree>
    <p:extLst>
      <p:ext uri="{BB962C8B-B14F-4D97-AF65-F5344CB8AC3E}">
        <p14:creationId xmlns:p14="http://schemas.microsoft.com/office/powerpoint/2010/main" val="14560503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150" y="152400"/>
            <a:ext cx="9867900" cy="785018"/>
          </a:xfrm>
        </p:spPr>
        <p:txBody>
          <a:bodyPr>
            <a:noAutofit/>
          </a:bodyPr>
          <a:lstStyle/>
          <a:p>
            <a:r>
              <a:rPr lang="en-US" b="1" dirty="0" smtClean="0">
                <a:solidFill>
                  <a:srgbClr val="C00000"/>
                </a:solidFill>
                <a:cs typeface="Times New Roman" panose="02020603050405020304" pitchFamily="18" charset="0"/>
              </a:rPr>
              <a:t>Things To Consider</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1162050" y="719534"/>
            <a:ext cx="9867900" cy="5418933"/>
          </a:xfrm>
        </p:spPr>
        <p:txBody>
          <a:bodyPr>
            <a:noAutofit/>
          </a:bodyPr>
          <a:lstStyle/>
          <a:p>
            <a:r>
              <a:rPr lang="en-US" sz="3000" dirty="0" smtClean="0"/>
              <a:t>How </a:t>
            </a:r>
            <a:r>
              <a:rPr lang="en-US" sz="3000" dirty="0"/>
              <a:t>much time can we devote to LUCA review</a:t>
            </a:r>
            <a:r>
              <a:rPr lang="en-US" sz="3000" dirty="0" smtClean="0"/>
              <a:t>?</a:t>
            </a:r>
          </a:p>
          <a:p>
            <a:pPr lvl="1">
              <a:buSzPct val="75000"/>
              <a:buFont typeface="Courier New" panose="02070309020205020404" pitchFamily="49" charset="0"/>
              <a:buChar char="o"/>
            </a:pPr>
            <a:r>
              <a:rPr lang="en-US" sz="2600" dirty="0" smtClean="0"/>
              <a:t>Only 120 calendar days to conduct review upon receipt of materials.</a:t>
            </a:r>
            <a:endParaRPr lang="en-US" sz="2600" dirty="0"/>
          </a:p>
          <a:p>
            <a:r>
              <a:rPr lang="en-US" sz="3000" dirty="0" smtClean="0"/>
              <a:t>Does your jurisdiction have an address list or access to an address list?</a:t>
            </a:r>
          </a:p>
          <a:p>
            <a:r>
              <a:rPr lang="en-US" sz="3000" dirty="0" smtClean="0"/>
              <a:t>Does the address list include multiunit structure identifiers (e.g., Apt 1, Unit A2, #4, etc.)?</a:t>
            </a:r>
          </a:p>
          <a:p>
            <a:r>
              <a:rPr lang="en-US" sz="3000" dirty="0" smtClean="0"/>
              <a:t>Does the address list include both residential and commercial addresses or include records that are not structures? If yes, are the residential records distinguishable?</a:t>
            </a:r>
          </a:p>
        </p:txBody>
      </p:sp>
      <p:sp>
        <p:nvSpPr>
          <p:cNvPr id="6" name="Slide Number Placeholder 5"/>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25</a:t>
            </a:fld>
            <a:endParaRPr lang="en-US" dirty="0">
              <a:solidFill>
                <a:schemeClr val="bg1">
                  <a:lumMod val="65000"/>
                </a:schemeClr>
              </a:solidFill>
            </a:endParaRPr>
          </a:p>
        </p:txBody>
      </p:sp>
    </p:spTree>
    <p:extLst>
      <p:ext uri="{BB962C8B-B14F-4D97-AF65-F5344CB8AC3E}">
        <p14:creationId xmlns:p14="http://schemas.microsoft.com/office/powerpoint/2010/main" val="27553862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552" y="0"/>
            <a:ext cx="10972800" cy="1143000"/>
          </a:xfrm>
        </p:spPr>
        <p:txBody>
          <a:bodyPr>
            <a:noAutofit/>
          </a:bodyPr>
          <a:lstStyle/>
          <a:p>
            <a:r>
              <a:rPr lang="en-US" b="1" dirty="0" smtClean="0">
                <a:solidFill>
                  <a:srgbClr val="C00000"/>
                </a:solidFill>
                <a:cs typeface="Times New Roman" panose="02020603050405020304" pitchFamily="18" charset="0"/>
              </a:rPr>
              <a:t>Potential Address Sources</a:t>
            </a:r>
            <a:endParaRPr lang="en-US" b="1" dirty="0">
              <a:solidFill>
                <a:srgbClr val="C00000"/>
              </a:solidFill>
              <a:cs typeface="Times New Roman" panose="02020603050405020304" pitchFamily="18" charset="0"/>
            </a:endParaRPr>
          </a:p>
        </p:txBody>
      </p:sp>
      <p:sp>
        <p:nvSpPr>
          <p:cNvPr id="9" name="Content Placeholder 8"/>
          <p:cNvSpPr>
            <a:spLocks noGrp="1"/>
          </p:cNvSpPr>
          <p:nvPr>
            <p:ph sz="half" idx="1"/>
          </p:nvPr>
        </p:nvSpPr>
        <p:spPr>
          <a:xfrm>
            <a:off x="609600" y="1143000"/>
            <a:ext cx="5384800" cy="4525963"/>
          </a:xfrm>
        </p:spPr>
        <p:txBody>
          <a:bodyPr>
            <a:normAutofit lnSpcReduction="10000"/>
          </a:bodyPr>
          <a:lstStyle/>
          <a:p>
            <a:pPr lvl="0"/>
            <a:r>
              <a:rPr lang="en-US" sz="3200" dirty="0"/>
              <a:t>E-911 address </a:t>
            </a:r>
            <a:r>
              <a:rPr lang="en-US" sz="3200" dirty="0" smtClean="0"/>
              <a:t>files.</a:t>
            </a:r>
            <a:endParaRPr lang="en-US" sz="3200" dirty="0"/>
          </a:p>
          <a:p>
            <a:pPr lvl="0"/>
            <a:r>
              <a:rPr lang="en-US" sz="3200" dirty="0"/>
              <a:t>New housing construction or building </a:t>
            </a:r>
            <a:r>
              <a:rPr lang="en-US" sz="3200" dirty="0" smtClean="0"/>
              <a:t>permits. </a:t>
            </a:r>
            <a:endParaRPr lang="en-US" sz="3200" dirty="0"/>
          </a:p>
          <a:p>
            <a:pPr lvl="1">
              <a:buSzPct val="75000"/>
              <a:buFont typeface="Courier New" panose="02070309020205020404" pitchFamily="49" charset="0"/>
              <a:buChar char="o"/>
            </a:pPr>
            <a:r>
              <a:rPr lang="en-US" sz="2800" dirty="0"/>
              <a:t>I</a:t>
            </a:r>
            <a:r>
              <a:rPr lang="en-US" sz="2800" dirty="0" smtClean="0"/>
              <a:t>nclude </a:t>
            </a:r>
            <a:r>
              <a:rPr lang="en-US" sz="2800" dirty="0"/>
              <a:t>only if final roof, doors, and windows will be in place on Census Day, April 1, </a:t>
            </a:r>
            <a:r>
              <a:rPr lang="en-US" sz="2800" dirty="0" smtClean="0"/>
              <a:t>2020.</a:t>
            </a:r>
            <a:endParaRPr lang="en-US" sz="2800" dirty="0"/>
          </a:p>
          <a:p>
            <a:pPr lvl="0"/>
            <a:r>
              <a:rPr lang="en-US" sz="3200" dirty="0"/>
              <a:t>Housing inspection records or occupancy </a:t>
            </a:r>
            <a:r>
              <a:rPr lang="en-US" sz="3200" dirty="0" smtClean="0"/>
              <a:t>permits.</a:t>
            </a:r>
            <a:endParaRPr lang="en-US" sz="3200" dirty="0"/>
          </a:p>
          <a:p>
            <a:endParaRPr lang="en-US" dirty="0"/>
          </a:p>
        </p:txBody>
      </p:sp>
      <p:sp>
        <p:nvSpPr>
          <p:cNvPr id="10" name="Content Placeholder 9"/>
          <p:cNvSpPr>
            <a:spLocks noGrp="1"/>
          </p:cNvSpPr>
          <p:nvPr>
            <p:ph sz="half" idx="2"/>
          </p:nvPr>
        </p:nvSpPr>
        <p:spPr>
          <a:xfrm>
            <a:off x="6197600" y="1143000"/>
            <a:ext cx="5384800" cy="4525963"/>
          </a:xfrm>
        </p:spPr>
        <p:txBody>
          <a:bodyPr>
            <a:normAutofit lnSpcReduction="10000"/>
          </a:bodyPr>
          <a:lstStyle/>
          <a:p>
            <a:r>
              <a:rPr lang="en-US" sz="3200" dirty="0"/>
              <a:t>Planning and zoning </a:t>
            </a:r>
            <a:r>
              <a:rPr lang="en-US" sz="3200" dirty="0" smtClean="0"/>
              <a:t>records.</a:t>
            </a:r>
            <a:endParaRPr lang="en-US" sz="3200" dirty="0"/>
          </a:p>
          <a:p>
            <a:r>
              <a:rPr lang="en-US" sz="3200" dirty="0" smtClean="0"/>
              <a:t>Local </a:t>
            </a:r>
            <a:r>
              <a:rPr lang="en-US" sz="3200" dirty="0"/>
              <a:t>utility </a:t>
            </a:r>
            <a:r>
              <a:rPr lang="en-US" sz="3200" dirty="0" smtClean="0"/>
              <a:t>records.</a:t>
            </a:r>
            <a:endParaRPr lang="en-US" sz="3200" dirty="0"/>
          </a:p>
          <a:p>
            <a:pPr lvl="0"/>
            <a:r>
              <a:rPr lang="en-US" sz="3200" dirty="0" smtClean="0"/>
              <a:t>School </a:t>
            </a:r>
            <a:r>
              <a:rPr lang="en-US" sz="3200" dirty="0"/>
              <a:t>enrollment </a:t>
            </a:r>
            <a:r>
              <a:rPr lang="en-US" sz="3200" dirty="0" smtClean="0"/>
              <a:t>records.</a:t>
            </a:r>
            <a:endParaRPr lang="en-US" sz="3200" dirty="0"/>
          </a:p>
          <a:p>
            <a:pPr lvl="0"/>
            <a:r>
              <a:rPr lang="en-US" sz="3200" dirty="0"/>
              <a:t>Driver’s license </a:t>
            </a:r>
            <a:r>
              <a:rPr lang="en-US" sz="3200" dirty="0" smtClean="0"/>
              <a:t>files.</a:t>
            </a:r>
            <a:endParaRPr lang="en-US" sz="3200" dirty="0"/>
          </a:p>
          <a:p>
            <a:pPr lvl="0"/>
            <a:r>
              <a:rPr lang="en-US" sz="3200" dirty="0"/>
              <a:t>Annexation </a:t>
            </a:r>
            <a:r>
              <a:rPr lang="en-US" sz="3200" dirty="0" smtClean="0"/>
              <a:t>records.</a:t>
            </a:r>
            <a:endParaRPr lang="en-US" sz="3200" dirty="0"/>
          </a:p>
          <a:p>
            <a:pPr lvl="0"/>
            <a:r>
              <a:rPr lang="en-US" sz="3200" dirty="0"/>
              <a:t>Assessment or tax files (residential units</a:t>
            </a:r>
            <a:r>
              <a:rPr lang="en-US" sz="3200" dirty="0" smtClean="0"/>
              <a:t>).</a:t>
            </a:r>
            <a:endParaRPr lang="en-US" sz="3200" dirty="0"/>
          </a:p>
          <a:p>
            <a:pPr lvl="0"/>
            <a:r>
              <a:rPr lang="en-US" sz="3200" dirty="0"/>
              <a:t>Voter registration </a:t>
            </a:r>
            <a:r>
              <a:rPr lang="en-US" sz="3200" dirty="0" smtClean="0"/>
              <a:t>files.</a:t>
            </a:r>
            <a:endParaRPr lang="en-US" sz="3200" dirty="0"/>
          </a:p>
        </p:txBody>
      </p:sp>
      <p:sp>
        <p:nvSpPr>
          <p:cNvPr id="5" name="Slide Number Placeholder 4"/>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26</a:t>
            </a:fld>
            <a:endParaRPr lang="en-US" sz="1200" dirty="0">
              <a:solidFill>
                <a:schemeClr val="bg1">
                  <a:lumMod val="65000"/>
                </a:schemeClr>
              </a:solidFill>
            </a:endParaRPr>
          </a:p>
        </p:txBody>
      </p:sp>
    </p:spTree>
    <p:extLst>
      <p:ext uri="{BB962C8B-B14F-4D97-AF65-F5344CB8AC3E}">
        <p14:creationId xmlns:p14="http://schemas.microsoft.com/office/powerpoint/2010/main" val="8999660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
            <a:ext cx="10972800" cy="1143000"/>
          </a:xfrm>
        </p:spPr>
        <p:txBody>
          <a:bodyPr/>
          <a:lstStyle/>
          <a:p>
            <a:r>
              <a:rPr lang="en-US" b="1" dirty="0" smtClean="0">
                <a:solidFill>
                  <a:srgbClr val="C00000"/>
                </a:solidFill>
                <a:cs typeface="Times New Roman" panose="02020603050405020304" pitchFamily="18" charset="0"/>
              </a:rPr>
              <a:t>Identify Priorities</a:t>
            </a:r>
            <a:endParaRPr lang="en-US" b="1" dirty="0">
              <a:solidFill>
                <a:srgbClr val="C00000"/>
              </a:solidFill>
              <a:cs typeface="Times New Roman" panose="02020603050405020304" pitchFamily="18" charset="0"/>
            </a:endParaRPr>
          </a:p>
        </p:txBody>
      </p:sp>
      <p:sp>
        <p:nvSpPr>
          <p:cNvPr id="5" name="Content Placeholder 4"/>
          <p:cNvSpPr>
            <a:spLocks noGrp="1"/>
          </p:cNvSpPr>
          <p:nvPr>
            <p:ph sz="half" idx="1"/>
          </p:nvPr>
        </p:nvSpPr>
        <p:spPr>
          <a:xfrm>
            <a:off x="609600" y="1181100"/>
            <a:ext cx="5384800" cy="4822824"/>
          </a:xfrm>
        </p:spPr>
        <p:txBody>
          <a:bodyPr>
            <a:normAutofit fontScale="85000" lnSpcReduction="20000"/>
          </a:bodyPr>
          <a:lstStyle/>
          <a:p>
            <a:pPr lvl="0">
              <a:lnSpc>
                <a:spcPct val="120000"/>
              </a:lnSpc>
            </a:pPr>
            <a:r>
              <a:rPr lang="en-US" sz="3000" dirty="0"/>
              <a:t>Apartment buildings and/or areas of concentrated multi-unit </a:t>
            </a:r>
            <a:r>
              <a:rPr lang="en-US" sz="3000" dirty="0" smtClean="0"/>
              <a:t>housing.</a:t>
            </a:r>
            <a:endParaRPr lang="en-US" sz="3000" dirty="0"/>
          </a:p>
          <a:p>
            <a:pPr lvl="0">
              <a:lnSpc>
                <a:spcPct val="120000"/>
              </a:lnSpc>
            </a:pPr>
            <a:r>
              <a:rPr lang="en-US" sz="3000" dirty="0"/>
              <a:t>Areas along governmental boundaries and/or newly annexed </a:t>
            </a:r>
            <a:r>
              <a:rPr lang="en-US" sz="3000" dirty="0" smtClean="0"/>
              <a:t>land.</a:t>
            </a:r>
            <a:endParaRPr lang="en-US" sz="3000" dirty="0"/>
          </a:p>
          <a:p>
            <a:pPr lvl="0">
              <a:lnSpc>
                <a:spcPct val="120000"/>
              </a:lnSpc>
            </a:pPr>
            <a:r>
              <a:rPr lang="en-US" sz="3000" dirty="0"/>
              <a:t>Areas of new residential </a:t>
            </a:r>
            <a:r>
              <a:rPr lang="en-US" sz="3000" dirty="0" smtClean="0"/>
              <a:t>construction.</a:t>
            </a:r>
            <a:endParaRPr lang="en-US" sz="3000" dirty="0"/>
          </a:p>
          <a:p>
            <a:pPr>
              <a:lnSpc>
                <a:spcPct val="120000"/>
              </a:lnSpc>
            </a:pPr>
            <a:r>
              <a:rPr lang="en-US" sz="3000" dirty="0"/>
              <a:t>Blocks with the greatest </a:t>
            </a:r>
            <a:r>
              <a:rPr lang="en-US" sz="3000" dirty="0" smtClean="0"/>
              <a:t>differences </a:t>
            </a:r>
            <a:r>
              <a:rPr lang="en-US" sz="3000" dirty="0"/>
              <a:t>between the Census Bureau’s address block count and your address block </a:t>
            </a:r>
            <a:r>
              <a:rPr lang="en-US" sz="3000" dirty="0" smtClean="0"/>
              <a:t>count.</a:t>
            </a:r>
            <a:endParaRPr lang="en-US" sz="3000" dirty="0"/>
          </a:p>
          <a:p>
            <a:endParaRPr lang="en-US" dirty="0"/>
          </a:p>
        </p:txBody>
      </p:sp>
      <p:sp>
        <p:nvSpPr>
          <p:cNvPr id="6" name="Content Placeholder 5"/>
          <p:cNvSpPr>
            <a:spLocks noGrp="1"/>
          </p:cNvSpPr>
          <p:nvPr>
            <p:ph sz="half" idx="2"/>
          </p:nvPr>
        </p:nvSpPr>
        <p:spPr>
          <a:xfrm>
            <a:off x="6197600" y="1181100"/>
            <a:ext cx="5384800" cy="4822824"/>
          </a:xfrm>
        </p:spPr>
        <p:txBody>
          <a:bodyPr>
            <a:noAutofit/>
          </a:bodyPr>
          <a:lstStyle/>
          <a:p>
            <a:pPr lvl="0"/>
            <a:r>
              <a:rPr lang="en-US" sz="2600" dirty="0"/>
              <a:t>E-911 address conversion </a:t>
            </a:r>
            <a:r>
              <a:rPr lang="en-US" sz="2600" dirty="0" smtClean="0"/>
              <a:t>areas.</a:t>
            </a:r>
            <a:endParaRPr lang="en-US" sz="2600" dirty="0"/>
          </a:p>
          <a:p>
            <a:r>
              <a:rPr lang="en-US" sz="2600" dirty="0"/>
              <a:t>Group Quarters (e.g., housing such as college </a:t>
            </a:r>
            <a:r>
              <a:rPr lang="en-US" sz="2600" dirty="0" smtClean="0"/>
              <a:t>dorms </a:t>
            </a:r>
            <a:r>
              <a:rPr lang="en-US" sz="2600" dirty="0"/>
              <a:t>and nursing homes</a:t>
            </a:r>
            <a:r>
              <a:rPr lang="en-US" sz="2600" dirty="0" smtClean="0"/>
              <a:t>).</a:t>
            </a:r>
            <a:endParaRPr lang="en-US" sz="2600" dirty="0"/>
          </a:p>
          <a:p>
            <a:r>
              <a:rPr lang="en-US" sz="2600" dirty="0"/>
              <a:t>Mobile home parks or </a:t>
            </a:r>
            <a:r>
              <a:rPr lang="en-US" sz="2600" dirty="0" smtClean="0"/>
              <a:t>new, scattered </a:t>
            </a:r>
            <a:r>
              <a:rPr lang="en-US" sz="2600" dirty="0"/>
              <a:t>mobile </a:t>
            </a:r>
            <a:r>
              <a:rPr lang="en-US" sz="2600" dirty="0" smtClean="0"/>
              <a:t>homes.</a:t>
            </a:r>
            <a:endParaRPr lang="en-US" sz="2600" dirty="0"/>
          </a:p>
          <a:p>
            <a:pPr lvl="0"/>
            <a:r>
              <a:rPr lang="en-US" sz="2600" dirty="0"/>
              <a:t>Single-family homes converted to multifamily homes, and vice </a:t>
            </a:r>
            <a:r>
              <a:rPr lang="en-US" sz="2600" dirty="0" smtClean="0"/>
              <a:t>versa.</a:t>
            </a:r>
            <a:endParaRPr lang="en-US" sz="2600" dirty="0"/>
          </a:p>
          <a:p>
            <a:pPr lvl="0"/>
            <a:r>
              <a:rPr lang="en-US" sz="2600" dirty="0"/>
              <a:t>Warehouses converted to residential </a:t>
            </a:r>
            <a:r>
              <a:rPr lang="en-US" sz="2600" dirty="0" smtClean="0"/>
              <a:t>lofts.</a:t>
            </a:r>
            <a:endParaRPr lang="en-US" sz="2600" dirty="0"/>
          </a:p>
        </p:txBody>
      </p:sp>
      <p:sp>
        <p:nvSpPr>
          <p:cNvPr id="7" name="Slide Number Placeholder 6"/>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27</a:t>
            </a:fld>
            <a:endParaRPr lang="en-US" dirty="0">
              <a:solidFill>
                <a:schemeClr val="bg1">
                  <a:lumMod val="65000"/>
                </a:schemeClr>
              </a:solidFill>
            </a:endParaRPr>
          </a:p>
        </p:txBody>
      </p:sp>
    </p:spTree>
    <p:extLst>
      <p:ext uri="{BB962C8B-B14F-4D97-AF65-F5344CB8AC3E}">
        <p14:creationId xmlns:p14="http://schemas.microsoft.com/office/powerpoint/2010/main" val="27545420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755"/>
            <a:ext cx="10972800" cy="1143000"/>
          </a:xfrm>
        </p:spPr>
        <p:txBody>
          <a:bodyPr>
            <a:normAutofit/>
          </a:bodyPr>
          <a:lstStyle/>
          <a:p>
            <a:r>
              <a:rPr lang="en-US" b="1" dirty="0" smtClean="0">
                <a:solidFill>
                  <a:srgbClr val="C00000"/>
                </a:solidFill>
                <a:cs typeface="Times New Roman" panose="02020603050405020304" pitchFamily="18" charset="0"/>
              </a:rPr>
              <a:t>Beginning Your Review</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1066800" y="1070462"/>
            <a:ext cx="10058400" cy="5387182"/>
          </a:xfrm>
        </p:spPr>
        <p:txBody>
          <a:bodyPr>
            <a:normAutofit fontScale="92500" lnSpcReduction="20000"/>
          </a:bodyPr>
          <a:lstStyle/>
          <a:p>
            <a:pPr lvl="0"/>
            <a:r>
              <a:rPr lang="en-US" dirty="0" smtClean="0">
                <a:solidFill>
                  <a:prstClr val="black"/>
                </a:solidFill>
              </a:rPr>
              <a:t>Assemble local sources.</a:t>
            </a:r>
          </a:p>
          <a:p>
            <a:pPr lvl="0"/>
            <a:r>
              <a:rPr lang="en-US" dirty="0" smtClean="0">
                <a:solidFill>
                  <a:prstClr val="black"/>
                </a:solidFill>
              </a:rPr>
              <a:t>Read the 2020 LUCA Respondent Guide.</a:t>
            </a:r>
          </a:p>
          <a:p>
            <a:pPr lvl="0"/>
            <a:r>
              <a:rPr lang="en-US" dirty="0" smtClean="0">
                <a:solidFill>
                  <a:prstClr val="black"/>
                </a:solidFill>
              </a:rPr>
              <a:t>Review the Census Bureau’s online training presentations.</a:t>
            </a:r>
          </a:p>
          <a:p>
            <a:pPr lvl="0"/>
            <a:r>
              <a:rPr lang="en-US" dirty="0" smtClean="0">
                <a:solidFill>
                  <a:prstClr val="black"/>
                </a:solidFill>
              </a:rPr>
              <a:t>Familiarize yourself with LUCA materials.</a:t>
            </a:r>
          </a:p>
          <a:p>
            <a:pPr lvl="1">
              <a:buSzPct val="75000"/>
              <a:buFont typeface="Courier New" panose="02070309020205020404" pitchFamily="49" charset="0"/>
              <a:buChar char="o"/>
            </a:pPr>
            <a:r>
              <a:rPr lang="en-US" dirty="0" smtClean="0">
                <a:solidFill>
                  <a:prstClr val="black"/>
                </a:solidFill>
              </a:rPr>
              <a:t>Address List.</a:t>
            </a:r>
          </a:p>
          <a:p>
            <a:pPr lvl="1">
              <a:buSzPct val="75000"/>
              <a:buFont typeface="Courier New" panose="02070309020205020404" pitchFamily="49" charset="0"/>
              <a:buChar char="o"/>
            </a:pPr>
            <a:r>
              <a:rPr lang="en-US" dirty="0" smtClean="0">
                <a:solidFill>
                  <a:prstClr val="black"/>
                </a:solidFill>
              </a:rPr>
              <a:t>Address Count List.</a:t>
            </a:r>
          </a:p>
          <a:p>
            <a:pPr lvl="1">
              <a:buSzPct val="75000"/>
              <a:buFont typeface="Courier New" panose="02070309020205020404" pitchFamily="49" charset="0"/>
              <a:buChar char="o"/>
            </a:pPr>
            <a:r>
              <a:rPr lang="en-US" dirty="0" smtClean="0">
                <a:solidFill>
                  <a:prstClr val="black"/>
                </a:solidFill>
              </a:rPr>
              <a:t>Paper Maps/Digital Shapefiles.</a:t>
            </a:r>
          </a:p>
          <a:p>
            <a:pPr lvl="1">
              <a:buSzPct val="75000"/>
              <a:buFont typeface="Courier New" panose="02070309020205020404" pitchFamily="49" charset="0"/>
              <a:buChar char="o"/>
            </a:pPr>
            <a:r>
              <a:rPr lang="en-US" dirty="0" smtClean="0">
                <a:solidFill>
                  <a:prstClr val="black"/>
                </a:solidFill>
              </a:rPr>
              <a:t>Block to Map Sheet Relationship List (use with Large Format paper maps).</a:t>
            </a:r>
          </a:p>
          <a:p>
            <a:pPr lvl="0"/>
            <a:r>
              <a:rPr lang="en-US" dirty="0" smtClean="0">
                <a:solidFill>
                  <a:prstClr val="black"/>
                </a:solidFill>
              </a:rPr>
              <a:t>Organize LUCA materials based on priority areas.</a:t>
            </a:r>
          </a:p>
          <a:p>
            <a:pPr lvl="0"/>
            <a:r>
              <a:rPr lang="en-US" dirty="0" smtClean="0">
                <a:solidFill>
                  <a:prstClr val="black"/>
                </a:solidFill>
              </a:rPr>
              <a:t>Organized approach for review yields a successful LUCA submission.</a:t>
            </a:r>
          </a:p>
          <a:p>
            <a:endParaRPr lang="en-US" dirty="0"/>
          </a:p>
        </p:txBody>
      </p:sp>
      <p:sp>
        <p:nvSpPr>
          <p:cNvPr id="6" name="Slide Number Placeholder 5"/>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28</a:t>
            </a:fld>
            <a:endParaRPr lang="en-US" dirty="0">
              <a:solidFill>
                <a:schemeClr val="bg1">
                  <a:lumMod val="65000"/>
                </a:schemeClr>
              </a:solidFill>
            </a:endParaRPr>
          </a:p>
        </p:txBody>
      </p:sp>
    </p:spTree>
    <p:extLst>
      <p:ext uri="{BB962C8B-B14F-4D97-AF65-F5344CB8AC3E}">
        <p14:creationId xmlns:p14="http://schemas.microsoft.com/office/powerpoint/2010/main" val="26530004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picture of neighborhood" descr="Cartoon-like graphic of residential community that includes images of trees, clouds and various types of homes and apartment buildings." title="Cover art graphic of residential community"/>
          <p:cNvPicPr/>
          <p:nvPr/>
        </p:nvPicPr>
        <p:blipFill>
          <a:blip r:embed="rId3" cstate="print">
            <a:extLst>
              <a:ext uri="{28A0092B-C50C-407E-A947-70E740481C1C}">
                <a14:useLocalDpi xmlns:a14="http://schemas.microsoft.com/office/drawing/2010/main" val="0"/>
              </a:ext>
            </a:extLst>
          </a:blip>
          <a:stretch>
            <a:fillRect/>
          </a:stretch>
        </p:blipFill>
        <p:spPr>
          <a:xfrm>
            <a:off x="1047302" y="61119"/>
            <a:ext cx="10097396" cy="4191000"/>
          </a:xfrm>
          <a:prstGeom prst="rect">
            <a:avLst/>
          </a:prstGeom>
          <a:scene3d>
            <a:camera prst="orthographicFront">
              <a:rot lat="0" lon="0" rev="0"/>
            </a:camera>
            <a:lightRig rig="threePt" dir="t"/>
          </a:scene3d>
        </p:spPr>
      </p:pic>
      <p:sp>
        <p:nvSpPr>
          <p:cNvPr id="2" name="Title 1"/>
          <p:cNvSpPr>
            <a:spLocks noGrp="1"/>
          </p:cNvSpPr>
          <p:nvPr>
            <p:ph type="title"/>
          </p:nvPr>
        </p:nvSpPr>
        <p:spPr>
          <a:xfrm>
            <a:off x="609600" y="3581400"/>
            <a:ext cx="10972800" cy="2398996"/>
          </a:xfrm>
        </p:spPr>
        <p:txBody>
          <a:bodyPr>
            <a:normAutofit/>
          </a:bodyPr>
          <a:lstStyle/>
          <a:p>
            <a:r>
              <a:rPr lang="en-US" sz="5000" b="1" dirty="0">
                <a:solidFill>
                  <a:srgbClr val="C00000"/>
                </a:solidFill>
              </a:rPr>
              <a:t>Digital Address List and Digital Map </a:t>
            </a:r>
            <a:r>
              <a:rPr lang="en-US" sz="4600" b="1" i="1" dirty="0">
                <a:solidFill>
                  <a:srgbClr val="C00000"/>
                </a:solidFill>
              </a:rPr>
              <a:t>Product Preference </a:t>
            </a:r>
          </a:p>
        </p:txBody>
      </p:sp>
    </p:spTree>
    <p:extLst>
      <p:ext uri="{BB962C8B-B14F-4D97-AF65-F5344CB8AC3E}">
        <p14:creationId xmlns:p14="http://schemas.microsoft.com/office/powerpoint/2010/main" val="29568517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3666"/>
            <a:ext cx="8229600" cy="840734"/>
          </a:xfrm>
        </p:spPr>
        <p:txBody>
          <a:bodyPr>
            <a:noAutofit/>
          </a:bodyPr>
          <a:lstStyle/>
          <a:p>
            <a:r>
              <a:rPr lang="en-US" b="1" dirty="0">
                <a:solidFill>
                  <a:srgbClr val="C00000"/>
                </a:solidFill>
              </a:rPr>
              <a:t>The Decennial Census</a:t>
            </a:r>
          </a:p>
        </p:txBody>
      </p:sp>
      <p:sp>
        <p:nvSpPr>
          <p:cNvPr id="3" name="Content Placeholder 2"/>
          <p:cNvSpPr>
            <a:spLocks noGrp="1"/>
          </p:cNvSpPr>
          <p:nvPr>
            <p:ph sz="half" idx="1"/>
          </p:nvPr>
        </p:nvSpPr>
        <p:spPr>
          <a:xfrm>
            <a:off x="1066800" y="914400"/>
            <a:ext cx="10058400" cy="5257799"/>
          </a:xfrm>
        </p:spPr>
        <p:txBody>
          <a:bodyPr>
            <a:normAutofit fontScale="92500" lnSpcReduction="10000"/>
          </a:bodyPr>
          <a:lstStyle/>
          <a:p>
            <a:pPr marL="0" indent="0">
              <a:spcBef>
                <a:spcPts val="0"/>
              </a:spcBef>
              <a:buNone/>
            </a:pPr>
            <a:r>
              <a:rPr lang="en-US" sz="3200" dirty="0">
                <a:cs typeface="Times New Roman" panose="02020603050405020304" pitchFamily="18" charset="0"/>
              </a:rPr>
              <a:t>The purpose is to </a:t>
            </a:r>
            <a:r>
              <a:rPr lang="en-US" sz="3200" b="1" dirty="0">
                <a:cs typeface="Times New Roman" panose="02020603050405020304" pitchFamily="18" charset="0"/>
              </a:rPr>
              <a:t>conduct</a:t>
            </a:r>
            <a:r>
              <a:rPr lang="en-US" sz="3200" dirty="0">
                <a:cs typeface="Times New Roman" panose="02020603050405020304" pitchFamily="18" charset="0"/>
              </a:rPr>
              <a:t> a census of population and housing and </a:t>
            </a:r>
            <a:r>
              <a:rPr lang="en-US" sz="3200" b="1" dirty="0">
                <a:cs typeface="Times New Roman" panose="02020603050405020304" pitchFamily="18" charset="0"/>
              </a:rPr>
              <a:t>disseminate </a:t>
            </a:r>
            <a:r>
              <a:rPr lang="en-US" sz="3200" dirty="0">
                <a:cs typeface="Times New Roman" panose="02020603050405020304" pitchFamily="18" charset="0"/>
              </a:rPr>
              <a:t>results to the President, the States, and the American People.</a:t>
            </a:r>
          </a:p>
          <a:p>
            <a:pPr>
              <a:spcBef>
                <a:spcPts val="0"/>
              </a:spcBef>
            </a:pPr>
            <a:r>
              <a:rPr lang="en-US" sz="3200" dirty="0">
                <a:cs typeface="Times New Roman" panose="02020603050405020304" pitchFamily="18" charset="0"/>
              </a:rPr>
              <a:t>Uses of Census data:</a:t>
            </a:r>
          </a:p>
          <a:p>
            <a:pPr lvl="1">
              <a:spcBef>
                <a:spcPts val="0"/>
              </a:spcBef>
              <a:buSzPct val="75000"/>
              <a:buFont typeface="Courier New" panose="02070309020205020404" pitchFamily="49" charset="0"/>
              <a:buChar char="o"/>
            </a:pPr>
            <a:r>
              <a:rPr lang="en-US" sz="2800" b="1" dirty="0">
                <a:cs typeface="Times New Roman" panose="02020603050405020304" pitchFamily="18" charset="0"/>
              </a:rPr>
              <a:t>Apportioning</a:t>
            </a:r>
            <a:r>
              <a:rPr lang="en-US" sz="2800" dirty="0">
                <a:cs typeface="Times New Roman" panose="02020603050405020304" pitchFamily="18" charset="0"/>
              </a:rPr>
              <a:t> representation among states as mandated by Article 1, Section 2 of the US Constitution.</a:t>
            </a:r>
          </a:p>
          <a:p>
            <a:pPr lvl="1">
              <a:spcBef>
                <a:spcPts val="0"/>
              </a:spcBef>
              <a:buSzPct val="75000"/>
              <a:buFont typeface="Courier New" panose="02070309020205020404" pitchFamily="49" charset="0"/>
              <a:buChar char="o"/>
            </a:pPr>
            <a:r>
              <a:rPr lang="en-US" sz="2800" b="1" dirty="0">
                <a:cs typeface="Times New Roman" panose="02020603050405020304" pitchFamily="18" charset="0"/>
              </a:rPr>
              <a:t>Drawing</a:t>
            </a:r>
            <a:r>
              <a:rPr lang="en-US" sz="2800" dirty="0">
                <a:cs typeface="Times New Roman" panose="02020603050405020304" pitchFamily="18" charset="0"/>
              </a:rPr>
              <a:t> congressional and state legislative districts, school districts and voting precincts.</a:t>
            </a:r>
          </a:p>
          <a:p>
            <a:pPr lvl="1">
              <a:spcBef>
                <a:spcPts val="0"/>
              </a:spcBef>
              <a:buSzPct val="75000"/>
              <a:buFont typeface="Courier New" panose="02070309020205020404" pitchFamily="49" charset="0"/>
              <a:buChar char="o"/>
            </a:pPr>
            <a:r>
              <a:rPr lang="en-US" sz="2800" b="1" dirty="0">
                <a:cs typeface="Times New Roman" panose="02020603050405020304" pitchFamily="18" charset="0"/>
              </a:rPr>
              <a:t>Enforcing</a:t>
            </a:r>
            <a:r>
              <a:rPr lang="en-US" sz="2800" dirty="0">
                <a:cs typeface="Times New Roman" panose="02020603050405020304" pitchFamily="18" charset="0"/>
              </a:rPr>
              <a:t> voting rights and civil rights legislation.</a:t>
            </a:r>
          </a:p>
          <a:p>
            <a:pPr lvl="1">
              <a:spcBef>
                <a:spcPts val="0"/>
              </a:spcBef>
              <a:buSzPct val="75000"/>
              <a:buFont typeface="Courier New" panose="02070309020205020404" pitchFamily="49" charset="0"/>
              <a:buChar char="o"/>
            </a:pPr>
            <a:r>
              <a:rPr lang="en-US" sz="2800" b="1" dirty="0">
                <a:cs typeface="Times New Roman" panose="02020603050405020304" pitchFamily="18" charset="0"/>
              </a:rPr>
              <a:t>Distributing</a:t>
            </a:r>
            <a:r>
              <a:rPr lang="en-US" sz="2800" dirty="0">
                <a:cs typeface="Times New Roman" panose="02020603050405020304" pitchFamily="18" charset="0"/>
              </a:rPr>
              <a:t> federal dollars.</a:t>
            </a:r>
          </a:p>
          <a:p>
            <a:pPr lvl="1">
              <a:spcBef>
                <a:spcPts val="0"/>
              </a:spcBef>
              <a:buSzPct val="75000"/>
              <a:buFont typeface="Courier New" panose="02070309020205020404" pitchFamily="49" charset="0"/>
              <a:buChar char="o"/>
            </a:pPr>
            <a:r>
              <a:rPr lang="en-US" sz="2800" b="1" dirty="0">
                <a:cs typeface="Times New Roman" panose="02020603050405020304" pitchFamily="18" charset="0"/>
              </a:rPr>
              <a:t>Informing</a:t>
            </a:r>
            <a:r>
              <a:rPr lang="en-US" sz="2800" dirty="0">
                <a:cs typeface="Times New Roman" panose="02020603050405020304" pitchFamily="18" charset="0"/>
              </a:rPr>
              <a:t> planning decisions of tribal, federal, state and local government and organizational decisions (e.g., where to locate, size of market, etc.) of businesses and non-profits.</a:t>
            </a:r>
            <a:endParaRPr lang="en-US" sz="2800" dirty="0"/>
          </a:p>
          <a:p>
            <a:pPr marL="0" indent="0">
              <a:buNone/>
            </a:pPr>
            <a:endParaRPr lang="en-US"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3</a:t>
            </a:fld>
            <a:endParaRPr lang="en-US" dirty="0"/>
          </a:p>
        </p:txBody>
      </p:sp>
    </p:spTree>
    <p:extLst>
      <p:ext uri="{BB962C8B-B14F-4D97-AF65-F5344CB8AC3E}">
        <p14:creationId xmlns:p14="http://schemas.microsoft.com/office/powerpoint/2010/main" val="5482895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03AE04C5-3085-4F64-BC65-54FE2DBF6EB1}" type="slidenum">
              <a:rPr lang="en-US" smtClean="0"/>
              <a:pPr/>
              <a:t>30</a:t>
            </a:fld>
            <a:endParaRPr lang="en-US" dirty="0"/>
          </a:p>
        </p:txBody>
      </p:sp>
      <p:sp>
        <p:nvSpPr>
          <p:cNvPr id="5" name="Title 1"/>
          <p:cNvSpPr>
            <a:spLocks noGrp="1"/>
          </p:cNvSpPr>
          <p:nvPr>
            <p:ph type="title"/>
          </p:nvPr>
        </p:nvSpPr>
        <p:spPr>
          <a:xfrm>
            <a:off x="1981200" y="304800"/>
            <a:ext cx="8229600" cy="914400"/>
          </a:xfrm>
        </p:spPr>
        <p:txBody>
          <a:bodyPr>
            <a:noAutofit/>
          </a:bodyPr>
          <a:lstStyle/>
          <a:p>
            <a:r>
              <a:rPr lang="en-US" sz="6600" b="1" dirty="0">
                <a:solidFill>
                  <a:srgbClr val="C00000"/>
                </a:solidFill>
                <a:cs typeface="Times New Roman" panose="02020603050405020304" pitchFamily="18" charset="0"/>
              </a:rPr>
              <a:t>Agenda</a:t>
            </a:r>
          </a:p>
        </p:txBody>
      </p:sp>
      <p:sp>
        <p:nvSpPr>
          <p:cNvPr id="6" name="Content Placeholder 3"/>
          <p:cNvSpPr>
            <a:spLocks noGrp="1"/>
          </p:cNvSpPr>
          <p:nvPr>
            <p:ph sz="half" idx="1"/>
          </p:nvPr>
        </p:nvSpPr>
        <p:spPr>
          <a:xfrm>
            <a:off x="1104900" y="1616075"/>
            <a:ext cx="9982200" cy="4191000"/>
          </a:xfrm>
        </p:spPr>
        <p:txBody>
          <a:bodyPr>
            <a:normAutofit fontScale="92500" lnSpcReduction="20000"/>
          </a:bodyPr>
          <a:lstStyle/>
          <a:p>
            <a:r>
              <a:rPr lang="en-US" sz="3600" dirty="0">
                <a:latin typeface="Calibri" panose="020F0502020204030204" pitchFamily="34" charset="0"/>
                <a:cs typeface="Times New Roman" panose="02020603050405020304" pitchFamily="18" charset="0"/>
              </a:rPr>
              <a:t>Digital Product DVD </a:t>
            </a:r>
            <a:r>
              <a:rPr lang="en-US" sz="3600" dirty="0" smtClean="0">
                <a:latin typeface="Calibri" panose="020F0502020204030204" pitchFamily="34" charset="0"/>
                <a:cs typeface="Times New Roman" panose="02020603050405020304" pitchFamily="18" charset="0"/>
              </a:rPr>
              <a:t>Overview &amp; Product Preferences.</a:t>
            </a:r>
          </a:p>
          <a:p>
            <a:r>
              <a:rPr lang="en-US" sz="3600" dirty="0" smtClean="0">
                <a:latin typeface="Calibri" panose="020F0502020204030204" pitchFamily="34" charset="0"/>
                <a:cs typeface="Times New Roman" panose="02020603050405020304" pitchFamily="18" charset="0"/>
              </a:rPr>
              <a:t>DVD Layout and Content by Product Preference</a:t>
            </a:r>
          </a:p>
          <a:p>
            <a:r>
              <a:rPr lang="en-US" sz="3600" dirty="0" smtClean="0">
                <a:latin typeface="Calibri" panose="020F0502020204030204" pitchFamily="34" charset="0"/>
                <a:cs typeface="Times New Roman" panose="02020603050405020304" pitchFamily="18" charset="0"/>
              </a:rPr>
              <a:t>Digital Address materials.</a:t>
            </a:r>
          </a:p>
          <a:p>
            <a:pPr lvl="1">
              <a:buSzPct val="75000"/>
              <a:buFont typeface="Courier New" panose="02070309020205020404" pitchFamily="49" charset="0"/>
              <a:buChar char="o"/>
            </a:pPr>
            <a:r>
              <a:rPr lang="en-US" sz="3200" dirty="0" smtClean="0">
                <a:latin typeface="Calibri" panose="020F0502020204030204" pitchFamily="34" charset="0"/>
                <a:cs typeface="Times New Roman" panose="02020603050405020304" pitchFamily="18" charset="0"/>
              </a:rPr>
              <a:t>Address List – Title 13.</a:t>
            </a:r>
          </a:p>
          <a:p>
            <a:pPr lvl="1">
              <a:buSzPct val="75000"/>
              <a:buFont typeface="Courier New" panose="02070309020205020404" pitchFamily="49" charset="0"/>
              <a:buChar char="o"/>
            </a:pPr>
            <a:r>
              <a:rPr lang="en-US" sz="3200" dirty="0" smtClean="0">
                <a:latin typeface="Calibri" panose="020F0502020204030204" pitchFamily="34" charset="0"/>
                <a:cs typeface="Times New Roman" panose="02020603050405020304" pitchFamily="18" charset="0"/>
              </a:rPr>
              <a:t>Address Count List – not Title 13.</a:t>
            </a:r>
          </a:p>
          <a:p>
            <a:pPr>
              <a:buSzPct val="75000"/>
            </a:pPr>
            <a:r>
              <a:rPr lang="en-US" sz="3600" dirty="0" smtClean="0">
                <a:latin typeface="Calibri" panose="020F0502020204030204" pitchFamily="34" charset="0"/>
                <a:cs typeface="Times New Roman" panose="02020603050405020304" pitchFamily="18" charset="0"/>
              </a:rPr>
              <a:t>Digital Map Materials</a:t>
            </a:r>
          </a:p>
          <a:p>
            <a:pPr lvl="1">
              <a:buSzPct val="75000"/>
              <a:buFont typeface="Courier New" panose="02070309020205020404" pitchFamily="49" charset="0"/>
              <a:buChar char="o"/>
            </a:pPr>
            <a:r>
              <a:rPr lang="en-US" sz="3200" dirty="0">
                <a:latin typeface="Calibri" panose="020F0502020204030204" pitchFamily="34" charset="0"/>
                <a:cs typeface="Times New Roman" panose="02020603050405020304" pitchFamily="18" charset="0"/>
              </a:rPr>
              <a:t>TIGER Partnership </a:t>
            </a:r>
            <a:r>
              <a:rPr lang="en-US" sz="3200" dirty="0" smtClean="0">
                <a:latin typeface="Calibri" panose="020F0502020204030204" pitchFamily="34" charset="0"/>
                <a:cs typeface="Times New Roman" panose="02020603050405020304" pitchFamily="18" charset="0"/>
              </a:rPr>
              <a:t>shapefiles</a:t>
            </a:r>
          </a:p>
          <a:p>
            <a:pPr lvl="1">
              <a:buSzPct val="75000"/>
              <a:buFont typeface="Courier New" panose="02070309020205020404" pitchFamily="49" charset="0"/>
              <a:buChar char="o"/>
            </a:pPr>
            <a:r>
              <a:rPr lang="en-US" sz="3200" dirty="0">
                <a:latin typeface="Calibri" panose="020F0502020204030204" pitchFamily="34" charset="0"/>
                <a:cs typeface="Times New Roman" panose="02020603050405020304" pitchFamily="18" charset="0"/>
              </a:rPr>
              <a:t>Edits to the TIGER Partnership shapefiles</a:t>
            </a:r>
            <a:endParaRPr lang="en-US" sz="3200" dirty="0" smtClean="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33044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7750" y="1600200"/>
            <a:ext cx="9982200" cy="3733006"/>
          </a:xfrm>
        </p:spPr>
        <p:txBody>
          <a:bodyPr>
            <a:normAutofit/>
          </a:bodyPr>
          <a:lstStyle/>
          <a:p>
            <a:r>
              <a:rPr lang="en-US" sz="3100" dirty="0" smtClean="0"/>
              <a:t>Paper Address List and </a:t>
            </a:r>
            <a:r>
              <a:rPr lang="en-US" sz="3100" b="1" dirty="0"/>
              <a:t>Paper/PDF </a:t>
            </a:r>
            <a:r>
              <a:rPr lang="en-US" sz="2800" dirty="0" smtClean="0"/>
              <a:t>(1 DVD).</a:t>
            </a:r>
          </a:p>
          <a:p>
            <a:r>
              <a:rPr lang="en-US" sz="3100" dirty="0" smtClean="0"/>
              <a:t>Paper Address List and </a:t>
            </a:r>
            <a:r>
              <a:rPr lang="en-US" sz="3100" b="1" dirty="0" smtClean="0"/>
              <a:t>Digital Map </a:t>
            </a:r>
            <a:r>
              <a:rPr lang="en-US" sz="2800" dirty="0"/>
              <a:t>(1 DVD</a:t>
            </a:r>
            <a:r>
              <a:rPr lang="en-US" sz="2800" dirty="0" smtClean="0"/>
              <a:t>).</a:t>
            </a:r>
            <a:endParaRPr lang="en-US" sz="2800" b="1" dirty="0" smtClean="0"/>
          </a:p>
          <a:p>
            <a:r>
              <a:rPr lang="en-US" sz="3100" b="1" dirty="0" smtClean="0"/>
              <a:t>Digital Address List </a:t>
            </a:r>
            <a:r>
              <a:rPr lang="en-US" sz="3100" dirty="0" smtClean="0"/>
              <a:t>and Paper Large Format </a:t>
            </a:r>
            <a:r>
              <a:rPr lang="en-US" sz="3100" dirty="0"/>
              <a:t>maps </a:t>
            </a:r>
            <a:r>
              <a:rPr lang="en-US" sz="2800" dirty="0" smtClean="0"/>
              <a:t>(</a:t>
            </a:r>
            <a:r>
              <a:rPr lang="en-US" sz="2800" dirty="0"/>
              <a:t>1 DVD</a:t>
            </a:r>
            <a:r>
              <a:rPr lang="en-US" sz="2800" dirty="0" smtClean="0"/>
              <a:t>).</a:t>
            </a:r>
            <a:endParaRPr lang="en-US" sz="2800" dirty="0"/>
          </a:p>
          <a:p>
            <a:r>
              <a:rPr lang="en-US" sz="3100" b="1" dirty="0" smtClean="0"/>
              <a:t>Digital Address List </a:t>
            </a:r>
            <a:r>
              <a:rPr lang="en-US" sz="3100" dirty="0" smtClean="0"/>
              <a:t>and </a:t>
            </a:r>
            <a:r>
              <a:rPr lang="en-US" sz="3100" b="1" dirty="0" smtClean="0"/>
              <a:t>Paper/PDF </a:t>
            </a:r>
            <a:r>
              <a:rPr lang="en-US" sz="2800" dirty="0" smtClean="0"/>
              <a:t>(</a:t>
            </a:r>
            <a:r>
              <a:rPr lang="en-US" sz="2800" dirty="0"/>
              <a:t>1 DVD</a:t>
            </a:r>
            <a:r>
              <a:rPr lang="en-US" sz="2800" dirty="0" smtClean="0"/>
              <a:t>).</a:t>
            </a:r>
            <a:endParaRPr lang="en-US" sz="2800" dirty="0"/>
          </a:p>
          <a:p>
            <a:r>
              <a:rPr lang="en-US" sz="3100" b="1" dirty="0" smtClean="0"/>
              <a:t>Digital Address List </a:t>
            </a:r>
            <a:r>
              <a:rPr lang="en-US" sz="3100" dirty="0" smtClean="0"/>
              <a:t>and </a:t>
            </a:r>
            <a:r>
              <a:rPr lang="en-US" sz="3100" b="1" dirty="0" smtClean="0"/>
              <a:t>Digital Map </a:t>
            </a:r>
            <a:r>
              <a:rPr lang="en-US" sz="2800" dirty="0" smtClean="0"/>
              <a:t>(3 DVDs).</a:t>
            </a:r>
          </a:p>
          <a:p>
            <a:r>
              <a:rPr lang="en-US" sz="3100" dirty="0"/>
              <a:t>Geographic Updates Partnership Software (GUPS</a:t>
            </a:r>
            <a:r>
              <a:rPr lang="en-US" sz="3100" dirty="0" smtClean="0"/>
              <a:t>)</a:t>
            </a:r>
            <a:r>
              <a:rPr lang="en-US" sz="3100" dirty="0"/>
              <a:t> </a:t>
            </a:r>
            <a:r>
              <a:rPr lang="en-US" sz="2800" dirty="0"/>
              <a:t>(3 DVDs).</a:t>
            </a:r>
          </a:p>
          <a:p>
            <a:endParaRPr lang="en-US" sz="3600" dirty="0"/>
          </a:p>
          <a:p>
            <a:endParaRPr lang="en-US" sz="2800" dirty="0"/>
          </a:p>
        </p:txBody>
      </p:sp>
      <p:sp>
        <p:nvSpPr>
          <p:cNvPr id="2" name="Title 1"/>
          <p:cNvSpPr>
            <a:spLocks noGrp="1"/>
          </p:cNvSpPr>
          <p:nvPr>
            <p:ph type="title"/>
          </p:nvPr>
        </p:nvSpPr>
        <p:spPr>
          <a:xfrm>
            <a:off x="457200" y="152400"/>
            <a:ext cx="11277600" cy="1283898"/>
          </a:xfrm>
        </p:spPr>
        <p:txBody>
          <a:bodyPr>
            <a:normAutofit fontScale="90000"/>
          </a:bodyPr>
          <a:lstStyle/>
          <a:p>
            <a:r>
              <a:rPr lang="en-US" b="1" dirty="0" smtClean="0">
                <a:solidFill>
                  <a:srgbClr val="C00000"/>
                </a:solidFill>
              </a:rPr>
              <a:t>Digital Product DVD Overview</a:t>
            </a:r>
            <a:br>
              <a:rPr lang="en-US" b="1" dirty="0" smtClean="0">
                <a:solidFill>
                  <a:srgbClr val="C00000"/>
                </a:solidFill>
              </a:rPr>
            </a:br>
            <a:r>
              <a:rPr lang="en-US" sz="3600" b="1" dirty="0" smtClean="0">
                <a:solidFill>
                  <a:srgbClr val="C00000"/>
                </a:solidFill>
              </a:rPr>
              <a:t>Product Preferences</a:t>
            </a:r>
            <a:endParaRPr lang="en-US" sz="3600" b="1" dirty="0">
              <a:solidFill>
                <a:srgbClr val="C00000"/>
              </a:solidFill>
            </a:endParaRP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31</a:t>
            </a:fld>
            <a:endParaRPr lang="en-US" dirty="0"/>
          </a:p>
        </p:txBody>
      </p:sp>
    </p:spTree>
    <p:extLst>
      <p:ext uri="{BB962C8B-B14F-4D97-AF65-F5344CB8AC3E}">
        <p14:creationId xmlns:p14="http://schemas.microsoft.com/office/powerpoint/2010/main" val="31388873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828800"/>
            <a:ext cx="10058400" cy="4267200"/>
          </a:xfrm>
        </p:spPr>
        <p:txBody>
          <a:bodyPr>
            <a:normAutofit/>
          </a:bodyPr>
          <a:lstStyle/>
          <a:p>
            <a:pPr>
              <a:spcBef>
                <a:spcPts val="0"/>
              </a:spcBef>
            </a:pPr>
            <a:r>
              <a:rPr lang="en-US" dirty="0" smtClean="0"/>
              <a:t>root </a:t>
            </a:r>
            <a:r>
              <a:rPr lang="en-US" dirty="0"/>
              <a:t>directory of </a:t>
            </a:r>
            <a:r>
              <a:rPr lang="en-US" dirty="0" smtClean="0"/>
              <a:t>DVD.</a:t>
            </a:r>
            <a:endParaRPr lang="en-US" dirty="0"/>
          </a:p>
          <a:p>
            <a:pPr lvl="1">
              <a:spcBef>
                <a:spcPts val="0"/>
              </a:spcBef>
              <a:buSzPct val="75000"/>
              <a:buFont typeface="Courier New" panose="02070309020205020404" pitchFamily="49" charset="0"/>
              <a:buChar char="o"/>
            </a:pPr>
            <a:r>
              <a:rPr lang="en-US" dirty="0" smtClean="0"/>
              <a:t>2020LUCA_&lt;EntityID&gt;_address_countlist.csv</a:t>
            </a:r>
          </a:p>
          <a:p>
            <a:pPr lvl="1">
              <a:spcBef>
                <a:spcPts val="0"/>
              </a:spcBef>
              <a:buSzPct val="75000"/>
              <a:buFont typeface="Courier New" panose="02070309020205020404" pitchFamily="49" charset="0"/>
              <a:buChar char="o"/>
            </a:pPr>
            <a:r>
              <a:rPr lang="en-US" dirty="0" smtClean="0"/>
              <a:t>2020LUCA_digital_respondent_guide.pdf</a:t>
            </a:r>
          </a:p>
          <a:p>
            <a:pPr lvl="1">
              <a:spcBef>
                <a:spcPts val="0"/>
              </a:spcBef>
              <a:buSzPct val="75000"/>
              <a:buFont typeface="Courier New" panose="02070309020205020404" pitchFamily="49" charset="0"/>
              <a:buChar char="o"/>
            </a:pPr>
            <a:r>
              <a:rPr lang="en-US" dirty="0"/>
              <a:t>2020LUCA_header_file.txt</a:t>
            </a:r>
          </a:p>
          <a:p>
            <a:pPr lvl="1">
              <a:spcBef>
                <a:spcPts val="0"/>
              </a:spcBef>
              <a:buSzPct val="75000"/>
              <a:buFont typeface="Courier New" panose="02070309020205020404" pitchFamily="49" charset="0"/>
              <a:buChar char="o"/>
            </a:pPr>
            <a:r>
              <a:rPr lang="en-US" dirty="0" smtClean="0"/>
              <a:t>LUCA20_inventory.pdf</a:t>
            </a:r>
          </a:p>
          <a:p>
            <a:pPr lvl="1">
              <a:spcBef>
                <a:spcPts val="0"/>
              </a:spcBef>
              <a:buSzPct val="75000"/>
              <a:buFont typeface="Courier New" panose="02070309020205020404" pitchFamily="49" charset="0"/>
              <a:buChar char="o"/>
            </a:pPr>
            <a:r>
              <a:rPr lang="en-US" dirty="0" smtClean="0"/>
              <a:t>Readmefirst4.txt</a:t>
            </a:r>
          </a:p>
          <a:p>
            <a:pPr lvl="1">
              <a:spcBef>
                <a:spcPts val="0"/>
              </a:spcBef>
              <a:buSzPct val="75000"/>
              <a:buFont typeface="Courier New" panose="02070309020205020404" pitchFamily="49" charset="0"/>
              <a:buChar char="o"/>
            </a:pPr>
            <a:endParaRPr lang="en-US" sz="800" dirty="0"/>
          </a:p>
          <a:p>
            <a:pPr>
              <a:spcBef>
                <a:spcPts val="0"/>
              </a:spcBef>
            </a:pPr>
            <a:r>
              <a:rPr lang="en-US" dirty="0" smtClean="0"/>
              <a:t>“</a:t>
            </a:r>
            <a:r>
              <a:rPr lang="en-US" dirty="0"/>
              <a:t>shape” </a:t>
            </a:r>
            <a:r>
              <a:rPr lang="en-US" dirty="0" smtClean="0"/>
              <a:t>folder.</a:t>
            </a:r>
            <a:endParaRPr lang="en-US" dirty="0"/>
          </a:p>
          <a:p>
            <a:pPr lvl="1">
              <a:spcBef>
                <a:spcPts val="0"/>
              </a:spcBef>
              <a:buSzPct val="75000"/>
              <a:buFont typeface="Courier New" panose="02070309020205020404" pitchFamily="49" charset="0"/>
              <a:buChar char="o"/>
            </a:pPr>
            <a:r>
              <a:rPr lang="en-US" b="1" dirty="0" smtClean="0"/>
              <a:t>2020LUCA</a:t>
            </a:r>
            <a:r>
              <a:rPr lang="en-US" b="1" dirty="0"/>
              <a:t>_&lt;EntityID&gt;_</a:t>
            </a:r>
            <a:r>
              <a:rPr lang="en-US" b="1" dirty="0" smtClean="0"/>
              <a:t>DISK1of2.exe </a:t>
            </a:r>
            <a:r>
              <a:rPr lang="en-US" b="1" dirty="0"/>
              <a:t>(**Title 13 material</a:t>
            </a:r>
            <a:r>
              <a:rPr lang="en-US" b="1" dirty="0" smtClean="0"/>
              <a:t>**).</a:t>
            </a:r>
          </a:p>
          <a:p>
            <a:pPr lvl="2">
              <a:spcBef>
                <a:spcPts val="0"/>
              </a:spcBef>
              <a:buSzPct val="75000"/>
            </a:pPr>
            <a:r>
              <a:rPr lang="en-US" b="1" dirty="0"/>
              <a:t>Includes the Digital Address List</a:t>
            </a:r>
          </a:p>
          <a:p>
            <a:pPr lvl="2">
              <a:spcBef>
                <a:spcPts val="0"/>
              </a:spcBef>
              <a:buSzPct val="75000"/>
              <a:buFont typeface="Courier New" panose="02070309020205020404" pitchFamily="49" charset="0"/>
              <a:buChar char="o"/>
            </a:pPr>
            <a:endParaRPr lang="en-US" b="1" dirty="0"/>
          </a:p>
          <a:p>
            <a:pPr lvl="1"/>
            <a:endParaRPr lang="en-US" dirty="0" smtClean="0"/>
          </a:p>
          <a:p>
            <a:pPr marL="0" indent="0">
              <a:buNone/>
            </a:pPr>
            <a:endParaRPr lang="en-US" dirty="0" smtClean="0">
              <a:latin typeface="Calibri" panose="020F0502020204030204" pitchFamily="34" charset="0"/>
              <a:cs typeface="Times New Roman" panose="02020603050405020304" pitchFamily="18" charset="0"/>
            </a:endParaRPr>
          </a:p>
        </p:txBody>
      </p:sp>
      <p:sp>
        <p:nvSpPr>
          <p:cNvPr id="5" name="Title 1"/>
          <p:cNvSpPr>
            <a:spLocks noGrp="1"/>
          </p:cNvSpPr>
          <p:nvPr>
            <p:ph type="title"/>
          </p:nvPr>
        </p:nvSpPr>
        <p:spPr>
          <a:xfrm>
            <a:off x="289560" y="-27432"/>
            <a:ext cx="11887200" cy="1352550"/>
          </a:xfrm>
        </p:spPr>
        <p:txBody>
          <a:bodyPr>
            <a:normAutofit fontScale="90000"/>
          </a:bodyPr>
          <a:lstStyle/>
          <a:p>
            <a:r>
              <a:rPr lang="en-US" sz="4900" b="1" dirty="0" smtClean="0">
                <a:solidFill>
                  <a:srgbClr val="C00000"/>
                </a:solidFill>
              </a:rPr>
              <a:t>DVD Layout and Content:</a:t>
            </a:r>
            <a:r>
              <a:rPr lang="en-US" b="1" dirty="0" smtClean="0">
                <a:solidFill>
                  <a:srgbClr val="C00000"/>
                </a:solidFill>
              </a:rPr>
              <a:t/>
            </a:r>
            <a:br>
              <a:rPr lang="en-US" b="1" dirty="0" smtClean="0">
                <a:solidFill>
                  <a:srgbClr val="C00000"/>
                </a:solidFill>
              </a:rPr>
            </a:br>
            <a:r>
              <a:rPr lang="en-US" sz="4000" b="1" dirty="0" smtClean="0">
                <a:solidFill>
                  <a:srgbClr val="C00000"/>
                </a:solidFill>
              </a:rPr>
              <a:t>Digital </a:t>
            </a:r>
            <a:r>
              <a:rPr lang="en-US" sz="4000" b="1" dirty="0">
                <a:solidFill>
                  <a:srgbClr val="C00000"/>
                </a:solidFill>
              </a:rPr>
              <a:t>Address List and </a:t>
            </a:r>
            <a:r>
              <a:rPr lang="en-US" sz="4000" b="1" dirty="0" smtClean="0">
                <a:solidFill>
                  <a:srgbClr val="C00000"/>
                </a:solidFill>
              </a:rPr>
              <a:t>Large Format Paper maps </a:t>
            </a:r>
            <a:r>
              <a:rPr lang="en-US" sz="3100" b="1" dirty="0" smtClean="0">
                <a:solidFill>
                  <a:srgbClr val="C00000"/>
                </a:solidFill>
              </a:rPr>
              <a:t>(Digital/Paper)</a:t>
            </a:r>
            <a:endParaRPr lang="en-US" sz="3100" b="1" dirty="0">
              <a:solidFill>
                <a:srgbClr val="C00000"/>
              </a:solidFill>
            </a:endParaRPr>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32</a:t>
            </a:fld>
            <a:endParaRPr lang="en-US" dirty="0">
              <a:solidFill>
                <a:schemeClr val="bg1">
                  <a:lumMod val="65000"/>
                </a:schemeClr>
              </a:solidFill>
            </a:endParaRPr>
          </a:p>
        </p:txBody>
      </p:sp>
      <p:sp>
        <p:nvSpPr>
          <p:cNvPr id="6" name="TextBox 5"/>
          <p:cNvSpPr txBox="1"/>
          <p:nvPr/>
        </p:nvSpPr>
        <p:spPr>
          <a:xfrm>
            <a:off x="289560" y="1371600"/>
            <a:ext cx="4800600" cy="584775"/>
          </a:xfrm>
          <a:prstGeom prst="rect">
            <a:avLst/>
          </a:prstGeom>
          <a:noFill/>
        </p:spPr>
        <p:txBody>
          <a:bodyPr wrap="square" rtlCol="0">
            <a:spAutoFit/>
          </a:bodyPr>
          <a:lstStyle/>
          <a:p>
            <a:r>
              <a:rPr lang="en-US" sz="3200" i="1" dirty="0"/>
              <a:t>One DVD with </a:t>
            </a:r>
            <a:r>
              <a:rPr lang="en-US" sz="3200" i="1" dirty="0" smtClean="0"/>
              <a:t>one folder:</a:t>
            </a:r>
            <a:endParaRPr lang="en-US" sz="3200" i="1" dirty="0"/>
          </a:p>
        </p:txBody>
      </p:sp>
    </p:spTree>
    <p:extLst>
      <p:ext uri="{BB962C8B-B14F-4D97-AF65-F5344CB8AC3E}">
        <p14:creationId xmlns:p14="http://schemas.microsoft.com/office/powerpoint/2010/main" val="36120692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10886"/>
            <a:ext cx="10972800" cy="1589314"/>
          </a:xfrm>
        </p:spPr>
        <p:txBody>
          <a:bodyPr>
            <a:normAutofit/>
          </a:bodyPr>
          <a:lstStyle/>
          <a:p>
            <a:r>
              <a:rPr lang="en-US" b="1" dirty="0">
                <a:solidFill>
                  <a:srgbClr val="C00000"/>
                </a:solidFill>
              </a:rPr>
              <a:t>DVD </a:t>
            </a:r>
            <a:r>
              <a:rPr lang="en-US" b="1" dirty="0" smtClean="0">
                <a:solidFill>
                  <a:srgbClr val="C00000"/>
                </a:solidFill>
              </a:rPr>
              <a:t>Layout </a:t>
            </a:r>
            <a:r>
              <a:rPr lang="en-US" b="1" dirty="0">
                <a:solidFill>
                  <a:srgbClr val="C00000"/>
                </a:solidFill>
              </a:rPr>
              <a:t>and </a:t>
            </a:r>
            <a:r>
              <a:rPr lang="en-US" b="1" dirty="0" smtClean="0">
                <a:solidFill>
                  <a:srgbClr val="C00000"/>
                </a:solidFill>
              </a:rPr>
              <a:t>Content</a:t>
            </a:r>
            <a:r>
              <a:rPr lang="en-US" b="1" dirty="0">
                <a:solidFill>
                  <a:srgbClr val="C00000"/>
                </a:solidFill>
              </a:rPr>
              <a:t>:</a:t>
            </a:r>
            <a:r>
              <a:rPr lang="en-US" sz="5400" b="1" dirty="0">
                <a:solidFill>
                  <a:srgbClr val="C00000"/>
                </a:solidFill>
              </a:rPr>
              <a:t/>
            </a:r>
            <a:br>
              <a:rPr lang="en-US" sz="5400" b="1" dirty="0">
                <a:solidFill>
                  <a:srgbClr val="C00000"/>
                </a:solidFill>
              </a:rPr>
            </a:br>
            <a:r>
              <a:rPr lang="en-US" sz="3600" b="1" dirty="0">
                <a:solidFill>
                  <a:srgbClr val="C00000"/>
                </a:solidFill>
              </a:rPr>
              <a:t>Digital Address List and Paper/PDF </a:t>
            </a:r>
            <a:r>
              <a:rPr lang="en-US" sz="2800" b="1" dirty="0">
                <a:solidFill>
                  <a:srgbClr val="C00000"/>
                </a:solidFill>
              </a:rPr>
              <a:t>(Digital/PaperPDF)</a:t>
            </a:r>
          </a:p>
        </p:txBody>
      </p:sp>
      <p:sp>
        <p:nvSpPr>
          <p:cNvPr id="3" name="Content Placeholder 2"/>
          <p:cNvSpPr>
            <a:spLocks noGrp="1"/>
          </p:cNvSpPr>
          <p:nvPr>
            <p:ph sz="half" idx="1"/>
          </p:nvPr>
        </p:nvSpPr>
        <p:spPr>
          <a:xfrm>
            <a:off x="381000" y="2073500"/>
            <a:ext cx="6019800" cy="3992563"/>
          </a:xfrm>
        </p:spPr>
        <p:txBody>
          <a:bodyPr>
            <a:normAutofit fontScale="92500" lnSpcReduction="20000"/>
          </a:bodyPr>
          <a:lstStyle/>
          <a:p>
            <a:r>
              <a:rPr lang="en-US" dirty="0"/>
              <a:t>root directory of DVD.</a:t>
            </a:r>
          </a:p>
          <a:p>
            <a:pPr lvl="1">
              <a:buSzPct val="75000"/>
              <a:buFont typeface="Courier New" panose="02070309020205020404" pitchFamily="49" charset="0"/>
              <a:buChar char="o"/>
            </a:pPr>
            <a:r>
              <a:rPr lang="en-US" sz="2200" dirty="0"/>
              <a:t>2020LUCA_&lt;EntityID&gt;_address_countlist.csv</a:t>
            </a:r>
          </a:p>
          <a:p>
            <a:pPr lvl="1">
              <a:buSzPct val="75000"/>
              <a:buFont typeface="Courier New" panose="02070309020205020404" pitchFamily="49" charset="0"/>
              <a:buChar char="o"/>
            </a:pPr>
            <a:r>
              <a:rPr lang="en-US" sz="2200" dirty="0"/>
              <a:t>2020LUCA_digital_respondent_guide.pdf</a:t>
            </a:r>
          </a:p>
          <a:p>
            <a:pPr lvl="1">
              <a:buSzPct val="75000"/>
              <a:buFont typeface="Courier New" panose="02070309020205020404" pitchFamily="49" charset="0"/>
              <a:buChar char="o"/>
            </a:pPr>
            <a:r>
              <a:rPr lang="en-US" sz="2200" dirty="0"/>
              <a:t>2020LUCA_header_file.txt</a:t>
            </a:r>
          </a:p>
          <a:p>
            <a:pPr lvl="1">
              <a:buSzPct val="75000"/>
              <a:buFont typeface="Courier New" panose="02070309020205020404" pitchFamily="49" charset="0"/>
              <a:buChar char="o"/>
            </a:pPr>
            <a:r>
              <a:rPr lang="en-US" sz="2200" dirty="0"/>
              <a:t>LUCA20_inventory.pdf</a:t>
            </a:r>
          </a:p>
          <a:p>
            <a:pPr lvl="1">
              <a:buSzPct val="75000"/>
              <a:buFont typeface="Courier New" panose="02070309020205020404" pitchFamily="49" charset="0"/>
              <a:buChar char="o"/>
            </a:pPr>
            <a:r>
              <a:rPr lang="en-US" sz="2200" dirty="0"/>
              <a:t>Readmefirst5.txt</a:t>
            </a:r>
          </a:p>
          <a:p>
            <a:pPr marL="0" indent="0">
              <a:buNone/>
            </a:pPr>
            <a:endParaRPr lang="en-US" dirty="0" smtClean="0">
              <a:latin typeface="Calibri" panose="020F0502020204030204" pitchFamily="34" charset="0"/>
              <a:cs typeface="Times New Roman" panose="02020603050405020304" pitchFamily="18" charset="0"/>
            </a:endParaRPr>
          </a:p>
        </p:txBody>
      </p:sp>
      <p:sp>
        <p:nvSpPr>
          <p:cNvPr id="2" name="Content Placeholder 1"/>
          <p:cNvSpPr>
            <a:spLocks noGrp="1"/>
          </p:cNvSpPr>
          <p:nvPr>
            <p:ph sz="half" idx="2"/>
          </p:nvPr>
        </p:nvSpPr>
        <p:spPr>
          <a:xfrm>
            <a:off x="5943600" y="2073500"/>
            <a:ext cx="6248400" cy="4001407"/>
          </a:xfrm>
        </p:spPr>
        <p:txBody>
          <a:bodyPr>
            <a:normAutofit fontScale="92500" lnSpcReduction="20000"/>
          </a:bodyPr>
          <a:lstStyle/>
          <a:p>
            <a:r>
              <a:rPr lang="en-US" dirty="0"/>
              <a:t>“maps” folder.</a:t>
            </a:r>
          </a:p>
          <a:p>
            <a:pPr lvl="1">
              <a:buSzPct val="75000"/>
              <a:buFont typeface="Courier New" panose="02070309020205020404" pitchFamily="49" charset="0"/>
              <a:buChar char="o"/>
            </a:pPr>
            <a:r>
              <a:rPr lang="en-US" dirty="0"/>
              <a:t>About_the_maps.pdf</a:t>
            </a:r>
          </a:p>
          <a:p>
            <a:pPr lvl="1">
              <a:buSzPct val="75000"/>
              <a:buFont typeface="Courier New" panose="02070309020205020404" pitchFamily="49" charset="0"/>
              <a:buChar char="o"/>
            </a:pPr>
            <a:r>
              <a:rPr lang="en-US" dirty="0"/>
              <a:t>LUCA20&lt;EntType&gt;&lt;EntCode&gt;.pdf</a:t>
            </a:r>
          </a:p>
          <a:p>
            <a:pPr lvl="1">
              <a:buSzPct val="75000"/>
              <a:buFont typeface="Courier New" panose="02070309020205020404" pitchFamily="49" charset="0"/>
              <a:buChar char="o"/>
            </a:pPr>
            <a:r>
              <a:rPr lang="en-US" dirty="0"/>
              <a:t>LUCA20&lt;EntType&lt;&gt;EntCode&gt;_BLK2MS.txt</a:t>
            </a:r>
          </a:p>
          <a:p>
            <a:pPr lvl="1">
              <a:buSzPct val="75000"/>
              <a:buFont typeface="Courier New" panose="02070309020205020404" pitchFamily="49" charset="0"/>
              <a:buChar char="o"/>
            </a:pPr>
            <a:r>
              <a:rPr lang="en-US" dirty="0"/>
              <a:t>Readme.txt</a:t>
            </a:r>
          </a:p>
          <a:p>
            <a:pPr lvl="1">
              <a:buSzPct val="75000"/>
              <a:buFont typeface="Courier New" panose="02070309020205020404" pitchFamily="49" charset="0"/>
              <a:buChar char="o"/>
            </a:pPr>
            <a:r>
              <a:rPr lang="en-US" b="1" dirty="0"/>
              <a:t>Title13_BlockMaps.exe (**Title 13 material**).</a:t>
            </a:r>
          </a:p>
          <a:p>
            <a:pPr>
              <a:spcBef>
                <a:spcPts val="1800"/>
              </a:spcBef>
            </a:pPr>
            <a:r>
              <a:rPr lang="en-US" dirty="0"/>
              <a:t>“shape” folder.</a:t>
            </a:r>
          </a:p>
          <a:p>
            <a:pPr lvl="1">
              <a:buSzPct val="75000"/>
              <a:buFont typeface="Courier New" panose="02070309020205020404" pitchFamily="49" charset="0"/>
              <a:buChar char="o"/>
            </a:pPr>
            <a:r>
              <a:rPr lang="en-US" b="1" dirty="0" smtClean="0"/>
              <a:t>2020LUCA</a:t>
            </a:r>
            <a:r>
              <a:rPr lang="en-US" b="1" dirty="0"/>
              <a:t>_&lt;EntityID&gt;_DISK1of2.exe </a:t>
            </a:r>
            <a:r>
              <a:rPr lang="en-US" b="1" dirty="0" smtClean="0"/>
              <a:t>    (**</a:t>
            </a:r>
            <a:r>
              <a:rPr lang="en-US" b="1" dirty="0"/>
              <a:t>Title 13 material</a:t>
            </a:r>
            <a:r>
              <a:rPr lang="en-US" b="1" dirty="0" smtClean="0"/>
              <a:t>**).</a:t>
            </a:r>
          </a:p>
          <a:p>
            <a:pPr lvl="2">
              <a:buSzPct val="75000"/>
            </a:pPr>
            <a:r>
              <a:rPr lang="en-US" b="1" dirty="0"/>
              <a:t>Includes the Digital Address List</a:t>
            </a:r>
          </a:p>
          <a:p>
            <a:pPr lvl="1">
              <a:buSzPct val="75000"/>
              <a:buFont typeface="Courier New" panose="02070309020205020404" pitchFamily="49" charset="0"/>
              <a:buChar char="o"/>
            </a:pPr>
            <a:endParaRPr lang="en-US" b="1" dirty="0"/>
          </a:p>
          <a:p>
            <a:endParaRPr lang="en-US" dirty="0"/>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33</a:t>
            </a:fld>
            <a:endParaRPr lang="en-US" dirty="0">
              <a:solidFill>
                <a:schemeClr val="bg1">
                  <a:lumMod val="65000"/>
                </a:schemeClr>
              </a:solidFill>
            </a:endParaRPr>
          </a:p>
        </p:txBody>
      </p:sp>
      <p:sp>
        <p:nvSpPr>
          <p:cNvPr id="6" name="TextBox 5"/>
          <p:cNvSpPr txBox="1"/>
          <p:nvPr/>
        </p:nvSpPr>
        <p:spPr>
          <a:xfrm>
            <a:off x="381000" y="1488725"/>
            <a:ext cx="4800600" cy="584775"/>
          </a:xfrm>
          <a:prstGeom prst="rect">
            <a:avLst/>
          </a:prstGeom>
          <a:noFill/>
        </p:spPr>
        <p:txBody>
          <a:bodyPr wrap="square" rtlCol="0">
            <a:spAutoFit/>
          </a:bodyPr>
          <a:lstStyle/>
          <a:p>
            <a:r>
              <a:rPr lang="en-US" sz="3200" i="1" dirty="0"/>
              <a:t>One DVD with two </a:t>
            </a:r>
            <a:r>
              <a:rPr lang="en-US" sz="3200" i="1" dirty="0" smtClean="0"/>
              <a:t>folders:</a:t>
            </a:r>
            <a:endParaRPr lang="en-US" sz="3200" i="1" dirty="0"/>
          </a:p>
        </p:txBody>
      </p:sp>
    </p:spTree>
    <p:extLst>
      <p:ext uri="{BB962C8B-B14F-4D97-AF65-F5344CB8AC3E}">
        <p14:creationId xmlns:p14="http://schemas.microsoft.com/office/powerpoint/2010/main" val="28214618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457200"/>
            <a:ext cx="10972800" cy="522514"/>
          </a:xfrm>
        </p:spPr>
        <p:txBody>
          <a:bodyPr>
            <a:normAutofit fontScale="90000"/>
          </a:bodyPr>
          <a:lstStyle/>
          <a:p>
            <a:pPr>
              <a:spcBef>
                <a:spcPts val="0"/>
              </a:spcBef>
            </a:pPr>
            <a:r>
              <a:rPr lang="en-US" sz="4900" b="1" dirty="0" smtClean="0">
                <a:solidFill>
                  <a:srgbClr val="C00000"/>
                </a:solidFill>
              </a:rPr>
              <a:t>DVD Layout and Content:</a:t>
            </a:r>
            <a:r>
              <a:rPr lang="en-US" b="1" dirty="0">
                <a:solidFill>
                  <a:srgbClr val="C00000"/>
                </a:solidFill>
              </a:rPr>
              <a:t/>
            </a:r>
            <a:br>
              <a:rPr lang="en-US" b="1" dirty="0">
                <a:solidFill>
                  <a:srgbClr val="C00000"/>
                </a:solidFill>
              </a:rPr>
            </a:br>
            <a:endParaRPr lang="en-US" sz="3800" b="1" dirty="0">
              <a:solidFill>
                <a:srgbClr val="C00000"/>
              </a:solidFill>
            </a:endParaRPr>
          </a:p>
        </p:txBody>
      </p:sp>
      <p:sp>
        <p:nvSpPr>
          <p:cNvPr id="3" name="Content Placeholder 2"/>
          <p:cNvSpPr>
            <a:spLocks noGrp="1"/>
          </p:cNvSpPr>
          <p:nvPr>
            <p:ph sz="half" idx="1"/>
          </p:nvPr>
        </p:nvSpPr>
        <p:spPr>
          <a:xfrm>
            <a:off x="609600" y="2599644"/>
            <a:ext cx="5867400" cy="3535363"/>
          </a:xfrm>
        </p:spPr>
        <p:txBody>
          <a:bodyPr>
            <a:normAutofit fontScale="92500" lnSpcReduction="10000"/>
          </a:bodyPr>
          <a:lstStyle/>
          <a:p>
            <a:r>
              <a:rPr lang="en-US" dirty="0"/>
              <a:t>DVD with GUPS installation </a:t>
            </a:r>
            <a:r>
              <a:rPr lang="en-US" dirty="0" smtClean="0"/>
              <a:t>software.</a:t>
            </a:r>
            <a:endParaRPr lang="en-US" dirty="0"/>
          </a:p>
          <a:p>
            <a:r>
              <a:rPr lang="en-US" dirty="0"/>
              <a:t>DVD with Title 13 </a:t>
            </a:r>
            <a:r>
              <a:rPr lang="en-US" dirty="0" smtClean="0"/>
              <a:t>data.</a:t>
            </a:r>
            <a:endParaRPr lang="en-US" dirty="0"/>
          </a:p>
          <a:p>
            <a:pPr lvl="1">
              <a:buSzPct val="75000"/>
              <a:buFont typeface="Courier New" panose="02070309020205020404" pitchFamily="49" charset="0"/>
              <a:buChar char="o"/>
            </a:pPr>
            <a:r>
              <a:rPr lang="en-US" sz="2700" dirty="0"/>
              <a:t>“shape” </a:t>
            </a:r>
            <a:r>
              <a:rPr lang="en-US" sz="2700" dirty="0" smtClean="0"/>
              <a:t>folder.</a:t>
            </a:r>
            <a:endParaRPr lang="en-US" sz="2700" dirty="0"/>
          </a:p>
          <a:p>
            <a:pPr lvl="2"/>
            <a:r>
              <a:rPr lang="en-US" sz="2200" b="1" dirty="0" smtClean="0"/>
              <a:t>Includes the Digital Address List</a:t>
            </a:r>
          </a:p>
          <a:p>
            <a:pPr lvl="2"/>
            <a:r>
              <a:rPr lang="en-US" sz="2200" b="1" dirty="0" smtClean="0"/>
              <a:t>2020LUCA</a:t>
            </a:r>
            <a:r>
              <a:rPr lang="en-US" sz="2200" b="1" dirty="0"/>
              <a:t>_&lt;EntityID&gt;_DISK1of2.exe (**Title 13 material</a:t>
            </a:r>
            <a:r>
              <a:rPr lang="en-US" sz="2200" b="1" dirty="0" smtClean="0"/>
              <a:t>**).</a:t>
            </a:r>
          </a:p>
          <a:p>
            <a:pPr lvl="3">
              <a:buFont typeface="Arial" panose="020B0604020202020204" pitchFamily="34" charset="0"/>
              <a:buChar char="•"/>
            </a:pPr>
            <a:r>
              <a:rPr lang="en-US" sz="2200" dirty="0"/>
              <a:t>Includes the Digital Address List</a:t>
            </a:r>
          </a:p>
          <a:p>
            <a:pPr lvl="2"/>
            <a:endParaRPr lang="en-US" sz="2200" dirty="0"/>
          </a:p>
          <a:p>
            <a:pPr marL="0" indent="0">
              <a:buNone/>
            </a:pPr>
            <a:endParaRPr lang="en-US" dirty="0" smtClean="0">
              <a:latin typeface="Calibri" panose="020F0502020204030204" pitchFamily="34" charset="0"/>
              <a:cs typeface="Times New Roman" panose="02020603050405020304" pitchFamily="18" charset="0"/>
            </a:endParaRPr>
          </a:p>
        </p:txBody>
      </p:sp>
      <p:sp>
        <p:nvSpPr>
          <p:cNvPr id="2" name="Content Placeholder 1"/>
          <p:cNvSpPr>
            <a:spLocks noGrp="1"/>
          </p:cNvSpPr>
          <p:nvPr>
            <p:ph sz="half" idx="2"/>
          </p:nvPr>
        </p:nvSpPr>
        <p:spPr>
          <a:xfrm>
            <a:off x="5715000" y="2590800"/>
            <a:ext cx="6248400" cy="3849007"/>
          </a:xfrm>
        </p:spPr>
        <p:txBody>
          <a:bodyPr>
            <a:normAutofit fontScale="92500" lnSpcReduction="10000"/>
          </a:bodyPr>
          <a:lstStyle/>
          <a:p>
            <a:r>
              <a:rPr lang="en-US" dirty="0"/>
              <a:t>DVD with non-Title 13 </a:t>
            </a:r>
            <a:r>
              <a:rPr lang="en-US" dirty="0" smtClean="0"/>
              <a:t>data.</a:t>
            </a:r>
            <a:endParaRPr lang="en-US" dirty="0"/>
          </a:p>
          <a:p>
            <a:pPr lvl="1">
              <a:buSzPct val="75000"/>
              <a:buFont typeface="Courier New" panose="02070309020205020404" pitchFamily="49" charset="0"/>
              <a:buChar char="o"/>
            </a:pPr>
            <a:r>
              <a:rPr lang="en-US" sz="2700" dirty="0"/>
              <a:t>Root directory of </a:t>
            </a:r>
            <a:r>
              <a:rPr lang="en-US" sz="2700" dirty="0" smtClean="0"/>
              <a:t>DVD.</a:t>
            </a:r>
            <a:endParaRPr lang="en-US" sz="2700" dirty="0"/>
          </a:p>
          <a:p>
            <a:pPr lvl="2"/>
            <a:r>
              <a:rPr lang="en-US" sz="2200" dirty="0"/>
              <a:t>2020LUCA_digital_respondent_guide.pdf</a:t>
            </a:r>
          </a:p>
          <a:p>
            <a:pPr lvl="2"/>
            <a:r>
              <a:rPr lang="en-US" sz="2200" dirty="0"/>
              <a:t>2020LUCA_GUPS_respondent_guide.pdf</a:t>
            </a:r>
          </a:p>
          <a:p>
            <a:pPr lvl="2"/>
            <a:r>
              <a:rPr lang="en-US" sz="2200" dirty="0"/>
              <a:t>2020LUCA_header_file.txt</a:t>
            </a:r>
          </a:p>
          <a:p>
            <a:pPr lvl="2"/>
            <a:r>
              <a:rPr lang="en-US" sz="2200" dirty="0"/>
              <a:t>LUCA20_inventory.pdf</a:t>
            </a:r>
          </a:p>
          <a:p>
            <a:pPr lvl="2"/>
            <a:r>
              <a:rPr lang="en-US" sz="2200" dirty="0"/>
              <a:t>Readmefirst6.txt</a:t>
            </a:r>
          </a:p>
          <a:p>
            <a:pPr lvl="1">
              <a:buSzPct val="75000"/>
              <a:buFont typeface="Courier New" panose="02070309020205020404" pitchFamily="49" charset="0"/>
              <a:buChar char="o"/>
            </a:pPr>
            <a:r>
              <a:rPr lang="en-US" sz="2700" dirty="0"/>
              <a:t>“shape” </a:t>
            </a:r>
            <a:r>
              <a:rPr lang="en-US" sz="2700" dirty="0" smtClean="0"/>
              <a:t>folder.</a:t>
            </a:r>
            <a:endParaRPr lang="en-US" sz="2700" dirty="0"/>
          </a:p>
          <a:p>
            <a:pPr lvl="2"/>
            <a:r>
              <a:rPr lang="en-US" sz="2200" dirty="0"/>
              <a:t>2020LUCA_&lt;EntityID&gt;_</a:t>
            </a:r>
            <a:r>
              <a:rPr lang="en-US" sz="2200" dirty="0" smtClean="0"/>
              <a:t>DISK2of2.exe</a:t>
            </a:r>
          </a:p>
          <a:p>
            <a:pPr lvl="3">
              <a:buFont typeface="Arial" panose="020B0604020202020204" pitchFamily="34" charset="0"/>
              <a:buChar char="•"/>
            </a:pPr>
            <a:r>
              <a:rPr lang="en-US" sz="2200" dirty="0" smtClean="0"/>
              <a:t>Includes </a:t>
            </a:r>
            <a:r>
              <a:rPr lang="en-US" sz="2200" dirty="0"/>
              <a:t>the Digital Address </a:t>
            </a:r>
            <a:r>
              <a:rPr lang="en-US" sz="2200" dirty="0" smtClean="0"/>
              <a:t>County List</a:t>
            </a:r>
            <a:endParaRPr lang="en-US" sz="2200" dirty="0"/>
          </a:p>
          <a:p>
            <a:pPr lvl="2"/>
            <a:endParaRPr lang="en-US" sz="2200" dirty="0"/>
          </a:p>
          <a:p>
            <a:endParaRPr lang="en-US" dirty="0"/>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34</a:t>
            </a:fld>
            <a:endParaRPr lang="en-US" dirty="0">
              <a:solidFill>
                <a:schemeClr val="bg1">
                  <a:lumMod val="65000"/>
                </a:schemeClr>
              </a:solidFill>
            </a:endParaRPr>
          </a:p>
        </p:txBody>
      </p:sp>
      <p:sp>
        <p:nvSpPr>
          <p:cNvPr id="6" name="TextBox 5"/>
          <p:cNvSpPr txBox="1"/>
          <p:nvPr/>
        </p:nvSpPr>
        <p:spPr>
          <a:xfrm>
            <a:off x="588264" y="2057400"/>
            <a:ext cx="5638800" cy="523220"/>
          </a:xfrm>
          <a:prstGeom prst="rect">
            <a:avLst/>
          </a:prstGeom>
          <a:noFill/>
        </p:spPr>
        <p:txBody>
          <a:bodyPr wrap="square" rtlCol="0">
            <a:spAutoFit/>
          </a:bodyPr>
          <a:lstStyle/>
          <a:p>
            <a:r>
              <a:rPr lang="en-US" sz="2800" b="1" i="1" dirty="0" smtClean="0"/>
              <a:t>Three DVDs:</a:t>
            </a:r>
            <a:endParaRPr lang="en-US" sz="2800" b="1" i="1" dirty="0"/>
          </a:p>
        </p:txBody>
      </p:sp>
      <p:sp>
        <p:nvSpPr>
          <p:cNvPr id="7" name="TextBox 6"/>
          <p:cNvSpPr txBox="1"/>
          <p:nvPr/>
        </p:nvSpPr>
        <p:spPr>
          <a:xfrm>
            <a:off x="952500" y="758785"/>
            <a:ext cx="10287000" cy="1384995"/>
          </a:xfrm>
          <a:prstGeom prst="rect">
            <a:avLst/>
          </a:prstGeom>
          <a:noFill/>
        </p:spPr>
        <p:txBody>
          <a:bodyPr wrap="square" rtlCol="0">
            <a:spAutoFit/>
          </a:bodyPr>
          <a:lstStyle/>
          <a:p>
            <a:pPr algn="ctr"/>
            <a:r>
              <a:rPr lang="en-US" sz="2800" b="1" dirty="0">
                <a:solidFill>
                  <a:srgbClr val="C00000"/>
                </a:solidFill>
              </a:rPr>
              <a:t>Digital Address List and Digital Map (Digital/Digital)</a:t>
            </a:r>
            <a:br>
              <a:rPr lang="en-US" sz="2800" b="1" dirty="0">
                <a:solidFill>
                  <a:srgbClr val="C00000"/>
                </a:solidFill>
              </a:rPr>
            </a:br>
            <a:r>
              <a:rPr lang="en-US" sz="2800" b="1" dirty="0">
                <a:solidFill>
                  <a:srgbClr val="C00000"/>
                </a:solidFill>
              </a:rPr>
              <a:t>&amp; </a:t>
            </a:r>
            <a:br>
              <a:rPr lang="en-US" sz="2800" b="1" dirty="0">
                <a:solidFill>
                  <a:srgbClr val="C00000"/>
                </a:solidFill>
              </a:rPr>
            </a:br>
            <a:r>
              <a:rPr lang="en-US" sz="2800" b="1" dirty="0">
                <a:solidFill>
                  <a:srgbClr val="C00000"/>
                </a:solidFill>
              </a:rPr>
              <a:t>GUPS</a:t>
            </a:r>
            <a:endParaRPr lang="en-US" sz="2800" dirty="0"/>
          </a:p>
        </p:txBody>
      </p:sp>
    </p:spTree>
    <p:extLst>
      <p:ext uri="{BB962C8B-B14F-4D97-AF65-F5344CB8AC3E}">
        <p14:creationId xmlns:p14="http://schemas.microsoft.com/office/powerpoint/2010/main" val="13102768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948"/>
            <a:ext cx="109728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Digital Address Materials</a:t>
            </a:r>
            <a:br>
              <a:rPr lang="en-US" b="1" dirty="0" smtClean="0">
                <a:solidFill>
                  <a:srgbClr val="C00000"/>
                </a:solidFill>
                <a:latin typeface="Calibri" panose="020F0502020204030204" pitchFamily="34" charset="0"/>
                <a:cs typeface="Times New Roman" panose="02020603050405020304" pitchFamily="18" charset="0"/>
              </a:rPr>
            </a:br>
            <a:r>
              <a:rPr lang="en-US" sz="4000" b="1" dirty="0" smtClean="0">
                <a:solidFill>
                  <a:srgbClr val="C00000"/>
                </a:solidFill>
                <a:latin typeface="Calibri" panose="020F0502020204030204" pitchFamily="34" charset="0"/>
                <a:cs typeface="Times New Roman" panose="02020603050405020304" pitchFamily="18" charset="0"/>
              </a:rPr>
              <a:t>Address List – Title 13</a:t>
            </a:r>
            <a:endParaRPr lang="en-US" sz="4000"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309400"/>
            <a:ext cx="10972800" cy="5257800"/>
          </a:xfrm>
        </p:spPr>
        <p:txBody>
          <a:bodyPr>
            <a:normAutofit/>
          </a:bodyPr>
          <a:lstStyle/>
          <a:p>
            <a:r>
              <a:rPr lang="en-US" sz="3300" dirty="0" smtClean="0"/>
              <a:t>Census residential addresses.</a:t>
            </a:r>
          </a:p>
          <a:p>
            <a:pPr lvl="1">
              <a:lnSpc>
                <a:spcPts val="3000"/>
              </a:lnSpc>
              <a:spcBef>
                <a:spcPts val="0"/>
              </a:spcBef>
              <a:buSzPct val="75000"/>
              <a:buFont typeface="Courier New" panose="02070309020205020404" pitchFamily="49" charset="0"/>
              <a:buChar char="o"/>
            </a:pPr>
            <a:r>
              <a:rPr lang="en-US" sz="2900" dirty="0" smtClean="0"/>
              <a:t>City style and non-city style.</a:t>
            </a:r>
          </a:p>
          <a:p>
            <a:pPr>
              <a:spcBef>
                <a:spcPts val="1200"/>
              </a:spcBef>
            </a:pPr>
            <a:r>
              <a:rPr lang="en-US" sz="3300" dirty="0" smtClean="0"/>
              <a:t>Contain census geographic codes.</a:t>
            </a:r>
          </a:p>
          <a:p>
            <a:pPr lvl="1">
              <a:lnSpc>
                <a:spcPts val="3000"/>
              </a:lnSpc>
              <a:spcBef>
                <a:spcPts val="0"/>
              </a:spcBef>
              <a:buSzPct val="75000"/>
              <a:buFont typeface="Courier New" panose="02070309020205020404" pitchFamily="49" charset="0"/>
              <a:buChar char="o"/>
            </a:pPr>
            <a:r>
              <a:rPr lang="en-US" sz="2900" dirty="0" smtClean="0"/>
              <a:t>State, county, census tract, and census block.</a:t>
            </a:r>
            <a:endParaRPr lang="en-US" sz="2900" dirty="0"/>
          </a:p>
          <a:p>
            <a:pPr>
              <a:spcBef>
                <a:spcPts val="1200"/>
              </a:spcBef>
            </a:pPr>
            <a:r>
              <a:rPr lang="en-US" sz="3300" dirty="0" smtClean="0"/>
              <a:t>Comma Delimited Text (.csv) format.</a:t>
            </a:r>
          </a:p>
          <a:p>
            <a:pPr lvl="1">
              <a:lnSpc>
                <a:spcPts val="3000"/>
              </a:lnSpc>
              <a:spcBef>
                <a:spcPts val="0"/>
              </a:spcBef>
              <a:buSzPct val="75000"/>
              <a:buFont typeface="Courier New" panose="02070309020205020404" pitchFamily="49" charset="0"/>
              <a:buChar char="o"/>
            </a:pPr>
            <a:r>
              <a:rPr lang="en-US" sz="2900" b="1" dirty="0" smtClean="0"/>
              <a:t>MUST import not simply open or “double-click”.</a:t>
            </a:r>
          </a:p>
          <a:p>
            <a:pPr>
              <a:spcBef>
                <a:spcPts val="1200"/>
              </a:spcBef>
            </a:pPr>
            <a:r>
              <a:rPr lang="en-US" sz="3300" dirty="0" smtClean="0"/>
              <a:t>24 fields: Maximum 649 characters per record.</a:t>
            </a:r>
          </a:p>
          <a:p>
            <a:pPr>
              <a:spcBef>
                <a:spcPts val="1200"/>
              </a:spcBef>
            </a:pPr>
            <a:r>
              <a:rPr lang="en-US" sz="3300" dirty="0" smtClean="0"/>
              <a:t>First row = Header row.</a:t>
            </a:r>
          </a:p>
          <a:p>
            <a:pPr lvl="1">
              <a:lnSpc>
                <a:spcPts val="3000"/>
              </a:lnSpc>
              <a:spcBef>
                <a:spcPts val="0"/>
              </a:spcBef>
              <a:buSzPct val="75000"/>
              <a:buFont typeface="Courier New" panose="02070309020205020404" pitchFamily="49" charset="0"/>
              <a:buChar char="o"/>
            </a:pPr>
            <a:r>
              <a:rPr lang="en-US" sz="2900" dirty="0" smtClean="0"/>
              <a:t>Remove spaces from field names, if using Esri’s ArcGIS.</a:t>
            </a:r>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35</a:t>
            </a:fld>
            <a:endParaRPr lang="en-US" dirty="0">
              <a:solidFill>
                <a:schemeClr val="bg1">
                  <a:lumMod val="65000"/>
                </a:schemeClr>
              </a:solidFill>
            </a:endParaRPr>
          </a:p>
        </p:txBody>
      </p:sp>
    </p:spTree>
    <p:extLst>
      <p:ext uri="{BB962C8B-B14F-4D97-AF65-F5344CB8AC3E}">
        <p14:creationId xmlns:p14="http://schemas.microsoft.com/office/powerpoint/2010/main" val="419293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300" fill="hold">
                                          <p:stCondLst>
                                            <p:cond delay="0"/>
                                          </p:stCondLst>
                                        </p:cTn>
                                        <p:tgtEl>
                                          <p:spTgt spid="3">
                                            <p:txEl>
                                              <p:pRg st="5" end="5"/>
                                            </p:txEl>
                                          </p:spTgt>
                                        </p:tgtEl>
                                        <p:attrNameLst>
                                          <p:attrName>r</p:attrName>
                                        </p:attrNameLst>
                                      </p:cBhvr>
                                    </p:animRot>
                                    <p:animRot by="-240000">
                                      <p:cBhvr>
                                        <p:cTn id="7" dur="600" fill="hold">
                                          <p:stCondLst>
                                            <p:cond delay="600"/>
                                          </p:stCondLst>
                                        </p:cTn>
                                        <p:tgtEl>
                                          <p:spTgt spid="3">
                                            <p:txEl>
                                              <p:pRg st="5" end="5"/>
                                            </p:txEl>
                                          </p:spTgt>
                                        </p:tgtEl>
                                        <p:attrNameLst>
                                          <p:attrName>r</p:attrName>
                                        </p:attrNameLst>
                                      </p:cBhvr>
                                    </p:animRot>
                                    <p:animRot by="240000">
                                      <p:cBhvr>
                                        <p:cTn id="8" dur="600" fill="hold">
                                          <p:stCondLst>
                                            <p:cond delay="1200"/>
                                          </p:stCondLst>
                                        </p:cTn>
                                        <p:tgtEl>
                                          <p:spTgt spid="3">
                                            <p:txEl>
                                              <p:pRg st="5" end="5"/>
                                            </p:txEl>
                                          </p:spTgt>
                                        </p:tgtEl>
                                        <p:attrNameLst>
                                          <p:attrName>r</p:attrName>
                                        </p:attrNameLst>
                                      </p:cBhvr>
                                    </p:animRot>
                                    <p:animRot by="-240000">
                                      <p:cBhvr>
                                        <p:cTn id="9" dur="600" fill="hold">
                                          <p:stCondLst>
                                            <p:cond delay="1800"/>
                                          </p:stCondLst>
                                        </p:cTn>
                                        <p:tgtEl>
                                          <p:spTgt spid="3">
                                            <p:txEl>
                                              <p:pRg st="5" end="5"/>
                                            </p:txEl>
                                          </p:spTgt>
                                        </p:tgtEl>
                                        <p:attrNameLst>
                                          <p:attrName>r</p:attrName>
                                        </p:attrNameLst>
                                      </p:cBhvr>
                                    </p:animRot>
                                    <p:animRot by="120000">
                                      <p:cBhvr>
                                        <p:cTn id="10" dur="600" fill="hold">
                                          <p:stCondLst>
                                            <p:cond delay="2400"/>
                                          </p:stCondLst>
                                        </p:cTn>
                                        <p:tgtEl>
                                          <p:spTgt spid="3">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4581"/>
            <a:ext cx="10972800" cy="1143000"/>
          </a:xfrm>
        </p:spPr>
        <p:txBody>
          <a:bodyPr>
            <a:noAutofit/>
          </a:bodyPr>
          <a:lstStyle/>
          <a:p>
            <a:r>
              <a:rPr lang="en-US" sz="4000" b="1" dirty="0">
                <a:solidFill>
                  <a:srgbClr val="C00000"/>
                </a:solidFill>
                <a:latin typeface="Calibri" panose="020F0502020204030204" pitchFamily="34" charset="0"/>
                <a:cs typeface="Times New Roman" panose="02020603050405020304" pitchFamily="18" charset="0"/>
              </a:rPr>
              <a:t>Digital Address Materials </a:t>
            </a:r>
            <a:r>
              <a:rPr lang="en-US" b="1" dirty="0" smtClean="0">
                <a:solidFill>
                  <a:srgbClr val="C00000"/>
                </a:solidFill>
                <a:latin typeface="Calibri" panose="020F0502020204030204" pitchFamily="34" charset="0"/>
                <a:cs typeface="Times New Roman" panose="02020603050405020304" pitchFamily="18" charset="0"/>
              </a:rPr>
              <a:t/>
            </a:r>
            <a:br>
              <a:rPr lang="en-US" b="1" dirty="0" smtClean="0">
                <a:solidFill>
                  <a:srgbClr val="C00000"/>
                </a:solidFill>
                <a:latin typeface="Calibri" panose="020F0502020204030204" pitchFamily="34" charset="0"/>
                <a:cs typeface="Times New Roman" panose="02020603050405020304" pitchFamily="18" charset="0"/>
              </a:rPr>
            </a:br>
            <a:r>
              <a:rPr lang="en-US" sz="3600" b="1" dirty="0" smtClean="0">
                <a:solidFill>
                  <a:srgbClr val="C00000"/>
                </a:solidFill>
              </a:rPr>
              <a:t>Address List Record Layout</a:t>
            </a:r>
            <a:endParaRPr lang="en-US" sz="3600" b="1" dirty="0"/>
          </a:p>
        </p:txBody>
      </p:sp>
      <p:pic>
        <p:nvPicPr>
          <p:cNvPr id="7" name="Content Placeholder 6" descr="Author uses this partial image to describe the record layout and field structure within the digital address list.  This Table 3 is included as appendix in the Respondent Guide." title="Image of a portion of Table 3, the digital Address List record layout, from the 2020 LUCA Respondent Guid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03600" y="1482086"/>
            <a:ext cx="5384800" cy="3115819"/>
          </a:xfrm>
          <a:ln>
            <a:solidFill>
              <a:schemeClr val="tx1"/>
            </a:solidFill>
          </a:ln>
        </p:spPr>
      </p:pic>
      <p:sp>
        <p:nvSpPr>
          <p:cNvPr id="4" name="Content Placeholder 3" descr="Author uses this table to describe the record layout within the digital address list.  This Table 3 is included as an appendix in the Respondent Guide." title="Image of partial section of Table 3, the Digital Address List Record Layout, from the 2020 LUCA Respondent Guide"/>
          <p:cNvSpPr>
            <a:spLocks noGrp="1"/>
          </p:cNvSpPr>
          <p:nvPr>
            <p:ph sz="half" idx="2"/>
          </p:nvPr>
        </p:nvSpPr>
        <p:spPr>
          <a:xfrm>
            <a:off x="838200" y="4826505"/>
            <a:ext cx="10515600" cy="1193295"/>
          </a:xfrm>
        </p:spPr>
        <p:txBody>
          <a:bodyPr>
            <a:noAutofit/>
          </a:bodyPr>
          <a:lstStyle/>
          <a:p>
            <a:pPr>
              <a:buFont typeface="Wingdings" panose="05000000000000000000" pitchFamily="2" charset="2"/>
              <a:buChar char="Ø"/>
            </a:pPr>
            <a:r>
              <a:rPr lang="en-US" sz="3200" dirty="0" smtClean="0"/>
              <a:t>Refer to Table 3 located in your Respondent Guide for complete record layout.</a:t>
            </a:r>
            <a:endParaRPr lang="en-US" sz="3200" dirty="0"/>
          </a:p>
        </p:txBody>
      </p:sp>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36</a:t>
            </a:fld>
            <a:endParaRPr lang="en-US" dirty="0">
              <a:solidFill>
                <a:schemeClr val="bg1">
                  <a:lumMod val="65000"/>
                </a:schemeClr>
              </a:solidFill>
            </a:endParaRPr>
          </a:p>
        </p:txBody>
      </p:sp>
    </p:spTree>
    <p:extLst>
      <p:ext uri="{BB962C8B-B14F-4D97-AF65-F5344CB8AC3E}">
        <p14:creationId xmlns:p14="http://schemas.microsoft.com/office/powerpoint/2010/main" val="1680906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143000"/>
          </a:xfrm>
        </p:spPr>
        <p:txBody>
          <a:bodyPr>
            <a:noAutofit/>
          </a:bodyPr>
          <a:lstStyle/>
          <a:p>
            <a:r>
              <a:rPr lang="en-US" sz="4000" b="1" dirty="0">
                <a:solidFill>
                  <a:srgbClr val="C00000"/>
                </a:solidFill>
                <a:latin typeface="Calibri" panose="020F0502020204030204" pitchFamily="34" charset="0"/>
                <a:cs typeface="Times New Roman" panose="02020603050405020304" pitchFamily="18" charset="0"/>
              </a:rPr>
              <a:t>Digital Address Materials </a:t>
            </a:r>
            <a:r>
              <a:rPr lang="en-US" b="1" dirty="0" smtClean="0">
                <a:solidFill>
                  <a:srgbClr val="C00000"/>
                </a:solidFill>
                <a:latin typeface="Calibri" panose="020F0502020204030204" pitchFamily="34" charset="0"/>
                <a:cs typeface="Times New Roman" panose="02020603050405020304" pitchFamily="18" charset="0"/>
              </a:rPr>
              <a:t/>
            </a:r>
            <a:br>
              <a:rPr lang="en-US" b="1" dirty="0" smtClean="0">
                <a:solidFill>
                  <a:srgbClr val="C00000"/>
                </a:solidFill>
                <a:latin typeface="Calibri" panose="020F0502020204030204" pitchFamily="34" charset="0"/>
                <a:cs typeface="Times New Roman" panose="02020603050405020304" pitchFamily="18" charset="0"/>
              </a:rPr>
            </a:br>
            <a:r>
              <a:rPr lang="en-US" sz="3600" b="1" dirty="0" smtClean="0">
                <a:solidFill>
                  <a:srgbClr val="C00000"/>
                </a:solidFill>
              </a:rPr>
              <a:t>Address List – Microsoft Excel Example</a:t>
            </a:r>
            <a:r>
              <a:rPr lang="en-US" sz="4000" b="1" dirty="0">
                <a:solidFill>
                  <a:srgbClr val="C00000"/>
                </a:solidFill>
                <a:latin typeface="Calibri" panose="020F0502020204030204" pitchFamily="34" charset="0"/>
              </a:rPr>
              <a:t/>
            </a:r>
            <a:br>
              <a:rPr lang="en-US" sz="4000" b="1" dirty="0">
                <a:solidFill>
                  <a:srgbClr val="C00000"/>
                </a:solidFill>
                <a:latin typeface="Calibri" panose="020F0502020204030204" pitchFamily="34" charset="0"/>
              </a:rPr>
            </a:br>
            <a:r>
              <a:rPr lang="en-US" sz="2200" b="1" dirty="0">
                <a:solidFill>
                  <a:srgbClr val="C00000"/>
                </a:solidFill>
              </a:rPr>
              <a:t>**No Title 13 Data Displayed**</a:t>
            </a:r>
            <a:endParaRPr lang="en-US" sz="2200" b="1" dirty="0"/>
          </a:p>
        </p:txBody>
      </p:sp>
      <p:pic>
        <p:nvPicPr>
          <p:cNvPr id="9" name="Content Placeholder 8" descr="Author uses this image to discuss the 24 fields of the digital address list, as it would appear after importing from .csv into an Excel spreadsheet." title="Image of a fictitious example of a Census Bureau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2177039"/>
            <a:ext cx="10972800" cy="3004561"/>
          </a:xfrm>
          <a:ln>
            <a:solidFill>
              <a:schemeClr val="tx1"/>
            </a:solidFill>
          </a:ln>
        </p:spPr>
      </p:pic>
      <p:sp>
        <p:nvSpPr>
          <p:cNvPr id="3" name="Slide Number Placeholder 2"/>
          <p:cNvSpPr>
            <a:spLocks noGrp="1"/>
          </p:cNvSpPr>
          <p:nvPr>
            <p:ph type="sldNum" sz="quarter" idx="10"/>
          </p:nvPr>
        </p:nvSpPr>
        <p:spPr/>
        <p:txBody>
          <a:bodyPr/>
          <a:lstStyle/>
          <a:p>
            <a:fld id="{25B02A65-3D1E-45BD-9983-4ADAC5079F8B}" type="slidenum">
              <a:rPr lang="en-US" smtClean="0"/>
              <a:pPr/>
              <a:t>37</a:t>
            </a:fld>
            <a:endParaRPr lang="en-US" dirty="0"/>
          </a:p>
        </p:txBody>
      </p:sp>
    </p:spTree>
    <p:extLst>
      <p:ext uri="{BB962C8B-B14F-4D97-AF65-F5344CB8AC3E}">
        <p14:creationId xmlns:p14="http://schemas.microsoft.com/office/powerpoint/2010/main" val="2668972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2504"/>
            <a:ext cx="10972800" cy="990600"/>
          </a:xfrm>
        </p:spPr>
        <p:txBody>
          <a:bodyPr>
            <a:normAutofit fontScale="90000"/>
          </a:bodyPr>
          <a:lstStyle/>
          <a:p>
            <a:r>
              <a:rPr lang="en-US" b="1" dirty="0">
                <a:solidFill>
                  <a:srgbClr val="C00000"/>
                </a:solidFill>
                <a:latin typeface="Calibri" panose="020F0502020204030204" pitchFamily="34" charset="0"/>
                <a:cs typeface="Times New Roman" panose="02020603050405020304" pitchFamily="18" charset="0"/>
              </a:rPr>
              <a:t>Digital Address Materials </a:t>
            </a:r>
            <a:r>
              <a:rPr lang="en-US" b="1" dirty="0" smtClean="0">
                <a:solidFill>
                  <a:srgbClr val="C00000"/>
                </a:solidFill>
                <a:latin typeface="Calibri" panose="020F0502020204030204" pitchFamily="34" charset="0"/>
                <a:cs typeface="Times New Roman" panose="02020603050405020304" pitchFamily="18" charset="0"/>
              </a:rPr>
              <a:t/>
            </a:r>
            <a:br>
              <a:rPr lang="en-US" b="1" dirty="0" smtClean="0">
                <a:solidFill>
                  <a:srgbClr val="C00000"/>
                </a:solidFill>
                <a:latin typeface="Calibri" panose="020F0502020204030204" pitchFamily="34" charset="0"/>
                <a:cs typeface="Times New Roman" panose="02020603050405020304" pitchFamily="18" charset="0"/>
              </a:rPr>
            </a:br>
            <a:r>
              <a:rPr lang="en-US" sz="4000" b="1" dirty="0" smtClean="0">
                <a:solidFill>
                  <a:srgbClr val="C00000"/>
                </a:solidFill>
                <a:latin typeface="Calibri" panose="020F0502020204030204" pitchFamily="34" charset="0"/>
                <a:cs typeface="Times New Roman" panose="02020603050405020304" pitchFamily="18" charset="0"/>
              </a:rPr>
              <a:t>Address Count List – Non-Title 13</a:t>
            </a:r>
            <a:endParaRPr lang="en-US" sz="4000"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1028700" y="1286393"/>
            <a:ext cx="10134600" cy="5187696"/>
          </a:xfrm>
        </p:spPr>
        <p:txBody>
          <a:bodyPr>
            <a:normAutofit/>
          </a:bodyPr>
          <a:lstStyle/>
          <a:p>
            <a:r>
              <a:rPr lang="en-US" sz="3000" dirty="0" smtClean="0"/>
              <a:t>Residential address census block tallies.</a:t>
            </a:r>
          </a:p>
          <a:p>
            <a:pPr lvl="1">
              <a:lnSpc>
                <a:spcPts val="3000"/>
              </a:lnSpc>
              <a:spcBef>
                <a:spcPts val="0"/>
              </a:spcBef>
              <a:buSzPct val="75000"/>
              <a:buFont typeface="Courier New" panose="02070309020205020404" pitchFamily="49" charset="0"/>
              <a:buChar char="o"/>
            </a:pPr>
            <a:r>
              <a:rPr lang="en-US" sz="2600" dirty="0" smtClean="0"/>
              <a:t>Housing units and Group Quarters.</a:t>
            </a:r>
            <a:endParaRPr lang="en-US" sz="2600" dirty="0"/>
          </a:p>
          <a:p>
            <a:pPr>
              <a:spcBef>
                <a:spcPts val="1000"/>
              </a:spcBef>
            </a:pPr>
            <a:r>
              <a:rPr lang="en-US" sz="3000" dirty="0" smtClean="0"/>
              <a:t>Reference only.</a:t>
            </a:r>
          </a:p>
          <a:p>
            <a:pPr lvl="1">
              <a:lnSpc>
                <a:spcPts val="3000"/>
              </a:lnSpc>
              <a:spcBef>
                <a:spcPts val="0"/>
              </a:spcBef>
              <a:buSzPct val="75000"/>
              <a:buFont typeface="Courier New" panose="02070309020205020404" pitchFamily="49" charset="0"/>
              <a:buChar char="o"/>
            </a:pPr>
            <a:r>
              <a:rPr lang="en-US" sz="2600" dirty="0" smtClean="0"/>
              <a:t>Identify inconsistencies between census block counts and your jurisdiction’s block counts.</a:t>
            </a:r>
            <a:endParaRPr lang="en-US" sz="2600" dirty="0"/>
          </a:p>
          <a:p>
            <a:pPr>
              <a:spcBef>
                <a:spcPts val="1000"/>
              </a:spcBef>
            </a:pPr>
            <a:r>
              <a:rPr lang="en-US" sz="3000" dirty="0" smtClean="0"/>
              <a:t>Comma </a:t>
            </a:r>
            <a:r>
              <a:rPr lang="en-US" sz="3000" dirty="0"/>
              <a:t>Delimited Text (.csv) </a:t>
            </a:r>
            <a:r>
              <a:rPr lang="en-US" sz="3000" dirty="0" smtClean="0"/>
              <a:t>format.</a:t>
            </a:r>
          </a:p>
          <a:p>
            <a:pPr lvl="1">
              <a:lnSpc>
                <a:spcPts val="3000"/>
              </a:lnSpc>
              <a:spcBef>
                <a:spcPts val="0"/>
              </a:spcBef>
              <a:buSzPct val="75000"/>
              <a:buFont typeface="Courier New" panose="02070309020205020404" pitchFamily="49" charset="0"/>
              <a:buChar char="o"/>
            </a:pPr>
            <a:r>
              <a:rPr lang="en-US" sz="2600" b="1" dirty="0"/>
              <a:t>MUST import not simply open or “double-click</a:t>
            </a:r>
            <a:r>
              <a:rPr lang="en-US" sz="2600" b="1" dirty="0" smtClean="0"/>
              <a:t>”.</a:t>
            </a:r>
            <a:endParaRPr lang="en-US" sz="2600" b="1" dirty="0"/>
          </a:p>
          <a:p>
            <a:pPr>
              <a:spcBef>
                <a:spcPts val="1000"/>
              </a:spcBef>
            </a:pPr>
            <a:r>
              <a:rPr lang="en-US" sz="3000" dirty="0" smtClean="0"/>
              <a:t>13 fields: Maximum 140 characters per record.</a:t>
            </a:r>
          </a:p>
          <a:p>
            <a:pPr>
              <a:spcBef>
                <a:spcPts val="1000"/>
              </a:spcBef>
            </a:pPr>
            <a:r>
              <a:rPr lang="en-US" sz="3000" dirty="0" smtClean="0"/>
              <a:t>First row = Header row.</a:t>
            </a:r>
          </a:p>
          <a:p>
            <a:pPr>
              <a:spcBef>
                <a:spcPts val="1000"/>
              </a:spcBef>
            </a:pPr>
            <a:r>
              <a:rPr lang="en-US" sz="3000" dirty="0" smtClean="0"/>
              <a:t>“Unable to Geocode” tally for state and county participants.</a:t>
            </a:r>
          </a:p>
          <a:p>
            <a:pPr marL="0" indent="0">
              <a:buNone/>
            </a:pPr>
            <a:endParaRPr lang="en-US" dirty="0"/>
          </a:p>
          <a:p>
            <a:pPr marL="0" indent="0">
              <a:buNone/>
            </a:pPr>
            <a:endParaRPr lang="en-US" b="1" dirty="0"/>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38</a:t>
            </a:fld>
            <a:endParaRPr lang="en-US" dirty="0">
              <a:solidFill>
                <a:schemeClr val="bg1">
                  <a:lumMod val="65000"/>
                </a:schemeClr>
              </a:solidFill>
            </a:endParaRPr>
          </a:p>
        </p:txBody>
      </p:sp>
    </p:spTree>
    <p:extLst>
      <p:ext uri="{BB962C8B-B14F-4D97-AF65-F5344CB8AC3E}">
        <p14:creationId xmlns:p14="http://schemas.microsoft.com/office/powerpoint/2010/main" val="83954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300" fill="hold">
                                          <p:stCondLst>
                                            <p:cond delay="0"/>
                                          </p:stCondLst>
                                        </p:cTn>
                                        <p:tgtEl>
                                          <p:spTgt spid="3">
                                            <p:txEl>
                                              <p:pRg st="5" end="5"/>
                                            </p:txEl>
                                          </p:spTgt>
                                        </p:tgtEl>
                                        <p:attrNameLst>
                                          <p:attrName>r</p:attrName>
                                        </p:attrNameLst>
                                      </p:cBhvr>
                                    </p:animRot>
                                    <p:animRot by="-240000">
                                      <p:cBhvr>
                                        <p:cTn id="7" dur="600" fill="hold">
                                          <p:stCondLst>
                                            <p:cond delay="600"/>
                                          </p:stCondLst>
                                        </p:cTn>
                                        <p:tgtEl>
                                          <p:spTgt spid="3">
                                            <p:txEl>
                                              <p:pRg st="5" end="5"/>
                                            </p:txEl>
                                          </p:spTgt>
                                        </p:tgtEl>
                                        <p:attrNameLst>
                                          <p:attrName>r</p:attrName>
                                        </p:attrNameLst>
                                      </p:cBhvr>
                                    </p:animRot>
                                    <p:animRot by="240000">
                                      <p:cBhvr>
                                        <p:cTn id="8" dur="600" fill="hold">
                                          <p:stCondLst>
                                            <p:cond delay="1200"/>
                                          </p:stCondLst>
                                        </p:cTn>
                                        <p:tgtEl>
                                          <p:spTgt spid="3">
                                            <p:txEl>
                                              <p:pRg st="5" end="5"/>
                                            </p:txEl>
                                          </p:spTgt>
                                        </p:tgtEl>
                                        <p:attrNameLst>
                                          <p:attrName>r</p:attrName>
                                        </p:attrNameLst>
                                      </p:cBhvr>
                                    </p:animRot>
                                    <p:animRot by="-240000">
                                      <p:cBhvr>
                                        <p:cTn id="9" dur="600" fill="hold">
                                          <p:stCondLst>
                                            <p:cond delay="1800"/>
                                          </p:stCondLst>
                                        </p:cTn>
                                        <p:tgtEl>
                                          <p:spTgt spid="3">
                                            <p:txEl>
                                              <p:pRg st="5" end="5"/>
                                            </p:txEl>
                                          </p:spTgt>
                                        </p:tgtEl>
                                        <p:attrNameLst>
                                          <p:attrName>r</p:attrName>
                                        </p:attrNameLst>
                                      </p:cBhvr>
                                    </p:animRot>
                                    <p:animRot by="120000">
                                      <p:cBhvr>
                                        <p:cTn id="10" dur="600" fill="hold">
                                          <p:stCondLst>
                                            <p:cond delay="2400"/>
                                          </p:stCondLst>
                                        </p:cTn>
                                        <p:tgtEl>
                                          <p:spTgt spid="3">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9885"/>
            <a:ext cx="10972800" cy="1143000"/>
          </a:xfrm>
        </p:spPr>
        <p:txBody>
          <a:bodyPr>
            <a:noAutofit/>
          </a:bodyPr>
          <a:lstStyle/>
          <a:p>
            <a:r>
              <a:rPr lang="en-US" sz="4000" b="1" dirty="0">
                <a:solidFill>
                  <a:srgbClr val="C00000"/>
                </a:solidFill>
                <a:latin typeface="Calibri" panose="020F0502020204030204" pitchFamily="34" charset="0"/>
                <a:cs typeface="Times New Roman" panose="02020603050405020304" pitchFamily="18" charset="0"/>
              </a:rPr>
              <a:t>Digital Address Materials </a:t>
            </a:r>
            <a:r>
              <a:rPr lang="en-US" b="1" dirty="0" smtClean="0">
                <a:solidFill>
                  <a:srgbClr val="C00000"/>
                </a:solidFill>
                <a:latin typeface="Calibri" panose="020F0502020204030204" pitchFamily="34" charset="0"/>
                <a:cs typeface="Times New Roman" panose="02020603050405020304" pitchFamily="18" charset="0"/>
              </a:rPr>
              <a:t/>
            </a:r>
            <a:br>
              <a:rPr lang="en-US" b="1" dirty="0" smtClean="0">
                <a:solidFill>
                  <a:srgbClr val="C00000"/>
                </a:solidFill>
                <a:latin typeface="Calibri" panose="020F0502020204030204" pitchFamily="34" charset="0"/>
                <a:cs typeface="Times New Roman" panose="02020603050405020304" pitchFamily="18" charset="0"/>
              </a:rPr>
            </a:br>
            <a:r>
              <a:rPr lang="en-US" sz="3600" b="1" dirty="0" smtClean="0">
                <a:solidFill>
                  <a:srgbClr val="C00000"/>
                </a:solidFill>
              </a:rPr>
              <a:t>Address Count List </a:t>
            </a:r>
            <a:r>
              <a:rPr lang="en-US" sz="3600" b="1" dirty="0">
                <a:solidFill>
                  <a:srgbClr val="C00000"/>
                </a:solidFill>
              </a:rPr>
              <a:t>R</a:t>
            </a:r>
            <a:r>
              <a:rPr lang="en-US" sz="3600" b="1" dirty="0" smtClean="0">
                <a:solidFill>
                  <a:srgbClr val="C00000"/>
                </a:solidFill>
              </a:rPr>
              <a:t>ecord Layout</a:t>
            </a:r>
            <a:endParaRPr lang="en-US" sz="3600" b="1" dirty="0"/>
          </a:p>
        </p:txBody>
      </p:sp>
      <p:sp>
        <p:nvSpPr>
          <p:cNvPr id="5" name="Content Placeholder 4"/>
          <p:cNvSpPr>
            <a:spLocks noGrp="1"/>
          </p:cNvSpPr>
          <p:nvPr>
            <p:ph sz="half" idx="1"/>
          </p:nvPr>
        </p:nvSpPr>
        <p:spPr>
          <a:xfrm>
            <a:off x="838200" y="4800599"/>
            <a:ext cx="10515600" cy="1007033"/>
          </a:xfrm>
        </p:spPr>
        <p:txBody>
          <a:bodyPr>
            <a:normAutofit fontScale="92500" lnSpcReduction="10000"/>
          </a:bodyPr>
          <a:lstStyle/>
          <a:p>
            <a:pPr>
              <a:buFont typeface="Wingdings" panose="05000000000000000000" pitchFamily="2" charset="2"/>
              <a:buChar char="Ø"/>
            </a:pPr>
            <a:r>
              <a:rPr lang="en-US" sz="3600" dirty="0"/>
              <a:t>Refer to Table </a:t>
            </a:r>
            <a:r>
              <a:rPr lang="en-US" sz="3600" dirty="0" smtClean="0"/>
              <a:t>4 located </a:t>
            </a:r>
            <a:r>
              <a:rPr lang="en-US" sz="3600" dirty="0"/>
              <a:t>in your Respondent Guide for complete record </a:t>
            </a:r>
            <a:r>
              <a:rPr lang="en-US" sz="3600" dirty="0" smtClean="0"/>
              <a:t>layout.</a:t>
            </a:r>
            <a:endParaRPr lang="en-US" sz="3600" dirty="0"/>
          </a:p>
          <a:p>
            <a:endParaRPr lang="en-US" dirty="0"/>
          </a:p>
        </p:txBody>
      </p:sp>
      <p:pic>
        <p:nvPicPr>
          <p:cNvPr id="8" name="Content Placeholder 7" descr="Author uses this partial image to describe the record layout and field structure within the digital address count list.  This Table 4 is included as appendix in the Respondent Guide." title="Image of a portion of Table 4, the digital Address List record layout, from the 2020 LUCA Respondent Guid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403600" y="1452203"/>
            <a:ext cx="5384800" cy="3241964"/>
          </a:xfrm>
          <a:ln>
            <a:solidFill>
              <a:schemeClr val="tx1"/>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39</a:t>
            </a:fld>
            <a:endParaRPr lang="en-US" dirty="0">
              <a:solidFill>
                <a:schemeClr val="bg1">
                  <a:lumMod val="65000"/>
                </a:schemeClr>
              </a:solidFill>
            </a:endParaRPr>
          </a:p>
        </p:txBody>
      </p:sp>
    </p:spTree>
    <p:extLst>
      <p:ext uri="{BB962C8B-B14F-4D97-AF65-F5344CB8AC3E}">
        <p14:creationId xmlns:p14="http://schemas.microsoft.com/office/powerpoint/2010/main" val="3298245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5212C905-FF40-4437-BDDD-7BDE312C732D}" type="slidenum">
              <a:rPr lang="en-US" smtClean="0"/>
              <a:t>4</a:t>
            </a:fld>
            <a:endParaRPr lang="en-US" dirty="0"/>
          </a:p>
        </p:txBody>
      </p:sp>
      <p:pic>
        <p:nvPicPr>
          <p:cNvPr id="5"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215706"/>
            <a:ext cx="7696200" cy="556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01938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76200"/>
            <a:ext cx="10972800" cy="1143000"/>
          </a:xfrm>
        </p:spPr>
        <p:txBody>
          <a:bodyPr>
            <a:noAutofit/>
          </a:bodyPr>
          <a:lstStyle/>
          <a:p>
            <a:r>
              <a:rPr lang="en-US" sz="4000" b="1" dirty="0">
                <a:solidFill>
                  <a:srgbClr val="C00000"/>
                </a:solidFill>
                <a:latin typeface="Calibri" panose="020F0502020204030204" pitchFamily="34" charset="0"/>
                <a:cs typeface="Times New Roman" panose="02020603050405020304" pitchFamily="18" charset="0"/>
              </a:rPr>
              <a:t>Digital Address Materials </a:t>
            </a:r>
            <a:r>
              <a:rPr lang="en-US" b="1" dirty="0" smtClean="0">
                <a:solidFill>
                  <a:srgbClr val="C00000"/>
                </a:solidFill>
                <a:latin typeface="Calibri" panose="020F0502020204030204" pitchFamily="34" charset="0"/>
                <a:cs typeface="Times New Roman" panose="02020603050405020304" pitchFamily="18" charset="0"/>
              </a:rPr>
              <a:t/>
            </a:r>
            <a:br>
              <a:rPr lang="en-US" b="1" dirty="0" smtClean="0">
                <a:solidFill>
                  <a:srgbClr val="C00000"/>
                </a:solidFill>
                <a:latin typeface="Calibri" panose="020F0502020204030204" pitchFamily="34" charset="0"/>
                <a:cs typeface="Times New Roman" panose="02020603050405020304" pitchFamily="18" charset="0"/>
              </a:rPr>
            </a:br>
            <a:r>
              <a:rPr lang="en-US" sz="3600" b="1" dirty="0" smtClean="0">
                <a:solidFill>
                  <a:srgbClr val="C00000"/>
                </a:solidFill>
              </a:rPr>
              <a:t>Address Count List – Microsoft Excel Example</a:t>
            </a:r>
            <a:endParaRPr lang="en-US" sz="3600" b="1" dirty="0"/>
          </a:p>
        </p:txBody>
      </p:sp>
      <p:pic>
        <p:nvPicPr>
          <p:cNvPr id="4" name="Content Placeholder 3" descr="Author uses this image to discuss the 13 fields of the digital address count list, as it would appear after importing from .csv into an Excel spreadsheet." title="Image of a fictitious example of a Census Bureau digital Address Count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6952" y="1708849"/>
            <a:ext cx="8638095" cy="4027714"/>
          </a:xfrm>
          <a:ln>
            <a:solidFill>
              <a:schemeClr val="tx1"/>
            </a:solidFill>
          </a:ln>
        </p:spPr>
      </p:pic>
      <p:sp>
        <p:nvSpPr>
          <p:cNvPr id="3" name="Slide Number Placeholder 2"/>
          <p:cNvSpPr>
            <a:spLocks noGrp="1"/>
          </p:cNvSpPr>
          <p:nvPr>
            <p:ph type="sldNum" sz="quarter" idx="10"/>
          </p:nvPr>
        </p:nvSpPr>
        <p:spPr/>
        <p:txBody>
          <a:bodyPr/>
          <a:lstStyle/>
          <a:p>
            <a:fld id="{25B02A65-3D1E-45BD-9983-4ADAC5079F8B}" type="slidenum">
              <a:rPr lang="en-US" smtClean="0"/>
              <a:pPr/>
              <a:t>40</a:t>
            </a:fld>
            <a:endParaRPr lang="en-US" dirty="0"/>
          </a:p>
        </p:txBody>
      </p:sp>
    </p:spTree>
    <p:extLst>
      <p:ext uri="{BB962C8B-B14F-4D97-AF65-F5344CB8AC3E}">
        <p14:creationId xmlns:p14="http://schemas.microsoft.com/office/powerpoint/2010/main" val="1480423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13"/>
            <a:ext cx="109728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Digital Map Materials</a:t>
            </a:r>
            <a:br>
              <a:rPr lang="en-US" b="1" dirty="0" smtClean="0">
                <a:solidFill>
                  <a:srgbClr val="C00000"/>
                </a:solidFill>
                <a:latin typeface="Calibri" panose="020F0502020204030204" pitchFamily="34" charset="0"/>
                <a:cs typeface="Times New Roman" panose="02020603050405020304" pitchFamily="18" charset="0"/>
              </a:rPr>
            </a:br>
            <a:r>
              <a:rPr lang="en-US" sz="4000" b="1" dirty="0" smtClean="0">
                <a:solidFill>
                  <a:srgbClr val="C00000"/>
                </a:solidFill>
                <a:latin typeface="Calibri" panose="020F0502020204030204" pitchFamily="34" charset="0"/>
                <a:cs typeface="Times New Roman" panose="02020603050405020304" pitchFamily="18" charset="0"/>
              </a:rPr>
              <a:t>TIGER </a:t>
            </a:r>
            <a:r>
              <a:rPr lang="en-US" sz="4000" b="1" dirty="0">
                <a:solidFill>
                  <a:srgbClr val="C00000"/>
                </a:solidFill>
                <a:latin typeface="Calibri" panose="020F0502020204030204" pitchFamily="34" charset="0"/>
                <a:cs typeface="Times New Roman" panose="02020603050405020304" pitchFamily="18" charset="0"/>
              </a:rPr>
              <a:t>Partnership </a:t>
            </a:r>
            <a:r>
              <a:rPr lang="en-US" sz="4000" b="1" dirty="0" smtClean="0">
                <a:solidFill>
                  <a:srgbClr val="C00000"/>
                </a:solidFill>
                <a:latin typeface="Calibri" panose="020F0502020204030204" pitchFamily="34" charset="0"/>
                <a:cs typeface="Times New Roman" panose="02020603050405020304" pitchFamily="18" charset="0"/>
              </a:rPr>
              <a:t>Shapefiles</a:t>
            </a:r>
            <a:endParaRPr lang="en-US" sz="4000"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85800" y="1283205"/>
            <a:ext cx="10820400" cy="5024887"/>
          </a:xfrm>
        </p:spPr>
        <p:txBody>
          <a:bodyPr>
            <a:normAutofit fontScale="85000" lnSpcReduction="20000"/>
          </a:bodyPr>
          <a:lstStyle/>
          <a:p>
            <a:r>
              <a:rPr lang="en-US" sz="4000" dirty="0"/>
              <a:t>Created from Master Address File/Topologically Integrated Geographic Encoding and Referencing (MAF/TIGER) System.</a:t>
            </a:r>
          </a:p>
          <a:p>
            <a:pPr>
              <a:spcBef>
                <a:spcPts val="1200"/>
              </a:spcBef>
            </a:pPr>
            <a:r>
              <a:rPr lang="en-US" sz="4000" dirty="0"/>
              <a:t>Require use of a Geographic Information Software (GIS).</a:t>
            </a:r>
          </a:p>
          <a:p>
            <a:pPr>
              <a:spcBef>
                <a:spcPts val="1200"/>
              </a:spcBef>
            </a:pPr>
            <a:r>
              <a:rPr lang="en-US" sz="4000" dirty="0"/>
              <a:t>County based shapefiles, regardless of entity.</a:t>
            </a:r>
          </a:p>
          <a:p>
            <a:pPr>
              <a:spcBef>
                <a:spcPts val="1200"/>
              </a:spcBef>
            </a:pPr>
            <a:r>
              <a:rPr lang="en-US" sz="4000" dirty="0"/>
              <a:t>Do not contain structure points, so not Title 13 material.</a:t>
            </a:r>
          </a:p>
          <a:p>
            <a:pPr lvl="1">
              <a:buSzPct val="75000"/>
              <a:buFont typeface="Courier New" panose="02070309020205020404" pitchFamily="49" charset="0"/>
              <a:buChar char="o"/>
            </a:pPr>
            <a:r>
              <a:rPr lang="en-US" sz="3800" dirty="0"/>
              <a:t>Generate structure points using Census Bureau’s digital address list (Title 13 material); refer to Respondent Guide Chapter 6.</a:t>
            </a:r>
          </a:p>
          <a:p>
            <a:pPr>
              <a:spcBef>
                <a:spcPts val="1200"/>
              </a:spcBef>
            </a:pPr>
            <a:r>
              <a:rPr lang="en-US" sz="4000" dirty="0"/>
              <a:t>Retain vintage for use in feedback products.</a:t>
            </a:r>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41</a:t>
            </a:fld>
            <a:endParaRPr lang="en-US" dirty="0">
              <a:solidFill>
                <a:schemeClr val="bg1">
                  <a:lumMod val="65000"/>
                </a:schemeClr>
              </a:solidFill>
            </a:endParaRPr>
          </a:p>
        </p:txBody>
      </p:sp>
    </p:spTree>
    <p:extLst>
      <p:ext uri="{BB962C8B-B14F-4D97-AF65-F5344CB8AC3E}">
        <p14:creationId xmlns:p14="http://schemas.microsoft.com/office/powerpoint/2010/main" val="34446562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13"/>
            <a:ext cx="10972800" cy="1143000"/>
          </a:xfrm>
        </p:spPr>
        <p:txBody>
          <a:bodyPr>
            <a:normAutofit fontScale="90000"/>
          </a:bodyPr>
          <a:lstStyle/>
          <a:p>
            <a:r>
              <a:rPr lang="en-US" b="1" dirty="0" smtClean="0">
                <a:solidFill>
                  <a:srgbClr val="C00000"/>
                </a:solidFill>
                <a:latin typeface="Calibri" panose="020F0502020204030204" pitchFamily="34" charset="0"/>
                <a:cs typeface="Times New Roman" panose="02020603050405020304" pitchFamily="18" charset="0"/>
              </a:rPr>
              <a:t>Digital Map Materials</a:t>
            </a:r>
            <a:br>
              <a:rPr lang="en-US" b="1" dirty="0" smtClean="0">
                <a:solidFill>
                  <a:srgbClr val="C00000"/>
                </a:solidFill>
                <a:latin typeface="Calibri" panose="020F0502020204030204" pitchFamily="34" charset="0"/>
                <a:cs typeface="Times New Roman" panose="02020603050405020304" pitchFamily="18" charset="0"/>
              </a:rPr>
            </a:br>
            <a:r>
              <a:rPr lang="en-US" b="1" dirty="0" smtClean="0">
                <a:solidFill>
                  <a:srgbClr val="C00000"/>
                </a:solidFill>
                <a:latin typeface="Calibri" panose="020F0502020204030204" pitchFamily="34" charset="0"/>
                <a:cs typeface="Times New Roman" panose="02020603050405020304" pitchFamily="18" charset="0"/>
              </a:rPr>
              <a:t>Edits </a:t>
            </a:r>
            <a:r>
              <a:rPr lang="en-US" b="1" dirty="0">
                <a:solidFill>
                  <a:srgbClr val="C00000"/>
                </a:solidFill>
                <a:latin typeface="Calibri" panose="020F0502020204030204" pitchFamily="34" charset="0"/>
                <a:cs typeface="Times New Roman" panose="02020603050405020304" pitchFamily="18" charset="0"/>
              </a:rPr>
              <a:t>to </a:t>
            </a:r>
            <a:r>
              <a:rPr lang="en-US" b="1" dirty="0" smtClean="0">
                <a:solidFill>
                  <a:srgbClr val="C00000"/>
                </a:solidFill>
                <a:latin typeface="Calibri" panose="020F0502020204030204" pitchFamily="34" charset="0"/>
                <a:cs typeface="Times New Roman" panose="02020603050405020304" pitchFamily="18" charset="0"/>
              </a:rPr>
              <a:t>TIGER </a:t>
            </a:r>
            <a:r>
              <a:rPr lang="en-US" b="1" dirty="0">
                <a:solidFill>
                  <a:srgbClr val="C00000"/>
                </a:solidFill>
                <a:latin typeface="Calibri" panose="020F0502020204030204" pitchFamily="34" charset="0"/>
                <a:cs typeface="Times New Roman" panose="02020603050405020304" pitchFamily="18" charset="0"/>
              </a:rPr>
              <a:t>Partnership </a:t>
            </a:r>
            <a:r>
              <a:rPr lang="en-US" b="1" dirty="0" smtClean="0">
                <a:solidFill>
                  <a:srgbClr val="C00000"/>
                </a:solidFill>
                <a:latin typeface="Calibri" panose="020F0502020204030204" pitchFamily="34" charset="0"/>
                <a:cs typeface="Times New Roman" panose="02020603050405020304" pitchFamily="18" charset="0"/>
              </a:rPr>
              <a:t>Shapefiles</a:t>
            </a:r>
            <a:endParaRPr lang="en-US"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47313"/>
            <a:ext cx="10972800" cy="5334000"/>
          </a:xfrm>
        </p:spPr>
        <p:txBody>
          <a:bodyPr>
            <a:normAutofit/>
          </a:bodyPr>
          <a:lstStyle/>
          <a:p>
            <a:pPr>
              <a:spcBef>
                <a:spcPts val="24"/>
              </a:spcBef>
            </a:pPr>
            <a:r>
              <a:rPr lang="en-US" sz="3100" b="1" dirty="0"/>
              <a:t>Address focused operation</a:t>
            </a:r>
            <a:r>
              <a:rPr lang="en-US" sz="3100" dirty="0"/>
              <a:t>, but updates to address list may require updates to digital maps.</a:t>
            </a:r>
          </a:p>
          <a:p>
            <a:pPr>
              <a:spcBef>
                <a:spcPts val="1000"/>
              </a:spcBef>
            </a:pPr>
            <a:r>
              <a:rPr lang="en-US" sz="3100" dirty="0"/>
              <a:t>Allow submission of linear feature updates electronically.</a:t>
            </a:r>
          </a:p>
          <a:p>
            <a:pPr lvl="1">
              <a:spcBef>
                <a:spcPts val="24"/>
              </a:spcBef>
              <a:buSzPct val="75000"/>
              <a:buFont typeface="Courier New" panose="02070309020205020404" pitchFamily="49" charset="0"/>
              <a:buChar char="o"/>
            </a:pPr>
            <a:r>
              <a:rPr lang="en-US" sz="2600" dirty="0"/>
              <a:t>Importing shapefiles, editing features, and exporting shapefiles.</a:t>
            </a:r>
          </a:p>
          <a:p>
            <a:pPr>
              <a:spcBef>
                <a:spcPts val="1000"/>
              </a:spcBef>
            </a:pPr>
            <a:r>
              <a:rPr lang="en-US" sz="3100" dirty="0"/>
              <a:t>Edges shapefile contains all linear features (road, rail, hydro).</a:t>
            </a:r>
          </a:p>
          <a:p>
            <a:pPr lvl="1">
              <a:spcBef>
                <a:spcPts val="24"/>
              </a:spcBef>
              <a:buSzPct val="75000"/>
              <a:buFont typeface="Courier New" panose="02070309020205020404" pitchFamily="49" charset="0"/>
              <a:buChar char="o"/>
            </a:pPr>
            <a:r>
              <a:rPr lang="en-US" sz="2600" dirty="0"/>
              <a:t>Used to Add Lines, Delete Lines, or Change Attribution </a:t>
            </a:r>
            <a:r>
              <a:rPr lang="en-US" sz="2600" b="1" dirty="0"/>
              <a:t>for roads.</a:t>
            </a:r>
          </a:p>
          <a:p>
            <a:pPr>
              <a:spcBef>
                <a:spcPts val="1000"/>
              </a:spcBef>
            </a:pPr>
            <a:r>
              <a:rPr lang="en-US" sz="3100" dirty="0"/>
              <a:t>Tabblock2010 shapefile contains tabulation blocks used for 2020 LUCA.</a:t>
            </a:r>
          </a:p>
          <a:p>
            <a:pPr lvl="1">
              <a:spcBef>
                <a:spcPts val="24"/>
              </a:spcBef>
              <a:buSzPct val="75000"/>
              <a:buFont typeface="Courier New" panose="02070309020205020404" pitchFamily="49" charset="0"/>
              <a:buChar char="o"/>
            </a:pPr>
            <a:r>
              <a:rPr lang="en-US" sz="2600" dirty="0"/>
              <a:t>Used to geocode </a:t>
            </a:r>
            <a:r>
              <a:rPr lang="en-US" sz="2600" dirty="0" smtClean="0"/>
              <a:t>addresses.</a:t>
            </a:r>
          </a:p>
          <a:p>
            <a:pPr>
              <a:spcBef>
                <a:spcPts val="24"/>
              </a:spcBef>
              <a:buSzPct val="75000"/>
            </a:pPr>
            <a:r>
              <a:rPr lang="en-US" sz="3100" dirty="0" smtClean="0"/>
              <a:t>More </a:t>
            </a:r>
            <a:r>
              <a:rPr lang="en-US" sz="3100" dirty="0"/>
              <a:t>details in Respondent Guide Chapter 5.</a:t>
            </a:r>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42</a:t>
            </a:fld>
            <a:endParaRPr lang="en-US" dirty="0">
              <a:solidFill>
                <a:schemeClr val="bg1">
                  <a:lumMod val="65000"/>
                </a:schemeClr>
              </a:solidFill>
            </a:endParaRPr>
          </a:p>
        </p:txBody>
      </p:sp>
    </p:spTree>
    <p:extLst>
      <p:ext uri="{BB962C8B-B14F-4D97-AF65-F5344CB8AC3E}">
        <p14:creationId xmlns:p14="http://schemas.microsoft.com/office/powerpoint/2010/main" val="30929729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picture of neighborhood" descr="Cartoon-like graphic of residential community that includes images of trees, clouds and various types of homes and apartment buildings." title="Cover art graphic of residential community"/>
          <p:cNvPicPr/>
          <p:nvPr/>
        </p:nvPicPr>
        <p:blipFill>
          <a:blip r:embed="rId3" cstate="print">
            <a:extLst>
              <a:ext uri="{28A0092B-C50C-407E-A947-70E740481C1C}">
                <a14:useLocalDpi xmlns:a14="http://schemas.microsoft.com/office/drawing/2010/main" val="0"/>
              </a:ext>
            </a:extLst>
          </a:blip>
          <a:stretch>
            <a:fillRect/>
          </a:stretch>
        </p:blipFill>
        <p:spPr>
          <a:xfrm>
            <a:off x="1047302" y="61119"/>
            <a:ext cx="10097396" cy="4191000"/>
          </a:xfrm>
          <a:prstGeom prst="rect">
            <a:avLst/>
          </a:prstGeom>
          <a:scene3d>
            <a:camera prst="orthographicFront">
              <a:rot lat="0" lon="0" rev="0"/>
            </a:camera>
            <a:lightRig rig="threePt" dir="t"/>
          </a:scene3d>
        </p:spPr>
      </p:pic>
      <p:sp>
        <p:nvSpPr>
          <p:cNvPr id="2" name="Title 1"/>
          <p:cNvSpPr>
            <a:spLocks noGrp="1"/>
          </p:cNvSpPr>
          <p:nvPr>
            <p:ph type="title"/>
          </p:nvPr>
        </p:nvSpPr>
        <p:spPr>
          <a:xfrm>
            <a:off x="1047302" y="3246042"/>
            <a:ext cx="10097396" cy="2545158"/>
          </a:xfrm>
        </p:spPr>
        <p:txBody>
          <a:bodyPr>
            <a:normAutofit/>
          </a:bodyPr>
          <a:lstStyle/>
          <a:p>
            <a:r>
              <a:rPr lang="en-US" sz="5400" b="1" dirty="0">
                <a:solidFill>
                  <a:srgbClr val="C00000"/>
                </a:solidFill>
              </a:rPr>
              <a:t>Digital Materials </a:t>
            </a:r>
            <a:r>
              <a:rPr lang="en-US" sz="5400" b="1" dirty="0" smtClean="0">
                <a:solidFill>
                  <a:srgbClr val="C00000"/>
                </a:solidFill>
              </a:rPr>
              <a:t/>
            </a:r>
            <a:br>
              <a:rPr lang="en-US" sz="5400" b="1" dirty="0" smtClean="0">
                <a:solidFill>
                  <a:srgbClr val="C00000"/>
                </a:solidFill>
              </a:rPr>
            </a:br>
            <a:r>
              <a:rPr lang="en-US" sz="4800" b="1" i="1" dirty="0" smtClean="0">
                <a:solidFill>
                  <a:srgbClr val="C00000"/>
                </a:solidFill>
              </a:rPr>
              <a:t>Initial Setup</a:t>
            </a:r>
            <a:endParaRPr lang="en-US" sz="4800" b="1" i="1" dirty="0">
              <a:solidFill>
                <a:srgbClr val="C00000"/>
              </a:solidFill>
            </a:endParaRPr>
          </a:p>
        </p:txBody>
      </p:sp>
    </p:spTree>
    <p:extLst>
      <p:ext uri="{BB962C8B-B14F-4D97-AF65-F5344CB8AC3E}">
        <p14:creationId xmlns:p14="http://schemas.microsoft.com/office/powerpoint/2010/main" val="40157532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03AE04C5-3085-4F64-BC65-54FE2DBF6EB1}" type="slidenum">
              <a:rPr lang="en-US" smtClean="0"/>
              <a:pPr/>
              <a:t>44</a:t>
            </a:fld>
            <a:endParaRPr lang="en-US" dirty="0"/>
          </a:p>
        </p:txBody>
      </p:sp>
      <p:sp>
        <p:nvSpPr>
          <p:cNvPr id="5" name="Title 1"/>
          <p:cNvSpPr txBox="1">
            <a:spLocks/>
          </p:cNvSpPr>
          <p:nvPr/>
        </p:nvSpPr>
        <p:spPr>
          <a:xfrm>
            <a:off x="1981200" y="180467"/>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C00000"/>
                </a:solidFill>
                <a:cs typeface="Times New Roman" panose="02020603050405020304" pitchFamily="18" charset="0"/>
              </a:rPr>
              <a:t>Agenda</a:t>
            </a:r>
            <a:endParaRPr lang="en-US" sz="5400" b="1" dirty="0">
              <a:solidFill>
                <a:srgbClr val="C00000"/>
              </a:solidFill>
              <a:cs typeface="Times New Roman" panose="02020603050405020304" pitchFamily="18" charset="0"/>
            </a:endParaRPr>
          </a:p>
        </p:txBody>
      </p:sp>
      <p:sp>
        <p:nvSpPr>
          <p:cNvPr id="6" name="Content Placeholder 3"/>
          <p:cNvSpPr txBox="1">
            <a:spLocks/>
          </p:cNvSpPr>
          <p:nvPr/>
        </p:nvSpPr>
        <p:spPr>
          <a:xfrm>
            <a:off x="1104900" y="1371600"/>
            <a:ext cx="9982200" cy="48006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600" dirty="0" smtClean="0">
                <a:cs typeface="Times New Roman" panose="02020603050405020304" pitchFamily="18" charset="0"/>
              </a:rPr>
              <a:t>Digital Materials Initial Setup Summary</a:t>
            </a:r>
          </a:p>
          <a:p>
            <a:r>
              <a:rPr lang="en-US" sz="3600" dirty="0" smtClean="0">
                <a:cs typeface="Times New Roman" panose="02020603050405020304" pitchFamily="18" charset="0"/>
              </a:rPr>
              <a:t>Digital Product DVD Overview</a:t>
            </a:r>
          </a:p>
          <a:p>
            <a:r>
              <a:rPr lang="en-US" sz="3600" dirty="0" smtClean="0">
                <a:cs typeface="Times New Roman" panose="02020603050405020304" pitchFamily="18" charset="0"/>
              </a:rPr>
              <a:t>Getting Started</a:t>
            </a:r>
          </a:p>
          <a:p>
            <a:pPr lvl="1"/>
            <a:r>
              <a:rPr lang="en-US" dirty="0" smtClean="0"/>
              <a:t>DVD(s) of digital LUCA materials.</a:t>
            </a:r>
          </a:p>
          <a:p>
            <a:pPr lvl="1"/>
            <a:r>
              <a:rPr lang="en-US" dirty="0" smtClean="0"/>
              <a:t>Suggested setup of local system.</a:t>
            </a:r>
          </a:p>
          <a:p>
            <a:pPr lvl="1"/>
            <a:r>
              <a:rPr lang="en-US" dirty="0" smtClean="0"/>
              <a:t>Extracting files.</a:t>
            </a:r>
          </a:p>
          <a:p>
            <a:pPr lvl="1"/>
            <a:r>
              <a:rPr lang="en-US" dirty="0" smtClean="0"/>
              <a:t>File naming convention and examples.</a:t>
            </a:r>
          </a:p>
          <a:p>
            <a:r>
              <a:rPr lang="en-US" dirty="0" smtClean="0"/>
              <a:t>Using Your LUCA Digital Materials</a:t>
            </a:r>
          </a:p>
          <a:p>
            <a:pPr lvl="1"/>
            <a:r>
              <a:rPr lang="en-US" dirty="0" smtClean="0"/>
              <a:t>Opening .csv files in Microsoft Excel</a:t>
            </a:r>
          </a:p>
          <a:p>
            <a:pPr lvl="1"/>
            <a:r>
              <a:rPr lang="en-US" dirty="0" smtClean="0"/>
              <a:t>Opening .shp files in Esri ArcGIS</a:t>
            </a:r>
            <a:endParaRPr lang="en-US" dirty="0"/>
          </a:p>
        </p:txBody>
      </p:sp>
    </p:spTree>
    <p:extLst>
      <p:ext uri="{BB962C8B-B14F-4D97-AF65-F5344CB8AC3E}">
        <p14:creationId xmlns:p14="http://schemas.microsoft.com/office/powerpoint/2010/main" val="9374299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10972800" cy="1143000"/>
          </a:xfrm>
        </p:spPr>
        <p:txBody>
          <a:bodyPr/>
          <a:lstStyle/>
          <a:p>
            <a:r>
              <a:rPr lang="en-US" b="1" dirty="0" smtClean="0">
                <a:solidFill>
                  <a:srgbClr val="C00000"/>
                </a:solidFill>
              </a:rPr>
              <a:t>Digital Materials Initial Setup Summary</a:t>
            </a:r>
            <a:endParaRPr lang="en-US" b="1" dirty="0">
              <a:solidFill>
                <a:srgbClr val="C00000"/>
              </a:solidFill>
            </a:endParaRPr>
          </a:p>
        </p:txBody>
      </p:sp>
      <p:sp>
        <p:nvSpPr>
          <p:cNvPr id="3" name="Content Placeholder 2"/>
          <p:cNvSpPr>
            <a:spLocks noGrp="1"/>
          </p:cNvSpPr>
          <p:nvPr>
            <p:ph idx="1"/>
          </p:nvPr>
        </p:nvSpPr>
        <p:spPr>
          <a:xfrm>
            <a:off x="1047750" y="1143000"/>
            <a:ext cx="10134600" cy="5029200"/>
          </a:xfrm>
        </p:spPr>
        <p:txBody>
          <a:bodyPr>
            <a:normAutofit/>
          </a:bodyPr>
          <a:lstStyle/>
          <a:p>
            <a:r>
              <a:rPr lang="en-US" sz="3600" dirty="0" smtClean="0"/>
              <a:t>Ensure </a:t>
            </a:r>
            <a:r>
              <a:rPr lang="en-US" sz="3600" i="1" dirty="0" smtClean="0"/>
              <a:t>Confidentiality and Security Guidelines </a:t>
            </a:r>
            <a:r>
              <a:rPr lang="en-US" sz="3600" dirty="0" smtClean="0"/>
              <a:t>followed and Title 13 security in place prior to installation of DVD material to local drive.</a:t>
            </a:r>
          </a:p>
          <a:p>
            <a:r>
              <a:rPr lang="en-US" sz="3600" dirty="0"/>
              <a:t>Review the “readmefirst#” txt file on </a:t>
            </a:r>
            <a:r>
              <a:rPr lang="en-US" sz="3600" dirty="0" smtClean="0"/>
              <a:t>DVD.</a:t>
            </a:r>
            <a:endParaRPr lang="en-US" sz="3600" dirty="0"/>
          </a:p>
          <a:p>
            <a:r>
              <a:rPr lang="en-US" sz="3600" dirty="0" smtClean="0"/>
              <a:t>Review </a:t>
            </a:r>
            <a:r>
              <a:rPr lang="en-US" sz="3600" dirty="0"/>
              <a:t>presentation again upon receipt of </a:t>
            </a:r>
            <a:r>
              <a:rPr lang="en-US" sz="3600" dirty="0" smtClean="0"/>
              <a:t>materials.</a:t>
            </a:r>
            <a:endParaRPr lang="en-US" sz="3600" dirty="0"/>
          </a:p>
          <a:p>
            <a:r>
              <a:rPr lang="en-US" sz="3600" dirty="0" smtClean="0"/>
              <a:t>Use presentation in conjunction with Respondent Guide and the </a:t>
            </a:r>
            <a:r>
              <a:rPr lang="en-US" sz="3600" i="1" dirty="0" smtClean="0"/>
              <a:t>2020 LUCA Quick Start Guide.</a:t>
            </a: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45</a:t>
            </a:fld>
            <a:endParaRPr lang="en-US" dirty="0"/>
          </a:p>
        </p:txBody>
      </p:sp>
    </p:spTree>
    <p:extLst>
      <p:ext uri="{BB962C8B-B14F-4D97-AF65-F5344CB8AC3E}">
        <p14:creationId xmlns:p14="http://schemas.microsoft.com/office/powerpoint/2010/main" val="23109540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00200"/>
            <a:ext cx="10363200" cy="3809206"/>
          </a:xfrm>
        </p:spPr>
        <p:txBody>
          <a:bodyPr>
            <a:normAutofit/>
          </a:bodyPr>
          <a:lstStyle/>
          <a:p>
            <a:r>
              <a:rPr lang="en-US" sz="3300" dirty="0" smtClean="0"/>
              <a:t>Paper Address List and </a:t>
            </a:r>
            <a:r>
              <a:rPr lang="en-US" sz="3300" b="1" dirty="0"/>
              <a:t>Paper/PDF</a:t>
            </a:r>
            <a:r>
              <a:rPr lang="en-US" sz="3100" b="1" dirty="0"/>
              <a:t> </a:t>
            </a:r>
            <a:r>
              <a:rPr lang="en-US" sz="2800" dirty="0" smtClean="0"/>
              <a:t>(1 DVD).</a:t>
            </a:r>
          </a:p>
          <a:p>
            <a:r>
              <a:rPr lang="en-US" sz="3300" dirty="0" smtClean="0"/>
              <a:t>Paper Address List and </a:t>
            </a:r>
            <a:r>
              <a:rPr lang="en-US" sz="3300" b="1" dirty="0" smtClean="0"/>
              <a:t>Digital Map </a:t>
            </a:r>
            <a:r>
              <a:rPr lang="en-US" sz="2800" dirty="0"/>
              <a:t>(1 DVD</a:t>
            </a:r>
            <a:r>
              <a:rPr lang="en-US" sz="2800" dirty="0" smtClean="0"/>
              <a:t>).</a:t>
            </a:r>
            <a:endParaRPr lang="en-US" sz="2800" b="1" dirty="0" smtClean="0"/>
          </a:p>
          <a:p>
            <a:r>
              <a:rPr lang="en-US" sz="3300" b="1" dirty="0" smtClean="0"/>
              <a:t>Digital Address List </a:t>
            </a:r>
            <a:r>
              <a:rPr lang="en-US" sz="3300" dirty="0" smtClean="0"/>
              <a:t>and Paper Large Format </a:t>
            </a:r>
            <a:r>
              <a:rPr lang="en-US" sz="3300" dirty="0"/>
              <a:t>maps </a:t>
            </a:r>
            <a:r>
              <a:rPr lang="en-US" sz="2800" dirty="0" smtClean="0"/>
              <a:t>(</a:t>
            </a:r>
            <a:r>
              <a:rPr lang="en-US" sz="2800" dirty="0"/>
              <a:t>1 DVD</a:t>
            </a:r>
            <a:r>
              <a:rPr lang="en-US" sz="2800" dirty="0" smtClean="0"/>
              <a:t>).</a:t>
            </a:r>
            <a:endParaRPr lang="en-US" sz="2800" dirty="0"/>
          </a:p>
          <a:p>
            <a:r>
              <a:rPr lang="en-US" sz="3300" b="1" dirty="0" smtClean="0"/>
              <a:t>Digital Address List </a:t>
            </a:r>
            <a:r>
              <a:rPr lang="en-US" sz="3300" dirty="0" smtClean="0"/>
              <a:t>and </a:t>
            </a:r>
            <a:r>
              <a:rPr lang="en-US" sz="3300" b="1" dirty="0" smtClean="0"/>
              <a:t>Paper/PDF </a:t>
            </a:r>
            <a:r>
              <a:rPr lang="en-US" sz="2800" dirty="0" smtClean="0"/>
              <a:t>(</a:t>
            </a:r>
            <a:r>
              <a:rPr lang="en-US" sz="2800" dirty="0"/>
              <a:t>1 DVD</a:t>
            </a:r>
            <a:r>
              <a:rPr lang="en-US" sz="2800" dirty="0" smtClean="0"/>
              <a:t>).</a:t>
            </a:r>
            <a:endParaRPr lang="en-US" sz="2800" dirty="0"/>
          </a:p>
          <a:p>
            <a:r>
              <a:rPr lang="en-US" sz="3300" b="1" dirty="0" smtClean="0"/>
              <a:t>Digital Address List </a:t>
            </a:r>
            <a:r>
              <a:rPr lang="en-US" sz="3300" dirty="0" smtClean="0"/>
              <a:t>and </a:t>
            </a:r>
            <a:r>
              <a:rPr lang="en-US" sz="3300" b="1" dirty="0" smtClean="0"/>
              <a:t>Digital Map </a:t>
            </a:r>
            <a:r>
              <a:rPr lang="en-US" sz="2800" dirty="0" smtClean="0"/>
              <a:t>(3 DVDs).</a:t>
            </a:r>
          </a:p>
          <a:p>
            <a:r>
              <a:rPr lang="en-US" sz="3300" dirty="0"/>
              <a:t>Geographic Updates Partnership Software </a:t>
            </a:r>
            <a:r>
              <a:rPr lang="en-US" sz="3100" dirty="0"/>
              <a:t>(GUPS</a:t>
            </a:r>
            <a:r>
              <a:rPr lang="en-US" sz="3100" dirty="0" smtClean="0"/>
              <a:t>)</a:t>
            </a:r>
            <a:r>
              <a:rPr lang="en-US" sz="3100" dirty="0"/>
              <a:t> </a:t>
            </a:r>
            <a:r>
              <a:rPr lang="en-US" sz="2800" dirty="0"/>
              <a:t>(3 DVDs).</a:t>
            </a:r>
          </a:p>
          <a:p>
            <a:endParaRPr lang="en-US" sz="3600" dirty="0"/>
          </a:p>
          <a:p>
            <a:endParaRPr lang="en-US" sz="2800" dirty="0"/>
          </a:p>
        </p:txBody>
      </p:sp>
      <p:sp>
        <p:nvSpPr>
          <p:cNvPr id="2" name="Title 1"/>
          <p:cNvSpPr>
            <a:spLocks noGrp="1"/>
          </p:cNvSpPr>
          <p:nvPr>
            <p:ph type="title"/>
          </p:nvPr>
        </p:nvSpPr>
        <p:spPr>
          <a:xfrm>
            <a:off x="457200" y="316302"/>
            <a:ext cx="11277600" cy="1283898"/>
          </a:xfrm>
        </p:spPr>
        <p:txBody>
          <a:bodyPr>
            <a:normAutofit fontScale="90000"/>
          </a:bodyPr>
          <a:lstStyle/>
          <a:p>
            <a:r>
              <a:rPr lang="en-US" sz="6000" b="1" dirty="0" smtClean="0">
                <a:solidFill>
                  <a:srgbClr val="C00000"/>
                </a:solidFill>
              </a:rPr>
              <a:t>Digital Product DVD Overview</a:t>
            </a:r>
            <a:r>
              <a:rPr lang="en-US" b="1" dirty="0" smtClean="0">
                <a:solidFill>
                  <a:srgbClr val="C00000"/>
                </a:solidFill>
              </a:rPr>
              <a:t/>
            </a:r>
            <a:br>
              <a:rPr lang="en-US" b="1" dirty="0" smtClean="0">
                <a:solidFill>
                  <a:srgbClr val="C00000"/>
                </a:solidFill>
              </a:rPr>
            </a:br>
            <a:endParaRPr lang="en-US" sz="3600" b="1" dirty="0">
              <a:solidFill>
                <a:srgbClr val="C00000"/>
              </a:solidFill>
            </a:endParaRP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46</a:t>
            </a:fld>
            <a:endParaRPr lang="en-US" dirty="0"/>
          </a:p>
        </p:txBody>
      </p:sp>
    </p:spTree>
    <p:extLst>
      <p:ext uri="{BB962C8B-B14F-4D97-AF65-F5344CB8AC3E}">
        <p14:creationId xmlns:p14="http://schemas.microsoft.com/office/powerpoint/2010/main" val="35644006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1838"/>
            <a:ext cx="10972800" cy="902898"/>
          </a:xfrm>
        </p:spPr>
        <p:txBody>
          <a:bodyPr>
            <a:normAutofit fontScale="90000"/>
          </a:bodyPr>
          <a:lstStyle/>
          <a:p>
            <a:r>
              <a:rPr lang="en-US" b="1" dirty="0" smtClean="0">
                <a:solidFill>
                  <a:srgbClr val="C00000"/>
                </a:solidFill>
                <a:cs typeface="Times New Roman" panose="02020603050405020304" pitchFamily="18" charset="0"/>
              </a:rPr>
              <a:t>Getting Started</a:t>
            </a:r>
            <a:br>
              <a:rPr lang="en-US" b="1" dirty="0" smtClean="0">
                <a:solidFill>
                  <a:srgbClr val="C00000"/>
                </a:solidFill>
                <a:cs typeface="Times New Roman" panose="02020603050405020304" pitchFamily="18" charset="0"/>
              </a:rPr>
            </a:br>
            <a:r>
              <a:rPr lang="en-US" sz="3100" b="1" dirty="0" smtClean="0">
                <a:solidFill>
                  <a:srgbClr val="C00000"/>
                </a:solidFill>
                <a:cs typeface="Times New Roman" panose="02020603050405020304" pitchFamily="18" charset="0"/>
              </a:rPr>
              <a:t>DVD(s) of LUCA Digital Materials</a:t>
            </a:r>
            <a:endParaRPr lang="en-US" sz="3100"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234754"/>
            <a:ext cx="10972800" cy="5281615"/>
          </a:xfrm>
        </p:spPr>
        <p:txBody>
          <a:bodyPr>
            <a:normAutofit/>
          </a:bodyPr>
          <a:lstStyle/>
          <a:p>
            <a:r>
              <a:rPr lang="en-US" dirty="0" smtClean="0"/>
              <a:t>Digital/Paper-PDF &amp; Paper/Digital-PDF participants.</a:t>
            </a:r>
          </a:p>
          <a:p>
            <a:pPr lvl="1">
              <a:buSzPct val="75000"/>
              <a:buFont typeface="Courier New" panose="02070309020205020404" pitchFamily="49" charset="0"/>
              <a:buChar char="o"/>
            </a:pPr>
            <a:r>
              <a:rPr lang="en-US" sz="3000" dirty="0" smtClean="0"/>
              <a:t>One </a:t>
            </a:r>
            <a:r>
              <a:rPr lang="en-US" sz="3000" dirty="0"/>
              <a:t>DVD </a:t>
            </a:r>
            <a:r>
              <a:rPr lang="en-US" sz="2300" dirty="0" smtClean="0"/>
              <a:t>(</a:t>
            </a:r>
            <a:r>
              <a:rPr lang="en-US" sz="2300" i="1" dirty="0" smtClean="0"/>
              <a:t>contains both </a:t>
            </a:r>
            <a:r>
              <a:rPr lang="en-US" sz="2300" i="1" dirty="0"/>
              <a:t>Title 13 and non-Title 13 </a:t>
            </a:r>
            <a:r>
              <a:rPr lang="en-US" sz="2300" i="1" dirty="0" smtClean="0"/>
              <a:t>materials</a:t>
            </a:r>
            <a:r>
              <a:rPr lang="en-US" sz="2300" dirty="0" smtClean="0"/>
              <a:t>).</a:t>
            </a:r>
            <a:endParaRPr lang="en-US" sz="2300" dirty="0"/>
          </a:p>
          <a:p>
            <a:pPr lvl="2">
              <a:buSzPct val="75000"/>
            </a:pPr>
            <a:r>
              <a:rPr lang="en-US" sz="2300" dirty="0" smtClean="0"/>
              <a:t>root directory.</a:t>
            </a:r>
          </a:p>
          <a:p>
            <a:pPr lvl="2">
              <a:buSzPct val="75000"/>
            </a:pPr>
            <a:r>
              <a:rPr lang="en-US" sz="2300" dirty="0" smtClean="0"/>
              <a:t>“maps” folder.</a:t>
            </a:r>
          </a:p>
          <a:p>
            <a:pPr lvl="2">
              <a:buSzPct val="75000"/>
            </a:pPr>
            <a:r>
              <a:rPr lang="en-US" sz="2300" dirty="0" smtClean="0"/>
              <a:t>“shape” folder.</a:t>
            </a:r>
          </a:p>
          <a:p>
            <a:r>
              <a:rPr lang="en-US" dirty="0" smtClean="0"/>
              <a:t>Digital/Digital &amp; GUPS participants.</a:t>
            </a:r>
          </a:p>
          <a:p>
            <a:pPr lvl="1">
              <a:buSzPct val="75000"/>
              <a:buFont typeface="Courier New" panose="02070309020205020404" pitchFamily="49" charset="0"/>
              <a:buChar char="o"/>
            </a:pPr>
            <a:r>
              <a:rPr lang="en-US" sz="3000" dirty="0" smtClean="0"/>
              <a:t>Three DVDs.</a:t>
            </a:r>
          </a:p>
          <a:p>
            <a:pPr lvl="2"/>
            <a:r>
              <a:rPr lang="en-US" sz="2300" dirty="0" smtClean="0"/>
              <a:t>One with Title 13 data in “shape” folder.</a:t>
            </a:r>
          </a:p>
          <a:p>
            <a:pPr lvl="2"/>
            <a:r>
              <a:rPr lang="en-US" sz="2300" dirty="0" smtClean="0"/>
              <a:t>One with non-Title 13 data in “shape” folder.</a:t>
            </a:r>
          </a:p>
          <a:p>
            <a:pPr lvl="2"/>
            <a:r>
              <a:rPr lang="en-US" sz="2300" dirty="0" smtClean="0"/>
              <a:t>One with </a:t>
            </a:r>
            <a:r>
              <a:rPr lang="en-US" sz="2300" dirty="0" smtClean="0">
                <a:latin typeface="Calibri" panose="020F0502020204030204" pitchFamily="34" charset="0"/>
                <a:cs typeface="Times New Roman" panose="02020603050405020304" pitchFamily="18" charset="0"/>
              </a:rPr>
              <a:t>GUPS installation software.</a:t>
            </a:r>
            <a:endParaRPr lang="en-US" sz="2300" dirty="0">
              <a:latin typeface="Calibri" panose="020F0502020204030204" pitchFamily="34" charset="0"/>
              <a:cs typeface="Times New Roman" panose="02020603050405020304" pitchFamily="18" charset="0"/>
            </a:endParaRPr>
          </a:p>
          <a:p>
            <a:endParaRPr lang="en-US" dirty="0" smtClean="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47</a:t>
            </a:fld>
            <a:endParaRPr lang="en-US" dirty="0"/>
          </a:p>
        </p:txBody>
      </p:sp>
    </p:spTree>
    <p:extLst>
      <p:ext uri="{BB962C8B-B14F-4D97-AF65-F5344CB8AC3E}">
        <p14:creationId xmlns:p14="http://schemas.microsoft.com/office/powerpoint/2010/main" val="31320497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242"/>
            <a:ext cx="10972800" cy="902898"/>
          </a:xfrm>
        </p:spPr>
        <p:txBody>
          <a:bodyPr>
            <a:normAutofit fontScale="90000"/>
          </a:bodyPr>
          <a:lstStyle/>
          <a:p>
            <a:r>
              <a:rPr lang="en-US" b="1" dirty="0">
                <a:solidFill>
                  <a:srgbClr val="C00000"/>
                </a:solidFill>
                <a:cs typeface="Times New Roman" panose="02020603050405020304" pitchFamily="18" charset="0"/>
              </a:rPr>
              <a:t>Getting </a:t>
            </a:r>
            <a:r>
              <a:rPr lang="en-US" b="1" dirty="0" smtClean="0">
                <a:solidFill>
                  <a:srgbClr val="C00000"/>
                </a:solidFill>
                <a:cs typeface="Times New Roman" panose="02020603050405020304" pitchFamily="18" charset="0"/>
              </a:rPr>
              <a:t>Started</a:t>
            </a:r>
            <a:r>
              <a:rPr lang="en-US" sz="3200" b="1" dirty="0" smtClean="0">
                <a:solidFill>
                  <a:srgbClr val="C00000"/>
                </a:solidFill>
                <a:cs typeface="Times New Roman" panose="02020603050405020304" pitchFamily="18" charset="0"/>
              </a:rPr>
              <a:t/>
            </a:r>
            <a:br>
              <a:rPr lang="en-US" sz="3200" b="1" dirty="0" smtClean="0">
                <a:solidFill>
                  <a:srgbClr val="C00000"/>
                </a:solidFill>
                <a:cs typeface="Times New Roman" panose="02020603050405020304" pitchFamily="18" charset="0"/>
              </a:rPr>
            </a:br>
            <a:r>
              <a:rPr lang="en-US" sz="3100" b="1" dirty="0" smtClean="0">
                <a:solidFill>
                  <a:srgbClr val="C00000"/>
                </a:solidFill>
                <a:cs typeface="Times New Roman" panose="02020603050405020304" pitchFamily="18" charset="0"/>
              </a:rPr>
              <a:t>Suggested Setup of Local System</a:t>
            </a:r>
            <a:endParaRPr lang="en-US" sz="3100"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143000"/>
            <a:ext cx="10972800" cy="5065491"/>
          </a:xfrm>
        </p:spPr>
        <p:txBody>
          <a:bodyPr>
            <a:noAutofit/>
          </a:bodyPr>
          <a:lstStyle/>
          <a:p>
            <a:r>
              <a:rPr lang="en-US" sz="3100" dirty="0" smtClean="0"/>
              <a:t>Read the installation instructions included in your materials.</a:t>
            </a:r>
          </a:p>
          <a:p>
            <a:r>
              <a:rPr lang="en-US" sz="3100" b="1" dirty="0" smtClean="0"/>
              <a:t>Inspect your DVD(s) immediately upon receiving</a:t>
            </a:r>
            <a:r>
              <a:rPr lang="en-US" sz="3100" dirty="0" smtClean="0"/>
              <a:t>:</a:t>
            </a:r>
          </a:p>
          <a:p>
            <a:pPr lvl="1"/>
            <a:r>
              <a:rPr lang="en-US" sz="2400" dirty="0" smtClean="0"/>
              <a:t>If </a:t>
            </a:r>
            <a:r>
              <a:rPr lang="en-US" sz="2400" dirty="0"/>
              <a:t>DVDs damaged, incomplete, or files corrupted contact Geographic Programs Support Desk </a:t>
            </a:r>
            <a:r>
              <a:rPr lang="en-US" sz="2400" dirty="0" smtClean="0"/>
              <a:t>at: 1-844-344-0169.</a:t>
            </a:r>
            <a:endParaRPr lang="en-US" sz="2400" dirty="0"/>
          </a:p>
          <a:p>
            <a:pPr lvl="1"/>
            <a:r>
              <a:rPr lang="en-US" sz="2400" dirty="0" smtClean="0"/>
              <a:t>If DVDs ok, create folder named “2020LUCA” on your hard drive.</a:t>
            </a:r>
          </a:p>
          <a:p>
            <a:r>
              <a:rPr lang="en-US" sz="3100" dirty="0" smtClean="0"/>
              <a:t>Copy contents of DVD into your new “2020LUCA” folder.</a:t>
            </a:r>
          </a:p>
          <a:p>
            <a:r>
              <a:rPr lang="en-US" sz="3100" dirty="0" smtClean="0"/>
              <a:t>Execute the various .exe files (if present).</a:t>
            </a:r>
          </a:p>
          <a:p>
            <a:r>
              <a:rPr lang="en-US" sz="3100" dirty="0" smtClean="0"/>
              <a:t>Review the other files on DVD for additional instructions.</a:t>
            </a:r>
          </a:p>
          <a:p>
            <a:r>
              <a:rPr lang="en-US" sz="3100" dirty="0" smtClean="0"/>
              <a:t>Review the 2020 LUCA </a:t>
            </a:r>
            <a:r>
              <a:rPr lang="en-US" sz="3100" dirty="0"/>
              <a:t>Respondent Guides </a:t>
            </a:r>
            <a:r>
              <a:rPr lang="en-US" sz="3100" dirty="0" smtClean="0"/>
              <a:t>for instructions on use</a:t>
            </a:r>
            <a:r>
              <a:rPr lang="en-US" sz="3100" dirty="0"/>
              <a:t>.</a:t>
            </a: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48</a:t>
            </a:fld>
            <a:endParaRPr lang="en-US" dirty="0"/>
          </a:p>
        </p:txBody>
      </p:sp>
    </p:spTree>
    <p:extLst>
      <p:ext uri="{BB962C8B-B14F-4D97-AF65-F5344CB8AC3E}">
        <p14:creationId xmlns:p14="http://schemas.microsoft.com/office/powerpoint/2010/main" val="38635775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283898"/>
          </a:xfrm>
        </p:spPr>
        <p:txBody>
          <a:bodyPr>
            <a:normAutofit/>
          </a:bodyPr>
          <a:lstStyle/>
          <a:p>
            <a:r>
              <a:rPr lang="en-US" sz="4000" b="1" dirty="0">
                <a:solidFill>
                  <a:srgbClr val="C00000"/>
                </a:solidFill>
                <a:cs typeface="Times New Roman" panose="02020603050405020304" pitchFamily="18" charset="0"/>
              </a:rPr>
              <a:t>Getting </a:t>
            </a:r>
            <a:r>
              <a:rPr lang="en-US" sz="4000" b="1" dirty="0" smtClean="0">
                <a:solidFill>
                  <a:srgbClr val="C00000"/>
                </a:solidFill>
                <a:cs typeface="Times New Roman" panose="02020603050405020304" pitchFamily="18" charset="0"/>
              </a:rPr>
              <a:t>Started</a:t>
            </a:r>
            <a:r>
              <a:rPr lang="en-US" sz="3200" b="1" dirty="0" smtClean="0">
                <a:solidFill>
                  <a:srgbClr val="C00000"/>
                </a:solidFill>
                <a:latin typeface="Calibri" panose="020F0502020204030204" pitchFamily="34" charset="0"/>
                <a:cs typeface="Times New Roman" panose="02020603050405020304" pitchFamily="18" charset="0"/>
              </a:rPr>
              <a:t/>
            </a:r>
            <a:br>
              <a:rPr lang="en-US" sz="3200" b="1" dirty="0" smtClean="0">
                <a:solidFill>
                  <a:srgbClr val="C00000"/>
                </a:solidFill>
                <a:latin typeface="Calibri" panose="020F0502020204030204" pitchFamily="34" charset="0"/>
                <a:cs typeface="Times New Roman" panose="02020603050405020304" pitchFamily="18" charset="0"/>
              </a:rPr>
            </a:br>
            <a:r>
              <a:rPr lang="en-US" sz="2800" b="1" dirty="0" smtClean="0">
                <a:solidFill>
                  <a:srgbClr val="C00000"/>
                </a:solidFill>
                <a:latin typeface="Calibri" panose="020F0502020204030204" pitchFamily="34" charset="0"/>
                <a:cs typeface="Times New Roman" panose="02020603050405020304" pitchFamily="18" charset="0"/>
              </a:rPr>
              <a:t>Extracting 2020LUCA_&lt;EntityID&gt;_DISK1of2.exe</a:t>
            </a:r>
            <a:endParaRPr lang="en-US" sz="2800"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54502"/>
            <a:ext cx="10820400" cy="5021263"/>
          </a:xfrm>
        </p:spPr>
        <p:txBody>
          <a:bodyPr>
            <a:normAutofit/>
          </a:bodyPr>
          <a:lstStyle/>
          <a:p>
            <a:pPr marL="0" indent="0">
              <a:buNone/>
            </a:pPr>
            <a:r>
              <a:rPr lang="en-US" dirty="0"/>
              <a:t/>
            </a:r>
            <a:br>
              <a:rPr lang="en-US" dirty="0"/>
            </a:br>
            <a:endParaRPr lang="en-US" dirty="0"/>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49</a:t>
            </a:fld>
            <a:endParaRPr lang="en-US" dirty="0"/>
          </a:p>
        </p:txBody>
      </p:sp>
      <p:sp>
        <p:nvSpPr>
          <p:cNvPr id="4" name="TextBox 3"/>
          <p:cNvSpPr txBox="1"/>
          <p:nvPr/>
        </p:nvSpPr>
        <p:spPr>
          <a:xfrm>
            <a:off x="609600" y="1585785"/>
            <a:ext cx="11049000" cy="3290644"/>
          </a:xfrm>
          <a:prstGeom prst="rect">
            <a:avLst/>
          </a:prstGeom>
          <a:noFill/>
        </p:spPr>
        <p:txBody>
          <a:bodyPr wrap="square" rtlCol="0">
            <a:spAutoFit/>
          </a:bodyPr>
          <a:lstStyle/>
          <a:p>
            <a:pPr marL="342900" lvl="0" indent="-342900">
              <a:spcAft>
                <a:spcPts val="1200"/>
              </a:spcAft>
              <a:buFont typeface="Arial" panose="020B0604020202020204" pitchFamily="34" charset="0"/>
              <a:buChar char="•"/>
            </a:pPr>
            <a:r>
              <a:rPr lang="en-US" sz="3200" dirty="0"/>
              <a:t>Navigate to the “2020LUCA” folder you created.</a:t>
            </a:r>
          </a:p>
          <a:p>
            <a:pPr marL="342900" lvl="0" indent="-342900">
              <a:lnSpc>
                <a:spcPts val="3500"/>
              </a:lnSpc>
              <a:spcBef>
                <a:spcPts val="1200"/>
              </a:spcBef>
              <a:buFont typeface="Arial" panose="020B0604020202020204" pitchFamily="34" charset="0"/>
              <a:buChar char="•"/>
            </a:pPr>
            <a:r>
              <a:rPr lang="en-US" sz="3200" dirty="0" smtClean="0"/>
              <a:t>If </a:t>
            </a:r>
            <a:r>
              <a:rPr lang="en-US" sz="3200" dirty="0"/>
              <a:t>present, double click on the file </a:t>
            </a:r>
            <a:r>
              <a:rPr lang="en-US" sz="3200" dirty="0" smtClean="0"/>
              <a:t>named</a:t>
            </a:r>
          </a:p>
          <a:p>
            <a:pPr lvl="1">
              <a:lnSpc>
                <a:spcPts val="3500"/>
              </a:lnSpc>
            </a:pPr>
            <a:r>
              <a:rPr lang="en-US" sz="3200" dirty="0" smtClean="0"/>
              <a:t>“2020LUCA</a:t>
            </a:r>
            <a:r>
              <a:rPr lang="en-US" sz="3200" dirty="0"/>
              <a:t>_&lt;EntityID&gt;_DISK1of2.exe”.</a:t>
            </a:r>
          </a:p>
          <a:p>
            <a:pPr marL="342900" indent="-342900">
              <a:lnSpc>
                <a:spcPts val="3500"/>
              </a:lnSpc>
              <a:spcBef>
                <a:spcPts val="1200"/>
              </a:spcBef>
              <a:buFont typeface="Arial" panose="020B0604020202020204" pitchFamily="34" charset="0"/>
              <a:buChar char="•"/>
            </a:pPr>
            <a:r>
              <a:rPr lang="en-US" altLang="en-US" sz="3200" dirty="0" smtClean="0">
                <a:latin typeface="Calibri" panose="020F0502020204030204" pitchFamily="34" charset="0"/>
                <a:ea typeface="Calibri" panose="020F0502020204030204" pitchFamily="34" charset="0"/>
                <a:cs typeface="Arial" panose="020B0604020202020204" pitchFamily="34" charset="0"/>
              </a:rPr>
              <a:t>Command </a:t>
            </a:r>
            <a:r>
              <a:rPr lang="en-US" altLang="en-US" sz="3200" dirty="0">
                <a:latin typeface="Calibri" panose="020F0502020204030204" pitchFamily="34" charset="0"/>
                <a:ea typeface="Calibri" panose="020F0502020204030204" pitchFamily="34" charset="0"/>
                <a:cs typeface="Arial" panose="020B0604020202020204" pitchFamily="34" charset="0"/>
              </a:rPr>
              <a:t>prompt opens, </a:t>
            </a:r>
            <a:endParaRPr lang="en-US" altLang="en-US" sz="3200" dirty="0" smtClean="0">
              <a:latin typeface="Calibri" panose="020F0502020204030204" pitchFamily="34" charset="0"/>
              <a:ea typeface="Calibri" panose="020F0502020204030204" pitchFamily="34" charset="0"/>
              <a:cs typeface="Arial" panose="020B0604020202020204" pitchFamily="34" charset="0"/>
            </a:endParaRPr>
          </a:p>
          <a:p>
            <a:pPr lvl="1">
              <a:lnSpc>
                <a:spcPts val="3500"/>
              </a:lnSpc>
            </a:pPr>
            <a:r>
              <a:rPr lang="en-US" altLang="en-US" sz="3200" dirty="0" smtClean="0">
                <a:latin typeface="Calibri" panose="020F0502020204030204" pitchFamily="34" charset="0"/>
                <a:ea typeface="Calibri" panose="020F0502020204030204" pitchFamily="34" charset="0"/>
                <a:cs typeface="Arial" panose="020B0604020202020204" pitchFamily="34" charset="0"/>
              </a:rPr>
              <a:t>requests </a:t>
            </a:r>
            <a:r>
              <a:rPr lang="en-US" altLang="en-US" sz="3200" dirty="0">
                <a:latin typeface="Calibri" panose="020F0502020204030204" pitchFamily="34" charset="0"/>
                <a:ea typeface="Calibri" panose="020F0502020204030204" pitchFamily="34" charset="0"/>
                <a:cs typeface="Arial" panose="020B0604020202020204" pitchFamily="34" charset="0"/>
              </a:rPr>
              <a:t>password &amp; </a:t>
            </a:r>
            <a:endParaRPr lang="en-US" altLang="en-US" sz="3200" dirty="0" smtClean="0">
              <a:latin typeface="Calibri" panose="020F0502020204030204" pitchFamily="34" charset="0"/>
              <a:ea typeface="Calibri" panose="020F0502020204030204" pitchFamily="34" charset="0"/>
              <a:cs typeface="Arial" panose="020B0604020202020204" pitchFamily="34" charset="0"/>
            </a:endParaRPr>
          </a:p>
          <a:p>
            <a:pPr lvl="1">
              <a:lnSpc>
                <a:spcPts val="3500"/>
              </a:lnSpc>
            </a:pPr>
            <a:r>
              <a:rPr lang="en-US" altLang="en-US" sz="3200" dirty="0" smtClean="0">
                <a:latin typeface="Calibri" panose="020F0502020204030204" pitchFamily="34" charset="0"/>
                <a:ea typeface="Calibri" panose="020F0502020204030204" pitchFamily="34" charset="0"/>
                <a:cs typeface="Arial" panose="020B0604020202020204" pitchFamily="34" charset="0"/>
              </a:rPr>
              <a:t>closes upon </a:t>
            </a:r>
            <a:r>
              <a:rPr lang="en-US" altLang="en-US" sz="3200" dirty="0">
                <a:latin typeface="Calibri" panose="020F0502020204030204" pitchFamily="34" charset="0"/>
                <a:ea typeface="Calibri" panose="020F0502020204030204" pitchFamily="34" charset="0"/>
                <a:cs typeface="Arial" panose="020B0604020202020204" pitchFamily="34" charset="0"/>
              </a:rPr>
              <a:t>completion.</a:t>
            </a:r>
            <a:endParaRPr lang="en-US" sz="3200" dirty="0">
              <a:latin typeface="Calibri" panose="020F0502020204030204" pitchFamily="34" charset="0"/>
              <a:cs typeface="Arial" panose="020B0604020202020204" pitchFamily="34" charset="0"/>
            </a:endParaRPr>
          </a:p>
        </p:txBody>
      </p:sp>
      <p:pic>
        <p:nvPicPr>
          <p:cNvPr id="9" name="Picture 8" title="Image of command prompt window associated with 2020 LUCA digital materials disk 1"/>
          <p:cNvPicPr/>
          <p:nvPr/>
        </p:nvPicPr>
        <p:blipFill rotWithShape="1">
          <a:blip r:embed="rId3">
            <a:extLst>
              <a:ext uri="{28A0092B-C50C-407E-A947-70E740481C1C}">
                <a14:useLocalDpi xmlns:a14="http://schemas.microsoft.com/office/drawing/2010/main" val="0"/>
              </a:ext>
            </a:extLst>
          </a:blip>
          <a:srcRect l="321" t="-53332" r="-321" b="46888"/>
          <a:stretch/>
        </p:blipFill>
        <p:spPr bwMode="auto">
          <a:xfrm>
            <a:off x="5486400" y="867165"/>
            <a:ext cx="5943600" cy="5308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53611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fld id="{7268A5C4-149D-4D66-BABE-E6DD2BE69C90}" type="slidenum">
              <a:rPr lang="en-US" smtClean="0"/>
              <a:t>5</a:t>
            </a:fld>
            <a:endParaRPr lang="en-US" dirty="0"/>
          </a:p>
        </p:txBody>
      </p:sp>
      <p:pic>
        <p:nvPicPr>
          <p:cNvPr id="1026" name="Picture 2" descr="http://www.centerforpolitics.org/crystalball/content/images/GVS2015012902-ma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660" y="398270"/>
            <a:ext cx="7965141" cy="562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2341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38129"/>
            <a:ext cx="10972800" cy="1143000"/>
          </a:xfrm>
        </p:spPr>
        <p:txBody>
          <a:bodyPr>
            <a:normAutofit/>
          </a:bodyPr>
          <a:lstStyle/>
          <a:p>
            <a:r>
              <a:rPr lang="en-US" b="1" dirty="0" smtClean="0">
                <a:solidFill>
                  <a:srgbClr val="C00000"/>
                </a:solidFill>
              </a:rPr>
              <a:t>2020LUCA_&lt;EntityID&gt;_DISK1of2.exe – Visual</a:t>
            </a:r>
            <a:endParaRPr lang="en-US" b="1" dirty="0">
              <a:solidFill>
                <a:srgbClr val="C00000"/>
              </a:solidFill>
            </a:endParaRPr>
          </a:p>
        </p:txBody>
      </p:sp>
      <p:pic>
        <p:nvPicPr>
          <p:cNvPr id="10" name="Content Placeholder 9" descr="Author uses graphic as visual to illustrate how the .exe files that accompany one of the product preferences appear after being copied from DVD to local machine." title="Windows Explorer visual of .EXE file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7028" y="1144553"/>
            <a:ext cx="7768772" cy="3122647"/>
          </a:xfrm>
          <a:ln w="19050">
            <a:solidFill>
              <a:schemeClr val="tx1">
                <a:lumMod val="75000"/>
                <a:lumOff val="25000"/>
              </a:schemeClr>
            </a:solidFill>
          </a:ln>
          <a:effectLst>
            <a:outerShdw blurRad="63500" sx="101000" sy="101000" algn="ctr" rotWithShape="0">
              <a:prstClr val="black">
                <a:alpha val="40000"/>
              </a:prstClr>
            </a:outerShdw>
          </a:effectLst>
        </p:spPr>
      </p:pic>
      <p:pic>
        <p:nvPicPr>
          <p:cNvPr id="11" name="Content Placeholder 10" descr="Author uses graphic as visual example to illustrate how the files appear after being extracted from the 2020LUCA_&lt;ENTITYID&gt;_DISK1of2.exe  on a participants local machine." title="Windows Explorer visual of .EXE extraction result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213428" y="3352800"/>
            <a:ext cx="9484229" cy="2743200"/>
          </a:xfrm>
          <a:ln w="22225">
            <a:solidFill>
              <a:schemeClr val="tx1">
                <a:lumMod val="75000"/>
                <a:lumOff val="25000"/>
              </a:schemeClr>
            </a:solidFill>
          </a:ln>
          <a:effectLst>
            <a:outerShdw blurRad="177800" dist="139700" dir="13500000" algn="br" rotWithShape="0">
              <a:schemeClr val="tx2">
                <a:lumMod val="75000"/>
                <a:alpha val="47000"/>
              </a:schemeClr>
            </a:outerShdw>
          </a:effectLst>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50</a:t>
            </a:fld>
            <a:endParaRPr lang="en-US" dirty="0">
              <a:solidFill>
                <a:schemeClr val="bg1">
                  <a:lumMod val="65000"/>
                </a:schemeClr>
              </a:solidFill>
            </a:endParaRPr>
          </a:p>
        </p:txBody>
      </p:sp>
      <p:sp>
        <p:nvSpPr>
          <p:cNvPr id="2" name="Oval 1"/>
          <p:cNvSpPr/>
          <p:nvPr/>
        </p:nvSpPr>
        <p:spPr>
          <a:xfrm>
            <a:off x="4423228" y="4648200"/>
            <a:ext cx="2514600" cy="685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p:cNvCxnSpPr/>
          <p:nvPr/>
        </p:nvCxnSpPr>
        <p:spPr>
          <a:xfrm>
            <a:off x="3508828" y="2971800"/>
            <a:ext cx="990600" cy="1828800"/>
          </a:xfrm>
          <a:prstGeom prst="straightConnector1">
            <a:avLst/>
          </a:prstGeom>
          <a:ln w="60325">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8458200" y="1144553"/>
            <a:ext cx="3276600" cy="2031325"/>
          </a:xfrm>
          <a:prstGeom prst="rect">
            <a:avLst/>
          </a:prstGeom>
          <a:solidFill>
            <a:schemeClr val="bg2">
              <a:lumMod val="90000"/>
            </a:schemeClr>
          </a:solidFill>
          <a:ln>
            <a:solidFill>
              <a:schemeClr val="tx1">
                <a:lumMod val="95000"/>
                <a:lumOff val="5000"/>
              </a:schemeClr>
            </a:solidFill>
          </a:ln>
        </p:spPr>
        <p:txBody>
          <a:bodyPr wrap="square" rtlCol="0">
            <a:spAutoFit/>
          </a:bodyPr>
          <a:lstStyle/>
          <a:p>
            <a:r>
              <a:rPr lang="en-US" sz="2100" dirty="0" smtClean="0"/>
              <a:t>In this example for the Digital/Digital option - After executing the </a:t>
            </a:r>
            <a:r>
              <a:rPr lang="en-US" sz="2100" dirty="0"/>
              <a:t>Disk1of2.exe </a:t>
            </a:r>
            <a:r>
              <a:rPr lang="en-US" sz="2100" dirty="0" smtClean="0"/>
              <a:t>file the resulting address list file appears in 2020LUCA folder.</a:t>
            </a:r>
            <a:endParaRPr lang="en-US" sz="2100" dirty="0"/>
          </a:p>
        </p:txBody>
      </p:sp>
    </p:spTree>
    <p:extLst>
      <p:ext uri="{BB962C8B-B14F-4D97-AF65-F5344CB8AC3E}">
        <p14:creationId xmlns:p14="http://schemas.microsoft.com/office/powerpoint/2010/main" val="31227680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283898"/>
          </a:xfrm>
        </p:spPr>
        <p:txBody>
          <a:bodyPr>
            <a:normAutofit/>
          </a:bodyPr>
          <a:lstStyle/>
          <a:p>
            <a:r>
              <a:rPr lang="en-US" sz="4000" b="1" dirty="0">
                <a:solidFill>
                  <a:srgbClr val="C00000"/>
                </a:solidFill>
                <a:cs typeface="Times New Roman" panose="02020603050405020304" pitchFamily="18" charset="0"/>
              </a:rPr>
              <a:t>Getting </a:t>
            </a:r>
            <a:r>
              <a:rPr lang="en-US" sz="4000" b="1" dirty="0" smtClean="0">
                <a:solidFill>
                  <a:srgbClr val="C00000"/>
                </a:solidFill>
                <a:cs typeface="Times New Roman" panose="02020603050405020304" pitchFamily="18" charset="0"/>
              </a:rPr>
              <a:t>Started</a:t>
            </a:r>
            <a:r>
              <a:rPr lang="en-US" sz="3200" b="1" dirty="0" smtClean="0">
                <a:solidFill>
                  <a:srgbClr val="C00000"/>
                </a:solidFill>
                <a:latin typeface="Calibri" panose="020F0502020204030204" pitchFamily="34" charset="0"/>
                <a:cs typeface="Times New Roman" panose="02020603050405020304" pitchFamily="18" charset="0"/>
              </a:rPr>
              <a:t/>
            </a:r>
            <a:br>
              <a:rPr lang="en-US" sz="3200" b="1" dirty="0" smtClean="0">
                <a:solidFill>
                  <a:srgbClr val="C00000"/>
                </a:solidFill>
                <a:latin typeface="Calibri" panose="020F0502020204030204" pitchFamily="34" charset="0"/>
                <a:cs typeface="Times New Roman" panose="02020603050405020304" pitchFamily="18" charset="0"/>
              </a:rPr>
            </a:br>
            <a:r>
              <a:rPr lang="en-US" sz="2800" b="1" dirty="0">
                <a:solidFill>
                  <a:srgbClr val="C00000"/>
                </a:solidFill>
                <a:latin typeface="Calibri" panose="020F0502020204030204" pitchFamily="34" charset="0"/>
                <a:cs typeface="Times New Roman" panose="02020603050405020304" pitchFamily="18" charset="0"/>
              </a:rPr>
              <a:t>Extracting Title13_BlockMaps.exe</a:t>
            </a:r>
          </a:p>
        </p:txBody>
      </p:sp>
      <p:sp>
        <p:nvSpPr>
          <p:cNvPr id="3" name="Content Placeholder 2"/>
          <p:cNvSpPr>
            <a:spLocks noGrp="1"/>
          </p:cNvSpPr>
          <p:nvPr>
            <p:ph idx="1"/>
          </p:nvPr>
        </p:nvSpPr>
        <p:spPr>
          <a:xfrm>
            <a:off x="609600" y="1154502"/>
            <a:ext cx="10820400" cy="5021263"/>
          </a:xfrm>
        </p:spPr>
        <p:txBody>
          <a:bodyPr>
            <a:normAutofit/>
          </a:bodyPr>
          <a:lstStyle/>
          <a:p>
            <a:pPr marL="0" indent="0">
              <a:buNone/>
            </a:pPr>
            <a:r>
              <a:rPr lang="en-US" dirty="0"/>
              <a:t/>
            </a:r>
            <a:br>
              <a:rPr lang="en-US" dirty="0"/>
            </a:br>
            <a:endParaRPr lang="en-US" dirty="0"/>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51</a:t>
            </a:fld>
            <a:endParaRPr lang="en-US" dirty="0"/>
          </a:p>
        </p:txBody>
      </p:sp>
      <p:sp>
        <p:nvSpPr>
          <p:cNvPr id="4" name="TextBox 3"/>
          <p:cNvSpPr txBox="1"/>
          <p:nvPr/>
        </p:nvSpPr>
        <p:spPr>
          <a:xfrm>
            <a:off x="609600" y="1585785"/>
            <a:ext cx="11049000" cy="3290644"/>
          </a:xfrm>
          <a:prstGeom prst="rect">
            <a:avLst/>
          </a:prstGeom>
          <a:noFill/>
        </p:spPr>
        <p:txBody>
          <a:bodyPr wrap="square" rtlCol="0">
            <a:spAutoFit/>
          </a:bodyPr>
          <a:lstStyle/>
          <a:p>
            <a:pPr marL="342900" lvl="0" indent="-342900">
              <a:spcAft>
                <a:spcPts val="1200"/>
              </a:spcAft>
              <a:buFont typeface="Arial" panose="020B0604020202020204" pitchFamily="34" charset="0"/>
              <a:buChar char="•"/>
            </a:pPr>
            <a:r>
              <a:rPr lang="en-US" sz="3200" dirty="0"/>
              <a:t>Navigate to the “2020LUCA” folder you created.</a:t>
            </a:r>
          </a:p>
          <a:p>
            <a:pPr marL="342900" lvl="0" indent="-342900">
              <a:lnSpc>
                <a:spcPts val="3500"/>
              </a:lnSpc>
              <a:spcBef>
                <a:spcPts val="1200"/>
              </a:spcBef>
              <a:buFont typeface="Arial" panose="020B0604020202020204" pitchFamily="34" charset="0"/>
              <a:buChar char="•"/>
            </a:pPr>
            <a:r>
              <a:rPr lang="en-US" sz="3200" dirty="0" smtClean="0"/>
              <a:t>If </a:t>
            </a:r>
            <a:r>
              <a:rPr lang="en-US" sz="3200" dirty="0"/>
              <a:t>present, double click on the file </a:t>
            </a:r>
            <a:r>
              <a:rPr lang="en-US" sz="3200" dirty="0" smtClean="0"/>
              <a:t>named</a:t>
            </a:r>
          </a:p>
          <a:p>
            <a:pPr lvl="1">
              <a:lnSpc>
                <a:spcPts val="3500"/>
              </a:lnSpc>
            </a:pPr>
            <a:r>
              <a:rPr lang="en-US" sz="3200" dirty="0"/>
              <a:t>“Title13_BlockMaps.exe”.</a:t>
            </a:r>
          </a:p>
          <a:p>
            <a:pPr marL="342900" indent="-342900">
              <a:lnSpc>
                <a:spcPts val="3500"/>
              </a:lnSpc>
              <a:spcBef>
                <a:spcPts val="1200"/>
              </a:spcBef>
              <a:buFont typeface="Arial" panose="020B0604020202020204" pitchFamily="34" charset="0"/>
              <a:buChar char="•"/>
            </a:pPr>
            <a:r>
              <a:rPr lang="en-US" altLang="en-US" sz="3200" dirty="0" smtClean="0">
                <a:latin typeface="Calibri" panose="020F0502020204030204" pitchFamily="34" charset="0"/>
                <a:ea typeface="Calibri" panose="020F0502020204030204" pitchFamily="34" charset="0"/>
                <a:cs typeface="Arial" panose="020B0604020202020204" pitchFamily="34" charset="0"/>
              </a:rPr>
              <a:t>Command </a:t>
            </a:r>
            <a:r>
              <a:rPr lang="en-US" altLang="en-US" sz="3200" dirty="0">
                <a:latin typeface="Calibri" panose="020F0502020204030204" pitchFamily="34" charset="0"/>
                <a:ea typeface="Calibri" panose="020F0502020204030204" pitchFamily="34" charset="0"/>
                <a:cs typeface="Arial" panose="020B0604020202020204" pitchFamily="34" charset="0"/>
              </a:rPr>
              <a:t>prompt opens, </a:t>
            </a:r>
            <a:endParaRPr lang="en-US" altLang="en-US" sz="3200" dirty="0" smtClean="0">
              <a:latin typeface="Calibri" panose="020F0502020204030204" pitchFamily="34" charset="0"/>
              <a:ea typeface="Calibri" panose="020F0502020204030204" pitchFamily="34" charset="0"/>
              <a:cs typeface="Arial" panose="020B0604020202020204" pitchFamily="34" charset="0"/>
            </a:endParaRPr>
          </a:p>
          <a:p>
            <a:pPr lvl="1">
              <a:lnSpc>
                <a:spcPts val="3500"/>
              </a:lnSpc>
            </a:pPr>
            <a:r>
              <a:rPr lang="en-US" altLang="en-US" sz="3200" dirty="0" smtClean="0">
                <a:latin typeface="Calibri" panose="020F0502020204030204" pitchFamily="34" charset="0"/>
                <a:ea typeface="Calibri" panose="020F0502020204030204" pitchFamily="34" charset="0"/>
                <a:cs typeface="Arial" panose="020B0604020202020204" pitchFamily="34" charset="0"/>
              </a:rPr>
              <a:t>requests </a:t>
            </a:r>
            <a:r>
              <a:rPr lang="en-US" altLang="en-US" sz="3200" dirty="0">
                <a:latin typeface="Calibri" panose="020F0502020204030204" pitchFamily="34" charset="0"/>
                <a:ea typeface="Calibri" panose="020F0502020204030204" pitchFamily="34" charset="0"/>
                <a:cs typeface="Arial" panose="020B0604020202020204" pitchFamily="34" charset="0"/>
              </a:rPr>
              <a:t>password &amp; </a:t>
            </a:r>
            <a:endParaRPr lang="en-US" altLang="en-US" sz="3200" dirty="0" smtClean="0">
              <a:latin typeface="Calibri" panose="020F0502020204030204" pitchFamily="34" charset="0"/>
              <a:ea typeface="Calibri" panose="020F0502020204030204" pitchFamily="34" charset="0"/>
              <a:cs typeface="Arial" panose="020B0604020202020204" pitchFamily="34" charset="0"/>
            </a:endParaRPr>
          </a:p>
          <a:p>
            <a:pPr lvl="1">
              <a:lnSpc>
                <a:spcPts val="3500"/>
              </a:lnSpc>
            </a:pPr>
            <a:r>
              <a:rPr lang="en-US" altLang="en-US" sz="3200" dirty="0" smtClean="0">
                <a:latin typeface="Calibri" panose="020F0502020204030204" pitchFamily="34" charset="0"/>
                <a:ea typeface="Calibri" panose="020F0502020204030204" pitchFamily="34" charset="0"/>
                <a:cs typeface="Arial" panose="020B0604020202020204" pitchFamily="34" charset="0"/>
              </a:rPr>
              <a:t>closes upon </a:t>
            </a:r>
            <a:r>
              <a:rPr lang="en-US" altLang="en-US" sz="3200" dirty="0">
                <a:latin typeface="Calibri" panose="020F0502020204030204" pitchFamily="34" charset="0"/>
                <a:ea typeface="Calibri" panose="020F0502020204030204" pitchFamily="34" charset="0"/>
                <a:cs typeface="Arial" panose="020B0604020202020204" pitchFamily="34" charset="0"/>
              </a:rPr>
              <a:t>completion.</a:t>
            </a:r>
            <a:endParaRPr lang="en-US" sz="3200" dirty="0">
              <a:latin typeface="Calibri" panose="020F0502020204030204" pitchFamily="34" charset="0"/>
              <a:cs typeface="Arial" panose="020B0604020202020204" pitchFamily="34" charset="0"/>
            </a:endParaRPr>
          </a:p>
        </p:txBody>
      </p:sp>
      <p:pic>
        <p:nvPicPr>
          <p:cNvPr id="7" name="Picture 6" title="Image of command prompt window associated with 2020 LUCA digital materials disk 1"/>
          <p:cNvPicPr/>
          <p:nvPr/>
        </p:nvPicPr>
        <p:blipFill rotWithShape="1">
          <a:blip r:embed="rId3">
            <a:extLst>
              <a:ext uri="{28A0092B-C50C-407E-A947-70E740481C1C}">
                <a14:useLocalDpi xmlns:a14="http://schemas.microsoft.com/office/drawing/2010/main" val="0"/>
              </a:ext>
            </a:extLst>
          </a:blip>
          <a:srcRect b="49337"/>
          <a:stretch/>
        </p:blipFill>
        <p:spPr bwMode="auto">
          <a:xfrm>
            <a:off x="5563870" y="3457204"/>
            <a:ext cx="5866130" cy="25622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14405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38129"/>
            <a:ext cx="10972800" cy="1143000"/>
          </a:xfrm>
        </p:spPr>
        <p:txBody>
          <a:bodyPr>
            <a:normAutofit/>
          </a:bodyPr>
          <a:lstStyle/>
          <a:p>
            <a:r>
              <a:rPr lang="en-US" b="1" dirty="0">
                <a:solidFill>
                  <a:srgbClr val="C00000"/>
                </a:solidFill>
              </a:rPr>
              <a:t>Title13_BlockMaps.exe – </a:t>
            </a:r>
            <a:r>
              <a:rPr lang="en-US" b="1" dirty="0" smtClean="0">
                <a:solidFill>
                  <a:srgbClr val="C00000"/>
                </a:solidFill>
              </a:rPr>
              <a:t>Visual</a:t>
            </a:r>
            <a:endParaRPr lang="en-US" b="1" dirty="0">
              <a:solidFill>
                <a:srgbClr val="C00000"/>
              </a:solidFill>
            </a:endParaRPr>
          </a:p>
        </p:txBody>
      </p:sp>
      <p:pic>
        <p:nvPicPr>
          <p:cNvPr id="10" name="Content Placeholder 9" descr="Author uses graphic as visual to illustrate how the .exe files that accompany one of the product preferences appear after being copied from DVD to local machine." title="Windows Explorer visual of .EXE file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7028" y="1144553"/>
            <a:ext cx="7768772" cy="3122647"/>
          </a:xfrm>
          <a:ln w="19050">
            <a:solidFill>
              <a:schemeClr val="tx1">
                <a:lumMod val="75000"/>
                <a:lumOff val="25000"/>
              </a:schemeClr>
            </a:solidFill>
          </a:ln>
          <a:effectLst>
            <a:outerShdw blurRad="63500" sx="101000" sy="101000" algn="ctr" rotWithShape="0">
              <a:prstClr val="black">
                <a:alpha val="40000"/>
              </a:prstClr>
            </a:outerShdw>
          </a:effectLst>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52</a:t>
            </a:fld>
            <a:endParaRPr lang="en-US" dirty="0">
              <a:solidFill>
                <a:schemeClr val="bg1">
                  <a:lumMod val="65000"/>
                </a:schemeClr>
              </a:solidFill>
            </a:endParaRPr>
          </a:p>
        </p:txBody>
      </p:sp>
      <p:sp>
        <p:nvSpPr>
          <p:cNvPr id="2" name="Oval 1"/>
          <p:cNvSpPr/>
          <p:nvPr/>
        </p:nvSpPr>
        <p:spPr>
          <a:xfrm>
            <a:off x="4343400" y="4724400"/>
            <a:ext cx="2514600" cy="685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p:cNvCxnSpPr/>
          <p:nvPr/>
        </p:nvCxnSpPr>
        <p:spPr>
          <a:xfrm>
            <a:off x="3429000" y="3048000"/>
            <a:ext cx="990600" cy="1828800"/>
          </a:xfrm>
          <a:prstGeom prst="straightConnector1">
            <a:avLst/>
          </a:prstGeom>
          <a:ln w="60325">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4" name="Picture 3"/>
          <p:cNvPicPr>
            <a:picLocks noChangeAspect="1"/>
          </p:cNvPicPr>
          <p:nvPr/>
        </p:nvPicPr>
        <p:blipFill>
          <a:blip r:embed="rId4"/>
          <a:stretch>
            <a:fillRect/>
          </a:stretch>
        </p:blipFill>
        <p:spPr>
          <a:xfrm>
            <a:off x="537028" y="1156744"/>
            <a:ext cx="7768772" cy="3110455"/>
          </a:xfrm>
          <a:prstGeom prst="rect">
            <a:avLst/>
          </a:prstGeom>
        </p:spPr>
      </p:pic>
      <p:pic>
        <p:nvPicPr>
          <p:cNvPr id="11" name="Content Placeholder 10" descr="Author uses graphic as visual example to illustrate how the files appear after being extracted from the 2020LUCA_&lt;ENTITYID&gt;_DISK1of2.exe  on a participants local machine." title="Windows Explorer visual of .EXE extraction results"/>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2133600" y="3276600"/>
            <a:ext cx="9484229" cy="2743200"/>
          </a:xfrm>
          <a:ln w="22225">
            <a:solidFill>
              <a:schemeClr val="tx1">
                <a:lumMod val="75000"/>
                <a:lumOff val="25000"/>
              </a:schemeClr>
            </a:solidFill>
          </a:ln>
          <a:effectLst>
            <a:outerShdw blurRad="177800" dist="139700" dir="13500000" algn="br" rotWithShape="0">
              <a:schemeClr val="tx2">
                <a:lumMod val="75000"/>
                <a:alpha val="47000"/>
              </a:schemeClr>
            </a:outerShdw>
          </a:effectLst>
        </p:spPr>
      </p:pic>
      <p:pic>
        <p:nvPicPr>
          <p:cNvPr id="12" name="Content Placeholder 5" descr="Author uses graphic as visual example to illustrate how the files appear after being extracted from the Title13_BlockMaps.exe  on a participants local machine." title="Windows Explorer visual of .EXE extraction result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4456" y="3276600"/>
            <a:ext cx="9484229" cy="2743200"/>
          </a:xfrm>
          <a:prstGeom prst="rect">
            <a:avLst/>
          </a:prstGeom>
        </p:spPr>
      </p:pic>
      <p:sp>
        <p:nvSpPr>
          <p:cNvPr id="13" name="TextBox 12"/>
          <p:cNvSpPr txBox="1"/>
          <p:nvPr/>
        </p:nvSpPr>
        <p:spPr>
          <a:xfrm>
            <a:off x="8378372" y="1144553"/>
            <a:ext cx="3276600" cy="1985159"/>
          </a:xfrm>
          <a:prstGeom prst="rect">
            <a:avLst/>
          </a:prstGeom>
          <a:solidFill>
            <a:schemeClr val="bg2">
              <a:lumMod val="90000"/>
            </a:schemeClr>
          </a:solidFill>
          <a:ln>
            <a:solidFill>
              <a:schemeClr val="tx1">
                <a:lumMod val="95000"/>
                <a:lumOff val="5000"/>
              </a:schemeClr>
            </a:solidFill>
          </a:ln>
        </p:spPr>
        <p:txBody>
          <a:bodyPr wrap="square" rtlCol="0">
            <a:spAutoFit/>
          </a:bodyPr>
          <a:lstStyle/>
          <a:p>
            <a:r>
              <a:rPr lang="en-US" sz="2050" dirty="0" smtClean="0"/>
              <a:t>In this example for the </a:t>
            </a:r>
            <a:r>
              <a:rPr lang="en-US" sz="2050" dirty="0"/>
              <a:t>Digital/PaperPDF</a:t>
            </a:r>
            <a:r>
              <a:rPr lang="en-US" sz="2050" dirty="0" smtClean="0"/>
              <a:t> option - After executing </a:t>
            </a:r>
            <a:r>
              <a:rPr lang="en-US" sz="2050" dirty="0"/>
              <a:t>the Title13_BlockMaps.exe </a:t>
            </a:r>
            <a:r>
              <a:rPr lang="en-US" sz="2050" dirty="0" smtClean="0"/>
              <a:t>file the resulting block map PDFs appear in 2020LUCA folder.</a:t>
            </a:r>
            <a:endParaRPr lang="en-US" sz="2050" dirty="0"/>
          </a:p>
        </p:txBody>
      </p:sp>
      <p:sp>
        <p:nvSpPr>
          <p:cNvPr id="15" name="Oval 14"/>
          <p:cNvSpPr/>
          <p:nvPr/>
        </p:nvSpPr>
        <p:spPr>
          <a:xfrm>
            <a:off x="3603244" y="3562365"/>
            <a:ext cx="3327400" cy="232407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p:cNvCxnSpPr/>
          <p:nvPr/>
        </p:nvCxnSpPr>
        <p:spPr>
          <a:xfrm>
            <a:off x="3280156" y="2914635"/>
            <a:ext cx="834644" cy="895365"/>
          </a:xfrm>
          <a:prstGeom prst="straightConnector1">
            <a:avLst/>
          </a:prstGeom>
          <a:ln w="60325">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29320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143000"/>
          </a:xfrm>
        </p:spPr>
        <p:txBody>
          <a:bodyPr>
            <a:normAutofit/>
          </a:bodyPr>
          <a:lstStyle/>
          <a:p>
            <a:r>
              <a:rPr lang="en-US" b="1" dirty="0" smtClean="0">
                <a:solidFill>
                  <a:srgbClr val="C00000"/>
                </a:solidFill>
                <a:latin typeface="Calibri" panose="020F0502020204030204" pitchFamily="34" charset="0"/>
                <a:cs typeface="Times New Roman" panose="02020603050405020304" pitchFamily="18" charset="0"/>
              </a:rPr>
              <a:t>File Naming Convention – Digital Materials</a:t>
            </a:r>
            <a:endParaRPr lang="en-US"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54502"/>
            <a:ext cx="10953750" cy="5021263"/>
          </a:xfrm>
        </p:spPr>
        <p:txBody>
          <a:bodyPr>
            <a:normAutofit/>
          </a:bodyPr>
          <a:lstStyle/>
          <a:p>
            <a:pPr lvl="0"/>
            <a:r>
              <a:rPr lang="en-US" dirty="0" smtClean="0"/>
              <a:t>Address List.</a:t>
            </a:r>
          </a:p>
          <a:p>
            <a:pPr lvl="1">
              <a:buSzPct val="75000"/>
              <a:buFont typeface="Courier New" panose="02070309020205020404" pitchFamily="49" charset="0"/>
              <a:buChar char="o"/>
            </a:pPr>
            <a:r>
              <a:rPr lang="en-US" dirty="0" smtClean="0"/>
              <a:t>2020LUCA_XXyyyyyyyyyy_address_list.csv</a:t>
            </a:r>
          </a:p>
          <a:p>
            <a:pPr lvl="1">
              <a:buSzPct val="75000"/>
              <a:buFont typeface="Courier New" panose="02070309020205020404" pitchFamily="49" charset="0"/>
              <a:buChar char="o"/>
            </a:pPr>
            <a:r>
              <a:rPr lang="en-US" dirty="0"/>
              <a:t>2020LUCA_TRxxxxTAyyyy_address_list.csv</a:t>
            </a:r>
          </a:p>
          <a:p>
            <a:pPr lvl="0"/>
            <a:r>
              <a:rPr lang="en-US" dirty="0" smtClean="0"/>
              <a:t>Address Count List.</a:t>
            </a:r>
          </a:p>
          <a:p>
            <a:pPr lvl="1">
              <a:buSzPct val="75000"/>
              <a:buFont typeface="Courier New" panose="02070309020205020404" pitchFamily="49" charset="0"/>
              <a:buChar char="o"/>
            </a:pPr>
            <a:r>
              <a:rPr lang="en-US" dirty="0" smtClean="0"/>
              <a:t>2020LUCA_XXyyyyyyyyyy_address_countlist.csv</a:t>
            </a:r>
          </a:p>
          <a:p>
            <a:pPr lvl="1">
              <a:buSzPct val="75000"/>
              <a:buFont typeface="Courier New" panose="02070309020205020404" pitchFamily="49" charset="0"/>
              <a:buChar char="o"/>
            </a:pPr>
            <a:r>
              <a:rPr lang="en-US" dirty="0" smtClean="0"/>
              <a:t>2020LUCA_TRxxxxTAyyyy_address_countlist.csv</a:t>
            </a:r>
          </a:p>
          <a:p>
            <a:pPr lvl="0"/>
            <a:r>
              <a:rPr lang="en-US" dirty="0" smtClean="0"/>
              <a:t>TIGER Partnership shapefiles.</a:t>
            </a:r>
          </a:p>
          <a:p>
            <a:pPr lvl="1">
              <a:buSzPct val="75000"/>
              <a:buFont typeface="Courier New" panose="02070309020205020404" pitchFamily="49" charset="0"/>
              <a:buChar char="o"/>
            </a:pPr>
            <a:r>
              <a:rPr lang="en-US" dirty="0" smtClean="0"/>
              <a:t>PVS_17_v2_</a:t>
            </a:r>
            <a:r>
              <a:rPr lang="en-US" i="1" dirty="0" smtClean="0"/>
              <a:t>&lt;layername&gt;</a:t>
            </a:r>
            <a:r>
              <a:rPr lang="en-US" dirty="0" smtClean="0"/>
              <a:t>_SSCCC.shp</a:t>
            </a:r>
          </a:p>
          <a:p>
            <a:pPr lvl="1">
              <a:buSzPct val="75000"/>
              <a:buFont typeface="Courier New" panose="02070309020205020404" pitchFamily="49" charset="0"/>
              <a:buChar char="o"/>
            </a:pPr>
            <a:r>
              <a:rPr lang="en-US" dirty="0"/>
              <a:t>PVS_17_v2_</a:t>
            </a:r>
            <a:r>
              <a:rPr lang="en-US" i="1" dirty="0"/>
              <a:t>&lt;layername&gt;</a:t>
            </a:r>
            <a:r>
              <a:rPr lang="en-US" dirty="0"/>
              <a:t>_</a:t>
            </a:r>
            <a:r>
              <a:rPr lang="en-US" dirty="0" smtClean="0"/>
              <a:t>SS.shp</a:t>
            </a:r>
            <a:endParaRPr lang="en-US" dirty="0"/>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53</a:t>
            </a:fld>
            <a:endParaRPr lang="en-US" dirty="0"/>
          </a:p>
        </p:txBody>
      </p:sp>
    </p:spTree>
    <p:extLst>
      <p:ext uri="{BB962C8B-B14F-4D97-AF65-F5344CB8AC3E}">
        <p14:creationId xmlns:p14="http://schemas.microsoft.com/office/powerpoint/2010/main" val="14029942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502"/>
            <a:ext cx="10972800" cy="1143000"/>
          </a:xfrm>
        </p:spPr>
        <p:txBody>
          <a:bodyPr>
            <a:normAutofit/>
          </a:bodyPr>
          <a:lstStyle/>
          <a:p>
            <a:r>
              <a:rPr lang="en-US" b="1" dirty="0" smtClean="0">
                <a:solidFill>
                  <a:srgbClr val="C00000"/>
                </a:solidFill>
                <a:latin typeface="Calibri" panose="020F0502020204030204" pitchFamily="34" charset="0"/>
                <a:cs typeface="Times New Roman" panose="02020603050405020304" pitchFamily="18" charset="0"/>
              </a:rPr>
              <a:t>File Naming Convention – Address List</a:t>
            </a:r>
            <a:endParaRPr lang="en-US"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54502"/>
            <a:ext cx="10953750" cy="5021263"/>
          </a:xfrm>
        </p:spPr>
        <p:txBody>
          <a:bodyPr>
            <a:normAutofit/>
          </a:bodyPr>
          <a:lstStyle/>
          <a:p>
            <a:r>
              <a:rPr lang="en-US" dirty="0" smtClean="0"/>
              <a:t>2020LUCA_XXyyyyyyyyyy_address_list.csv</a:t>
            </a:r>
          </a:p>
          <a:p>
            <a:pPr lvl="1">
              <a:buSzPct val="75000"/>
              <a:buFont typeface="Courier New" panose="02070309020205020404" pitchFamily="49" charset="0"/>
              <a:buChar char="o"/>
            </a:pPr>
            <a:r>
              <a:rPr lang="en-US" dirty="0" smtClean="0"/>
              <a:t>2020LUCA_ST01_address_list.csv (State of Alabama).</a:t>
            </a:r>
          </a:p>
          <a:p>
            <a:pPr lvl="1">
              <a:buSzPct val="75000"/>
              <a:buFont typeface="Courier New" panose="02070309020205020404" pitchFamily="49" charset="0"/>
              <a:buChar char="o"/>
            </a:pPr>
            <a:r>
              <a:rPr lang="en-US" dirty="0" smtClean="0"/>
              <a:t>2020LUCA_CO12001_address_list.csv (Alachua County, FL).</a:t>
            </a:r>
          </a:p>
          <a:p>
            <a:pPr lvl="1">
              <a:buSzPct val="75000"/>
              <a:buFont typeface="Courier New" panose="02070309020205020404" pitchFamily="49" charset="0"/>
              <a:buChar char="o"/>
            </a:pPr>
            <a:r>
              <a:rPr lang="en-US" dirty="0" smtClean="0"/>
              <a:t>2020LUCA_PL1378800_address_list.csv (Valdosta city, GA).</a:t>
            </a:r>
          </a:p>
          <a:p>
            <a:pPr lvl="1">
              <a:buSzPct val="75000"/>
              <a:buFont typeface="Courier New" panose="02070309020205020404" pitchFamily="49" charset="0"/>
              <a:buChar char="o"/>
            </a:pPr>
            <a:r>
              <a:rPr lang="en-US" dirty="0"/>
              <a:t>2020LUCA_TR0016TA1555_address_list.csv </a:t>
            </a:r>
            <a:r>
              <a:rPr lang="en-US" dirty="0" smtClean="0"/>
              <a:t>(</a:t>
            </a:r>
            <a:r>
              <a:rPr lang="en-US" dirty="0"/>
              <a:t>Immokalee </a:t>
            </a:r>
            <a:r>
              <a:rPr lang="en-US" dirty="0" smtClean="0"/>
              <a:t>Reservation).</a:t>
            </a:r>
            <a:endParaRPr lang="en-US" dirty="0"/>
          </a:p>
          <a:p>
            <a:pPr lvl="2"/>
            <a:r>
              <a:rPr lang="en-US" dirty="0"/>
              <a:t>TR0016 = Seminole Tribe of Florida .</a:t>
            </a:r>
          </a:p>
          <a:p>
            <a:pPr lvl="2"/>
            <a:r>
              <a:rPr lang="en-US" dirty="0" smtClean="0"/>
              <a:t>TA2980 </a:t>
            </a:r>
            <a:r>
              <a:rPr lang="en-US" dirty="0"/>
              <a:t>= Immokalee Reservation.</a:t>
            </a:r>
          </a:p>
          <a:p>
            <a:pPr lvl="1"/>
            <a:endParaRPr lang="en-US" dirty="0"/>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54</a:t>
            </a:fld>
            <a:endParaRPr lang="en-US" dirty="0"/>
          </a:p>
        </p:txBody>
      </p:sp>
    </p:spTree>
    <p:extLst>
      <p:ext uri="{BB962C8B-B14F-4D97-AF65-F5344CB8AC3E}">
        <p14:creationId xmlns:p14="http://schemas.microsoft.com/office/powerpoint/2010/main" val="39286344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502"/>
            <a:ext cx="11887200" cy="1143000"/>
          </a:xfrm>
        </p:spPr>
        <p:txBody>
          <a:bodyPr>
            <a:noAutofit/>
          </a:bodyPr>
          <a:lstStyle/>
          <a:p>
            <a:r>
              <a:rPr lang="en-US" b="1" dirty="0" smtClean="0">
                <a:solidFill>
                  <a:srgbClr val="C00000"/>
                </a:solidFill>
                <a:latin typeface="Calibri" panose="020F0502020204030204" pitchFamily="34" charset="0"/>
                <a:cs typeface="Times New Roman" panose="02020603050405020304" pitchFamily="18" charset="0"/>
              </a:rPr>
              <a:t>File Naming Convention – Address Count List</a:t>
            </a:r>
            <a:endParaRPr lang="en-US"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54502"/>
            <a:ext cx="10953750" cy="5021263"/>
          </a:xfrm>
        </p:spPr>
        <p:txBody>
          <a:bodyPr>
            <a:normAutofit/>
          </a:bodyPr>
          <a:lstStyle/>
          <a:p>
            <a:pPr lvl="0"/>
            <a:r>
              <a:rPr lang="en-US" dirty="0" smtClean="0"/>
              <a:t>2020LUCA_XXyyyyyyyyyy_address_countlist.csv</a:t>
            </a:r>
          </a:p>
          <a:p>
            <a:pPr lvl="1">
              <a:buSzPct val="75000"/>
              <a:buFont typeface="Courier New" panose="02070309020205020404" pitchFamily="49" charset="0"/>
              <a:buChar char="o"/>
            </a:pPr>
            <a:r>
              <a:rPr lang="en-US" dirty="0" smtClean="0"/>
              <a:t>2020LUCA_ST22_address_countlist.csv (State </a:t>
            </a:r>
            <a:r>
              <a:rPr lang="en-US" dirty="0"/>
              <a:t>of </a:t>
            </a:r>
            <a:r>
              <a:rPr lang="en-US" dirty="0" smtClean="0"/>
              <a:t>Louisiana).</a:t>
            </a:r>
            <a:endParaRPr lang="en-US" dirty="0"/>
          </a:p>
          <a:p>
            <a:pPr lvl="1">
              <a:buSzPct val="75000"/>
              <a:buFont typeface="Courier New" panose="02070309020205020404" pitchFamily="49" charset="0"/>
              <a:buChar char="o"/>
            </a:pPr>
            <a:r>
              <a:rPr lang="en-US" dirty="0" smtClean="0"/>
              <a:t>2020LUCA_CO28001_address_countlist.csv (Adams County, MS).</a:t>
            </a:r>
            <a:endParaRPr lang="en-US" dirty="0"/>
          </a:p>
          <a:p>
            <a:pPr lvl="1">
              <a:buSzPct val="75000"/>
              <a:buFont typeface="Courier New" panose="02070309020205020404" pitchFamily="49" charset="0"/>
              <a:buChar char="o"/>
            </a:pPr>
            <a:r>
              <a:rPr lang="en-US" dirty="0"/>
              <a:t>2020LUCA_PL3770540_address_countlist.csv (Wake Forest </a:t>
            </a:r>
            <a:r>
              <a:rPr lang="en-US" dirty="0" smtClean="0"/>
              <a:t>town, NC).</a:t>
            </a:r>
            <a:endParaRPr lang="en-US" dirty="0"/>
          </a:p>
          <a:p>
            <a:pPr lvl="1">
              <a:buSzPct val="75000"/>
              <a:buFont typeface="Courier New" panose="02070309020205020404" pitchFamily="49" charset="0"/>
              <a:buChar char="o"/>
            </a:pPr>
            <a:r>
              <a:rPr lang="en-US" dirty="0"/>
              <a:t>2020LUCA_TR0035TA0525_address_countlist.csv (Catawba Reservation).</a:t>
            </a:r>
          </a:p>
          <a:p>
            <a:pPr lvl="2"/>
            <a:r>
              <a:rPr lang="en-US" dirty="0"/>
              <a:t>TR0035 = Catawba Indian Nation.</a:t>
            </a:r>
          </a:p>
          <a:p>
            <a:pPr lvl="2"/>
            <a:r>
              <a:rPr lang="en-US" dirty="0"/>
              <a:t>TA0525 = Catawba Reservation.</a:t>
            </a:r>
          </a:p>
          <a:p>
            <a:pPr lvl="0"/>
            <a:endParaRPr lang="en-US" dirty="0" smtClean="0"/>
          </a:p>
          <a:p>
            <a:pPr lvl="0"/>
            <a:endParaRPr lang="en-US" dirty="0"/>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55</a:t>
            </a:fld>
            <a:endParaRPr lang="en-US" dirty="0"/>
          </a:p>
        </p:txBody>
      </p:sp>
    </p:spTree>
    <p:extLst>
      <p:ext uri="{BB962C8B-B14F-4D97-AF65-F5344CB8AC3E}">
        <p14:creationId xmlns:p14="http://schemas.microsoft.com/office/powerpoint/2010/main" val="35982372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1501"/>
            <a:ext cx="10591800" cy="1255681"/>
          </a:xfrm>
        </p:spPr>
        <p:txBody>
          <a:bodyPr>
            <a:noAutofit/>
          </a:bodyPr>
          <a:lstStyle/>
          <a:p>
            <a:r>
              <a:rPr lang="en-US" b="1" dirty="0" smtClean="0">
                <a:solidFill>
                  <a:srgbClr val="C00000"/>
                </a:solidFill>
                <a:cs typeface="Times New Roman" panose="02020603050405020304" pitchFamily="18" charset="0"/>
              </a:rPr>
              <a:t>File Naming Convention – </a:t>
            </a:r>
            <a:r>
              <a:rPr lang="en-US" sz="4000" b="1" dirty="0" smtClean="0">
                <a:solidFill>
                  <a:srgbClr val="C00000"/>
                </a:solidFill>
                <a:cs typeface="Times New Roman" panose="02020603050405020304" pitchFamily="18" charset="0"/>
              </a:rPr>
              <a:t/>
            </a:r>
            <a:br>
              <a:rPr lang="en-US" sz="4000" b="1" dirty="0" smtClean="0">
                <a:solidFill>
                  <a:srgbClr val="C00000"/>
                </a:solidFill>
                <a:cs typeface="Times New Roman" panose="02020603050405020304" pitchFamily="18" charset="0"/>
              </a:rPr>
            </a:br>
            <a:r>
              <a:rPr lang="en-US" sz="4000" b="1" dirty="0" smtClean="0">
                <a:solidFill>
                  <a:srgbClr val="C00000"/>
                </a:solidFill>
                <a:cs typeface="Times New Roman" panose="02020603050405020304" pitchFamily="18" charset="0"/>
              </a:rPr>
              <a:t>TIGER Partnership Shapefiles</a:t>
            </a:r>
            <a:endParaRPr lang="en-US" sz="4000"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19125" y="1267183"/>
            <a:ext cx="10953750" cy="5021263"/>
          </a:xfrm>
        </p:spPr>
        <p:txBody>
          <a:bodyPr>
            <a:normAutofit fontScale="92500" lnSpcReduction="10000"/>
          </a:bodyPr>
          <a:lstStyle/>
          <a:p>
            <a:r>
              <a:rPr lang="en-US" dirty="0" smtClean="0"/>
              <a:t>PVS_17_v2</a:t>
            </a:r>
            <a:r>
              <a:rPr lang="en-US" dirty="0"/>
              <a:t>_</a:t>
            </a:r>
            <a:r>
              <a:rPr lang="en-US" i="1" dirty="0"/>
              <a:t>&lt;layername&gt;</a:t>
            </a:r>
            <a:r>
              <a:rPr lang="en-US" dirty="0"/>
              <a:t>_</a:t>
            </a:r>
            <a:r>
              <a:rPr lang="en-US" dirty="0" smtClean="0"/>
              <a:t>SSCCC.shp</a:t>
            </a:r>
            <a:endParaRPr lang="en-US" dirty="0"/>
          </a:p>
          <a:p>
            <a:pPr lvl="1">
              <a:buSzPct val="75000"/>
              <a:buFont typeface="Courier New" panose="02070309020205020404" pitchFamily="49" charset="0"/>
              <a:buChar char="o"/>
            </a:pPr>
            <a:r>
              <a:rPr lang="en-US" dirty="0" smtClean="0"/>
              <a:t>PVS_17_v2_edges_20001.shp (edges for Allen County, KS).</a:t>
            </a:r>
          </a:p>
          <a:p>
            <a:pPr lvl="1">
              <a:buSzPct val="75000"/>
              <a:buFont typeface="Courier New" panose="02070309020205020404" pitchFamily="49" charset="0"/>
              <a:buChar char="o"/>
            </a:pPr>
            <a:r>
              <a:rPr lang="en-US" dirty="0" smtClean="0"/>
              <a:t>PVS_17_v2_tabblock2010_20001.shp (2010 Census tabulation blocks for Allen County, KS).</a:t>
            </a:r>
          </a:p>
          <a:p>
            <a:pPr lvl="1">
              <a:buSzPct val="75000"/>
              <a:buFont typeface="Courier New" panose="02070309020205020404" pitchFamily="49" charset="0"/>
              <a:buChar char="o"/>
            </a:pPr>
            <a:r>
              <a:rPr lang="en-US" dirty="0" smtClean="0"/>
              <a:t>PVS_17_v2_place_20001.shp (place boundaries for Allen County, KS).</a:t>
            </a:r>
          </a:p>
          <a:p>
            <a:pPr lvl="1">
              <a:buSzPct val="75000"/>
              <a:buFont typeface="Courier New" panose="02070309020205020404" pitchFamily="49" charset="0"/>
              <a:buChar char="o"/>
            </a:pPr>
            <a:r>
              <a:rPr lang="en-US" dirty="0" smtClean="0"/>
              <a:t>And numerous others.</a:t>
            </a:r>
          </a:p>
          <a:p>
            <a:r>
              <a:rPr lang="en-US" dirty="0"/>
              <a:t>PVS_17_v2_</a:t>
            </a:r>
            <a:r>
              <a:rPr lang="en-US" i="1" dirty="0"/>
              <a:t>&lt;layername&gt;</a:t>
            </a:r>
            <a:r>
              <a:rPr lang="en-US" dirty="0"/>
              <a:t>_SS.shp </a:t>
            </a:r>
            <a:r>
              <a:rPr lang="en-US" sz="2800" b="1" dirty="0"/>
              <a:t>(for reference and query only</a:t>
            </a:r>
            <a:r>
              <a:rPr lang="en-US" sz="2800" b="1" dirty="0" smtClean="0"/>
              <a:t>).</a:t>
            </a:r>
            <a:endParaRPr lang="en-US" sz="2800" b="1" dirty="0"/>
          </a:p>
          <a:p>
            <a:pPr lvl="1">
              <a:buSzPct val="75000"/>
              <a:buFont typeface="Courier New" panose="02070309020205020404" pitchFamily="49" charset="0"/>
              <a:buChar char="o"/>
            </a:pPr>
            <a:r>
              <a:rPr lang="en-US" dirty="0"/>
              <a:t>PVS_17_v2_state_20.shp </a:t>
            </a:r>
            <a:r>
              <a:rPr lang="en-US" dirty="0" smtClean="0"/>
              <a:t>(Kansas state boundary).</a:t>
            </a:r>
            <a:endParaRPr lang="en-US" dirty="0"/>
          </a:p>
          <a:p>
            <a:pPr lvl="1">
              <a:buSzPct val="75000"/>
              <a:buFont typeface="Courier New" panose="02070309020205020404" pitchFamily="49" charset="0"/>
              <a:buChar char="o"/>
            </a:pPr>
            <a:r>
              <a:rPr lang="en-US" dirty="0"/>
              <a:t>PVS_17_v2_county_20.shp (county boundaries </a:t>
            </a:r>
            <a:r>
              <a:rPr lang="en-US" dirty="0" smtClean="0"/>
              <a:t>within Kansas).</a:t>
            </a:r>
            <a:endParaRPr lang="en-US" dirty="0"/>
          </a:p>
          <a:p>
            <a:pPr lvl="1">
              <a:buSzPct val="75000"/>
              <a:buFont typeface="Courier New" panose="02070309020205020404" pitchFamily="49" charset="0"/>
              <a:buChar char="o"/>
            </a:pPr>
            <a:r>
              <a:rPr lang="en-US" dirty="0"/>
              <a:t>PVS_17_v2_place_20.shp (place boundaries </a:t>
            </a:r>
            <a:r>
              <a:rPr lang="en-US" dirty="0" smtClean="0"/>
              <a:t>within Kansas).</a:t>
            </a:r>
            <a:endParaRPr lang="en-US" dirty="0"/>
          </a:p>
          <a:p>
            <a:pPr lvl="1">
              <a:buSzPct val="75000"/>
              <a:buFont typeface="Courier New" panose="02070309020205020404" pitchFamily="49" charset="0"/>
              <a:buChar char="o"/>
            </a:pPr>
            <a:r>
              <a:rPr lang="en-US" dirty="0"/>
              <a:t>And numerous </a:t>
            </a:r>
            <a:r>
              <a:rPr lang="en-US" dirty="0" smtClean="0"/>
              <a:t>others.</a:t>
            </a:r>
            <a:endParaRPr lang="en-US" dirty="0"/>
          </a:p>
          <a:p>
            <a:pPr lvl="1"/>
            <a:endParaRPr lang="en-US" dirty="0" smtClean="0"/>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56</a:t>
            </a:fld>
            <a:endParaRPr lang="en-US" dirty="0"/>
          </a:p>
        </p:txBody>
      </p:sp>
    </p:spTree>
    <p:extLst>
      <p:ext uri="{BB962C8B-B14F-4D97-AF65-F5344CB8AC3E}">
        <p14:creationId xmlns:p14="http://schemas.microsoft.com/office/powerpoint/2010/main" val="3371702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4357"/>
            <a:ext cx="10972800" cy="1143000"/>
          </a:xfrm>
        </p:spPr>
        <p:txBody>
          <a:bodyPr/>
          <a:lstStyle/>
          <a:p>
            <a:r>
              <a:rPr lang="en-US" b="1" dirty="0">
                <a:solidFill>
                  <a:srgbClr val="C00000"/>
                </a:solidFill>
              </a:rPr>
              <a:t>Using </a:t>
            </a:r>
            <a:r>
              <a:rPr lang="en-US" b="1" dirty="0" smtClean="0">
                <a:solidFill>
                  <a:srgbClr val="C00000"/>
                </a:solidFill>
              </a:rPr>
              <a:t>Your </a:t>
            </a:r>
            <a:r>
              <a:rPr lang="en-US" b="1" dirty="0">
                <a:solidFill>
                  <a:srgbClr val="C00000"/>
                </a:solidFill>
              </a:rPr>
              <a:t>LUCA </a:t>
            </a:r>
            <a:r>
              <a:rPr lang="en-US" b="1" dirty="0" smtClean="0">
                <a:solidFill>
                  <a:srgbClr val="C00000"/>
                </a:solidFill>
              </a:rPr>
              <a:t>Digital Materials</a:t>
            </a:r>
            <a:endParaRPr lang="en-US" b="1" dirty="0">
              <a:solidFill>
                <a:srgbClr val="C00000"/>
              </a:solidFill>
            </a:endParaRPr>
          </a:p>
        </p:txBody>
      </p:sp>
      <p:sp>
        <p:nvSpPr>
          <p:cNvPr id="3" name="Content Placeholder 2"/>
          <p:cNvSpPr>
            <a:spLocks noGrp="1"/>
          </p:cNvSpPr>
          <p:nvPr>
            <p:ph idx="1"/>
          </p:nvPr>
        </p:nvSpPr>
        <p:spPr>
          <a:xfrm>
            <a:off x="1066800" y="1600201"/>
            <a:ext cx="10058400" cy="4525963"/>
          </a:xfrm>
        </p:spPr>
        <p:txBody>
          <a:bodyPr>
            <a:normAutofit/>
          </a:bodyPr>
          <a:lstStyle/>
          <a:p>
            <a:r>
              <a:rPr lang="en-US" sz="3600" dirty="0" smtClean="0"/>
              <a:t>Opening .csv files in Microsoft Excel.</a:t>
            </a:r>
          </a:p>
          <a:p>
            <a:r>
              <a:rPr lang="en-US" sz="3600" dirty="0" smtClean="0"/>
              <a:t>Opening .shp files in Esri ArcGIS.</a:t>
            </a:r>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57</a:t>
            </a:fld>
            <a:endParaRPr lang="en-US" dirty="0"/>
          </a:p>
        </p:txBody>
      </p:sp>
    </p:spTree>
    <p:extLst>
      <p:ext uri="{BB962C8B-B14F-4D97-AF65-F5344CB8AC3E}">
        <p14:creationId xmlns:p14="http://schemas.microsoft.com/office/powerpoint/2010/main" val="28000424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normAutofit fontScale="90000"/>
          </a:bodyPr>
          <a:lstStyle/>
          <a:p>
            <a:r>
              <a:rPr lang="en-US" sz="4900" b="1" dirty="0" smtClean="0">
                <a:solidFill>
                  <a:srgbClr val="C00000"/>
                </a:solidFill>
                <a:cs typeface="Times New Roman" panose="02020603050405020304" pitchFamily="18" charset="0"/>
              </a:rPr>
              <a:t>Opening .csv Files in Microsoft Excel:</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4000" b="1" dirty="0" smtClean="0">
                <a:solidFill>
                  <a:srgbClr val="C00000"/>
                </a:solidFill>
                <a:cs typeface="Times New Roman" panose="02020603050405020304" pitchFamily="18" charset="0"/>
              </a:rPr>
              <a:t>Data – Get External Data – From Text</a:t>
            </a:r>
            <a:endParaRPr lang="en-US" sz="4000" b="1" dirty="0">
              <a:solidFill>
                <a:srgbClr val="C00000"/>
              </a:solidFill>
              <a:cs typeface="Times New Roman" panose="02020603050405020304" pitchFamily="18" charset="0"/>
            </a:endParaRPr>
          </a:p>
        </p:txBody>
      </p:sp>
      <p:sp>
        <p:nvSpPr>
          <p:cNvPr id="3" name="Content Placeholder 2"/>
          <p:cNvSpPr>
            <a:spLocks noGrp="1"/>
          </p:cNvSpPr>
          <p:nvPr>
            <p:ph sz="half" idx="1"/>
          </p:nvPr>
        </p:nvSpPr>
        <p:spPr>
          <a:xfrm>
            <a:off x="1066800" y="1828800"/>
            <a:ext cx="5029199" cy="3048000"/>
          </a:xfrm>
        </p:spPr>
        <p:txBody>
          <a:bodyPr>
            <a:normAutofit/>
          </a:bodyPr>
          <a:lstStyle/>
          <a:p>
            <a:pPr lvl="0"/>
            <a:r>
              <a:rPr lang="en-US" sz="3200" dirty="0" smtClean="0"/>
              <a:t>Launch Microsoft Excel and open a blank workbook.</a:t>
            </a:r>
          </a:p>
          <a:p>
            <a:pPr lvl="0"/>
            <a:r>
              <a:rPr lang="en-US" sz="3200" dirty="0" smtClean="0"/>
              <a:t>Choose </a:t>
            </a:r>
            <a:r>
              <a:rPr lang="en-US" sz="3200" b="1" i="1" dirty="0" smtClean="0"/>
              <a:t>Data</a:t>
            </a:r>
            <a:r>
              <a:rPr lang="en-US" sz="3200" i="1" dirty="0" smtClean="0"/>
              <a:t> – </a:t>
            </a:r>
            <a:r>
              <a:rPr lang="en-US" sz="3200" b="1" i="1" dirty="0" smtClean="0"/>
              <a:t>Get External Data </a:t>
            </a:r>
            <a:r>
              <a:rPr lang="en-US" sz="3200" i="1" dirty="0" smtClean="0"/>
              <a:t>– </a:t>
            </a:r>
            <a:r>
              <a:rPr lang="en-US" sz="3200" b="1" i="1" dirty="0" smtClean="0"/>
              <a:t>From Text.</a:t>
            </a:r>
          </a:p>
          <a:p>
            <a:pPr lvl="1"/>
            <a:endParaRPr lang="en-US" dirty="0"/>
          </a:p>
          <a:p>
            <a:pPr lvl="0"/>
            <a:endParaRPr lang="en-US" dirty="0"/>
          </a:p>
        </p:txBody>
      </p:sp>
      <p:pic>
        <p:nvPicPr>
          <p:cNvPr id="5" name="Content Placeholder 4" descr="Author uses this visual to explain the first step to properly open the .csv files in Microsoft Excel.  Graphic shows the &quot;Data - Get External Data - From Text&quot; action screen." title="Image of Microsoft Excel's &quot;Data - Get External Data - From Text step&quot;"/>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28656" y="1817913"/>
            <a:ext cx="5029201" cy="2721801"/>
          </a:xfrm>
          <a:ln>
            <a:solidFill>
              <a:schemeClr val="tx1"/>
            </a:solidFill>
          </a:ln>
        </p:spPr>
      </p:pic>
      <p:sp>
        <p:nvSpPr>
          <p:cNvPr id="6" name="Slide Number Placeholder 5"/>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58</a:t>
            </a:fld>
            <a:endParaRPr lang="en-US" dirty="0">
              <a:solidFill>
                <a:schemeClr val="bg1">
                  <a:lumMod val="65000"/>
                </a:schemeClr>
              </a:solidFill>
            </a:endParaRPr>
          </a:p>
        </p:txBody>
      </p:sp>
    </p:spTree>
    <p:extLst>
      <p:ext uri="{BB962C8B-B14F-4D97-AF65-F5344CB8AC3E}">
        <p14:creationId xmlns:p14="http://schemas.microsoft.com/office/powerpoint/2010/main" val="397068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7012"/>
            <a:ext cx="10972800" cy="1143000"/>
          </a:xfrm>
        </p:spPr>
        <p:txBody>
          <a:bodyPr>
            <a:normAutofit fontScale="90000"/>
          </a:bodyPr>
          <a:lstStyle/>
          <a:p>
            <a:r>
              <a:rPr lang="en-US" sz="4900" b="1" dirty="0" smtClean="0">
                <a:solidFill>
                  <a:srgbClr val="C00000"/>
                </a:solidFill>
                <a:cs typeface="Times New Roman" panose="02020603050405020304" pitchFamily="18" charset="0"/>
              </a:rPr>
              <a:t>Opening .csv Files in Microsoft Excel:</a:t>
            </a:r>
            <a:r>
              <a:rPr lang="en-US" b="1" dirty="0" smtClean="0">
                <a:solidFill>
                  <a:srgbClr val="C00000"/>
                </a:solidFill>
                <a:cs typeface="Times New Roman" panose="02020603050405020304" pitchFamily="18" charset="0"/>
              </a:rPr>
              <a:t/>
            </a:r>
            <a:br>
              <a:rPr lang="en-US" b="1" dirty="0" smtClean="0">
                <a:solidFill>
                  <a:srgbClr val="C00000"/>
                </a:solidFill>
                <a:cs typeface="Times New Roman" panose="02020603050405020304" pitchFamily="18" charset="0"/>
              </a:rPr>
            </a:br>
            <a:r>
              <a:rPr lang="en-US" sz="4000" b="1" dirty="0" smtClean="0">
                <a:solidFill>
                  <a:srgbClr val="C00000"/>
                </a:solidFill>
                <a:cs typeface="Times New Roman" panose="02020603050405020304" pitchFamily="18" charset="0"/>
              </a:rPr>
              <a:t>Navigate – Import</a:t>
            </a:r>
            <a:endParaRPr lang="en-US" sz="4000" b="1" dirty="0">
              <a:solidFill>
                <a:srgbClr val="C00000"/>
              </a:solidFill>
              <a:cs typeface="Times New Roman" panose="02020603050405020304" pitchFamily="18" charset="0"/>
            </a:endParaRPr>
          </a:p>
        </p:txBody>
      </p:sp>
      <p:sp>
        <p:nvSpPr>
          <p:cNvPr id="3" name="Content Placeholder 2"/>
          <p:cNvSpPr>
            <a:spLocks noGrp="1"/>
          </p:cNvSpPr>
          <p:nvPr>
            <p:ph sz="half" idx="1"/>
          </p:nvPr>
        </p:nvSpPr>
        <p:spPr>
          <a:xfrm>
            <a:off x="1143000" y="1624013"/>
            <a:ext cx="4851400" cy="4525963"/>
          </a:xfrm>
        </p:spPr>
        <p:txBody>
          <a:bodyPr>
            <a:normAutofit/>
          </a:bodyPr>
          <a:lstStyle/>
          <a:p>
            <a:r>
              <a:rPr lang="en-US" sz="3200" dirty="0"/>
              <a:t>Navigate to the “2020LUCA” folder, choose the .csv and then choose </a:t>
            </a:r>
            <a:r>
              <a:rPr lang="en-US" sz="3200" b="1" i="1" dirty="0" smtClean="0"/>
              <a:t>Import.</a:t>
            </a:r>
            <a:endParaRPr lang="en-US" sz="3200" dirty="0"/>
          </a:p>
          <a:p>
            <a:pPr lvl="0"/>
            <a:endParaRPr lang="en-US" dirty="0"/>
          </a:p>
        </p:txBody>
      </p:sp>
      <p:pic>
        <p:nvPicPr>
          <p:cNvPr id="8" name="Content Placeholder 7" descr="Author uses this visual to explain the second step to properly open the .csv files in Microsoft Excel.  Graphic shows the &quot;Import&quot; action screen." title="Image of Microsoft Excel's &quot;Import&quot; step"/>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4600" y="1624013"/>
            <a:ext cx="4495238" cy="4171429"/>
          </a:xfrm>
        </p:spPr>
      </p:pic>
      <p:sp>
        <p:nvSpPr>
          <p:cNvPr id="5" name="Slide Number Placeholder 4"/>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59</a:t>
            </a:fld>
            <a:endParaRPr lang="en-US" dirty="0">
              <a:solidFill>
                <a:schemeClr val="bg1">
                  <a:lumMod val="65000"/>
                </a:schemeClr>
              </a:solidFill>
            </a:endParaRPr>
          </a:p>
        </p:txBody>
      </p:sp>
    </p:spTree>
    <p:extLst>
      <p:ext uri="{BB962C8B-B14F-4D97-AF65-F5344CB8AC3E}">
        <p14:creationId xmlns:p14="http://schemas.microsoft.com/office/powerpoint/2010/main" val="1248685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
            <a:ext cx="8229600" cy="1143000"/>
          </a:xfrm>
        </p:spPr>
        <p:txBody>
          <a:bodyPr>
            <a:normAutofit/>
          </a:bodyPr>
          <a:lstStyle/>
          <a:p>
            <a:r>
              <a:rPr lang="en-US" b="1" dirty="0">
                <a:solidFill>
                  <a:srgbClr val="C00000"/>
                </a:solidFill>
                <a:cs typeface="Times New Roman" panose="02020603050405020304" pitchFamily="18" charset="0"/>
              </a:rPr>
              <a:t>2020 Census Design</a:t>
            </a:r>
          </a:p>
        </p:txBody>
      </p:sp>
      <p:pic>
        <p:nvPicPr>
          <p:cNvPr id="4" name="Content Placeholder 3" descr="Authors use the graphic to illustrate the moderinization of the 2020 Census design process through the flow of four descriptive sections; Establish Where to Count, Motivate People to Respond, Count the Population and Release Census Results.  Each of the four sections is discussed as they relate to the census address list and the 2020 LUCA operation." title="Image of the 2020 Census Design"/>
          <p:cNvPicPr>
            <a:picLocks noGrp="1" noChangeAspect="1"/>
          </p:cNvPicPr>
          <p:nvPr>
            <p:ph idx="1"/>
          </p:nvPr>
        </p:nvPicPr>
        <p:blipFill>
          <a:blip r:embed="rId3"/>
          <a:stretch>
            <a:fillRect/>
          </a:stretch>
        </p:blipFill>
        <p:spPr>
          <a:xfrm>
            <a:off x="1651258" y="1019957"/>
            <a:ext cx="8889484" cy="4999844"/>
          </a:xfrm>
          <a:prstGeom prst="rect">
            <a:avLst/>
          </a:prstGeom>
        </p:spPr>
      </p:pic>
      <p:sp>
        <p:nvSpPr>
          <p:cNvPr id="6" name="Slide Number Placeholder 5"/>
          <p:cNvSpPr>
            <a:spLocks noGrp="1"/>
          </p:cNvSpPr>
          <p:nvPr>
            <p:ph type="sldNum" sz="quarter" idx="10"/>
          </p:nvPr>
        </p:nvSpPr>
        <p:spPr/>
        <p:txBody>
          <a:bodyPr/>
          <a:lstStyle/>
          <a:p>
            <a:fld id="{25B02A65-3D1E-45BD-9983-4ADAC5079F8B}" type="slidenum">
              <a:rPr lang="en-US" smtClean="0"/>
              <a:pPr/>
              <a:t>6</a:t>
            </a:fld>
            <a:endParaRPr lang="en-US" dirty="0"/>
          </a:p>
        </p:txBody>
      </p:sp>
    </p:spTree>
    <p:extLst>
      <p:ext uri="{BB962C8B-B14F-4D97-AF65-F5344CB8AC3E}">
        <p14:creationId xmlns:p14="http://schemas.microsoft.com/office/powerpoint/2010/main" val="3884586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021" y="19645"/>
            <a:ext cx="10972800" cy="1143000"/>
          </a:xfrm>
        </p:spPr>
        <p:txBody>
          <a:bodyPr>
            <a:normAutofit/>
          </a:bodyPr>
          <a:lstStyle/>
          <a:p>
            <a:pPr>
              <a:lnSpc>
                <a:spcPts val="3000"/>
              </a:lnSpc>
            </a:pPr>
            <a:r>
              <a:rPr lang="en-US" b="1" dirty="0" smtClean="0">
                <a:solidFill>
                  <a:srgbClr val="C00000"/>
                </a:solidFill>
                <a:cs typeface="Times New Roman" panose="02020603050405020304" pitchFamily="18" charset="0"/>
              </a:rPr>
              <a:t>Opening .csv Files in Microsoft Excel:</a:t>
            </a:r>
            <a:br>
              <a:rPr lang="en-US" b="1" dirty="0" smtClean="0">
                <a:solidFill>
                  <a:srgbClr val="C00000"/>
                </a:solidFill>
                <a:cs typeface="Times New Roman" panose="02020603050405020304" pitchFamily="18" charset="0"/>
              </a:rPr>
            </a:br>
            <a:r>
              <a:rPr lang="en-US" sz="3100" b="1" dirty="0" smtClean="0">
                <a:solidFill>
                  <a:srgbClr val="C00000"/>
                </a:solidFill>
                <a:cs typeface="Times New Roman" panose="02020603050405020304" pitchFamily="18" charset="0"/>
              </a:rPr>
              <a:t>Text Import Wizard</a:t>
            </a:r>
            <a:endParaRPr lang="en-US" sz="3100" b="1" dirty="0">
              <a:solidFill>
                <a:srgbClr val="C00000"/>
              </a:solidFill>
              <a:cs typeface="Times New Roman" panose="02020603050405020304" pitchFamily="18" charset="0"/>
            </a:endParaRPr>
          </a:p>
        </p:txBody>
      </p:sp>
      <p:sp>
        <p:nvSpPr>
          <p:cNvPr id="5" name="Slide Number Placeholder 4"/>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60</a:t>
            </a:fld>
            <a:endParaRPr lang="en-US" dirty="0">
              <a:solidFill>
                <a:schemeClr val="bg1">
                  <a:lumMod val="65000"/>
                </a:schemeClr>
              </a:solidFill>
            </a:endParaRPr>
          </a:p>
        </p:txBody>
      </p:sp>
      <p:grpSp>
        <p:nvGrpSpPr>
          <p:cNvPr id="7" name="Group 6"/>
          <p:cNvGrpSpPr>
            <a:grpSpLocks noChangeAspect="1"/>
          </p:cNvGrpSpPr>
          <p:nvPr/>
        </p:nvGrpSpPr>
        <p:grpSpPr>
          <a:xfrm>
            <a:off x="323990" y="2916575"/>
            <a:ext cx="4135858" cy="3117692"/>
            <a:chOff x="444603" y="2640874"/>
            <a:chExt cx="4353535" cy="3281782"/>
          </a:xfrm>
        </p:grpSpPr>
        <p:pic>
          <p:nvPicPr>
            <p:cNvPr id="12" name="Picture 11"/>
            <p:cNvPicPr>
              <a:picLocks noChangeAspect="1"/>
            </p:cNvPicPr>
            <p:nvPr/>
          </p:nvPicPr>
          <p:blipFill>
            <a:blip r:embed="rId3"/>
            <a:stretch>
              <a:fillRect/>
            </a:stretch>
          </p:blipFill>
          <p:spPr>
            <a:xfrm>
              <a:off x="444603" y="2640874"/>
              <a:ext cx="4353535" cy="3281782"/>
            </a:xfrm>
            <a:prstGeom prst="rect">
              <a:avLst/>
            </a:prstGeom>
            <a:ln w="15875">
              <a:solidFill>
                <a:schemeClr val="tx1"/>
              </a:solidFill>
            </a:ln>
            <a:effectLst>
              <a:outerShdw blurRad="50800" dist="50800" dir="5400000" algn="ctr" rotWithShape="0">
                <a:schemeClr val="tx1">
                  <a:lumMod val="75000"/>
                  <a:lumOff val="25000"/>
                </a:schemeClr>
              </a:outerShdw>
            </a:effectLst>
          </p:spPr>
        </p:pic>
        <p:sp>
          <p:nvSpPr>
            <p:cNvPr id="10" name="Oval 9"/>
            <p:cNvSpPr/>
            <p:nvPr/>
          </p:nvSpPr>
          <p:spPr>
            <a:xfrm>
              <a:off x="3555435" y="5581714"/>
              <a:ext cx="591312" cy="3040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97821" y="3477575"/>
              <a:ext cx="665226" cy="1800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p:cNvSpPr/>
          <p:nvPr/>
        </p:nvSpPr>
        <p:spPr>
          <a:xfrm>
            <a:off x="4509154" y="4488811"/>
            <a:ext cx="7306056" cy="1811886"/>
          </a:xfrm>
          <a:prstGeom prst="rect">
            <a:avLst/>
          </a:prstGeom>
          <a:solidFill>
            <a:schemeClr val="bg2">
              <a:lumMod val="90000"/>
            </a:schemeClr>
          </a:solidFill>
          <a:ln>
            <a:solidFill>
              <a:schemeClr val="bg2">
                <a:lumMod val="10000"/>
              </a:schemeClr>
            </a:solidFill>
          </a:ln>
          <a:effectLst>
            <a:outerShdw blurRad="762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p:cNvSpPr>
            <a:spLocks noGrp="1"/>
          </p:cNvSpPr>
          <p:nvPr>
            <p:ph sz="half" idx="1"/>
          </p:nvPr>
        </p:nvSpPr>
        <p:spPr>
          <a:xfrm>
            <a:off x="4459848" y="4448706"/>
            <a:ext cx="7440706" cy="2318212"/>
          </a:xfrm>
        </p:spPr>
        <p:txBody>
          <a:bodyPr>
            <a:noAutofit/>
          </a:bodyPr>
          <a:lstStyle/>
          <a:p>
            <a:pPr marL="0" indent="0">
              <a:spcBef>
                <a:spcPts val="0"/>
              </a:spcBef>
              <a:buNone/>
            </a:pPr>
            <a:r>
              <a:rPr lang="en-US" sz="1950" dirty="0" smtClean="0"/>
              <a:t>Text </a:t>
            </a:r>
            <a:r>
              <a:rPr lang="en-US" sz="1950" dirty="0"/>
              <a:t>Import Wizard </a:t>
            </a:r>
            <a:r>
              <a:rPr lang="en-US" sz="1950" dirty="0" smtClean="0"/>
              <a:t>appears:</a:t>
            </a:r>
            <a:endParaRPr lang="en-US" sz="1950" dirty="0"/>
          </a:p>
          <a:p>
            <a:pPr marL="466344" lvl="3">
              <a:spcBef>
                <a:spcPts val="0"/>
              </a:spcBef>
              <a:buSzPct val="75000"/>
              <a:buFont typeface="Courier New" panose="02070309020205020404" pitchFamily="49" charset="0"/>
              <a:buChar char="o"/>
            </a:pPr>
            <a:r>
              <a:rPr lang="en-US" sz="1950" dirty="0"/>
              <a:t>Step </a:t>
            </a:r>
            <a:r>
              <a:rPr lang="en-US" sz="1950" dirty="0" smtClean="0"/>
              <a:t>1/3 </a:t>
            </a:r>
            <a:r>
              <a:rPr lang="en-US" sz="1950" dirty="0"/>
              <a:t>(Original data type=</a:t>
            </a:r>
            <a:r>
              <a:rPr lang="en-US" sz="1950" b="1" i="1" dirty="0"/>
              <a:t>Delimited</a:t>
            </a:r>
            <a:r>
              <a:rPr lang="en-US" sz="1950" dirty="0"/>
              <a:t> and choose </a:t>
            </a:r>
            <a:r>
              <a:rPr lang="en-US" sz="1950" b="1" i="1" dirty="0"/>
              <a:t>Next</a:t>
            </a:r>
            <a:r>
              <a:rPr lang="en-US" sz="1950" dirty="0" smtClean="0"/>
              <a:t>).</a:t>
            </a:r>
            <a:endParaRPr lang="en-US" sz="1950" dirty="0"/>
          </a:p>
          <a:p>
            <a:pPr marL="466344" lvl="3">
              <a:spcBef>
                <a:spcPts val="0"/>
              </a:spcBef>
              <a:buSzPct val="75000"/>
              <a:buFont typeface="Courier New" panose="02070309020205020404" pitchFamily="49" charset="0"/>
              <a:buChar char="o"/>
            </a:pPr>
            <a:r>
              <a:rPr lang="en-US" sz="1950" dirty="0"/>
              <a:t>Step </a:t>
            </a:r>
            <a:r>
              <a:rPr lang="en-US" sz="1950" dirty="0" smtClean="0"/>
              <a:t>2/3 </a:t>
            </a:r>
            <a:r>
              <a:rPr lang="en-US" sz="1950" dirty="0"/>
              <a:t>(Change Delimiters from Tab to </a:t>
            </a:r>
            <a:r>
              <a:rPr lang="en-US" sz="1950" b="1" i="1" dirty="0"/>
              <a:t>Comma</a:t>
            </a:r>
            <a:r>
              <a:rPr lang="en-US" sz="1950" dirty="0"/>
              <a:t> and choose </a:t>
            </a:r>
            <a:r>
              <a:rPr lang="en-US" sz="1950" b="1" i="1" dirty="0"/>
              <a:t>Next</a:t>
            </a:r>
            <a:r>
              <a:rPr lang="en-US" sz="1950" dirty="0" smtClean="0"/>
              <a:t>).</a:t>
            </a:r>
            <a:endParaRPr lang="en-US" sz="1950" dirty="0"/>
          </a:p>
          <a:p>
            <a:pPr marL="466344" lvl="3">
              <a:spcBef>
                <a:spcPts val="0"/>
              </a:spcBef>
              <a:buSzPct val="75000"/>
              <a:buFont typeface="Courier New" panose="02070309020205020404" pitchFamily="49" charset="0"/>
              <a:buChar char="o"/>
            </a:pPr>
            <a:r>
              <a:rPr lang="en-US" sz="1950" dirty="0"/>
              <a:t>Step </a:t>
            </a:r>
            <a:r>
              <a:rPr lang="en-US" sz="1950" dirty="0" smtClean="0"/>
              <a:t>3/3 </a:t>
            </a:r>
            <a:r>
              <a:rPr lang="en-US" sz="1950" dirty="0"/>
              <a:t>(</a:t>
            </a:r>
            <a:r>
              <a:rPr lang="en-US" sz="1950" b="1" i="1" u="sng" dirty="0"/>
              <a:t>Select all fields </a:t>
            </a:r>
            <a:r>
              <a:rPr lang="en-US" sz="1950" dirty="0"/>
              <a:t>in Data preview, Change </a:t>
            </a:r>
            <a:r>
              <a:rPr lang="en-US" sz="1950" dirty="0" smtClean="0"/>
              <a:t>Column </a:t>
            </a:r>
            <a:r>
              <a:rPr lang="en-US" sz="1950" dirty="0"/>
              <a:t>data format to </a:t>
            </a:r>
            <a:r>
              <a:rPr lang="en-US" sz="1950" b="1" i="1" dirty="0"/>
              <a:t>Text</a:t>
            </a:r>
            <a:r>
              <a:rPr lang="en-US" sz="1950" b="1" dirty="0"/>
              <a:t> </a:t>
            </a:r>
            <a:r>
              <a:rPr lang="en-US" sz="1950" dirty="0" smtClean="0"/>
              <a:t>&amp; </a:t>
            </a:r>
            <a:r>
              <a:rPr lang="en-US" sz="1950" dirty="0"/>
              <a:t>choose </a:t>
            </a:r>
            <a:r>
              <a:rPr lang="en-US" sz="1950" b="1" i="1" dirty="0"/>
              <a:t>Finish</a:t>
            </a:r>
            <a:r>
              <a:rPr lang="en-US" sz="1950" dirty="0" smtClean="0"/>
              <a:t>).</a:t>
            </a:r>
          </a:p>
          <a:p>
            <a:pPr marL="466344" lvl="3">
              <a:spcBef>
                <a:spcPts val="0"/>
              </a:spcBef>
              <a:buSzPct val="75000"/>
              <a:buFont typeface="Courier New" panose="02070309020205020404" pitchFamily="49" charset="0"/>
              <a:buChar char="o"/>
            </a:pPr>
            <a:r>
              <a:rPr lang="en-US" sz="1950" dirty="0" smtClean="0"/>
              <a:t>Import </a:t>
            </a:r>
            <a:r>
              <a:rPr lang="en-US" sz="1950" dirty="0"/>
              <a:t>Data choose </a:t>
            </a:r>
            <a:r>
              <a:rPr lang="en-US" sz="1950" b="1" i="1" dirty="0"/>
              <a:t>New worksheet </a:t>
            </a:r>
            <a:r>
              <a:rPr lang="en-US" sz="1950" dirty="0"/>
              <a:t>and </a:t>
            </a:r>
            <a:r>
              <a:rPr lang="en-US" sz="1950" b="1" i="1" dirty="0" smtClean="0"/>
              <a:t>OK</a:t>
            </a:r>
            <a:r>
              <a:rPr lang="en-US" sz="1900" b="1" i="1" dirty="0" smtClean="0"/>
              <a:t>.</a:t>
            </a:r>
            <a:endParaRPr lang="en-US" sz="1900" dirty="0"/>
          </a:p>
        </p:txBody>
      </p:sp>
      <p:grpSp>
        <p:nvGrpSpPr>
          <p:cNvPr id="6" name="Group 5"/>
          <p:cNvGrpSpPr>
            <a:grpSpLocks noChangeAspect="1"/>
          </p:cNvGrpSpPr>
          <p:nvPr/>
        </p:nvGrpSpPr>
        <p:grpSpPr>
          <a:xfrm>
            <a:off x="1856563" y="1308476"/>
            <a:ext cx="4135858" cy="3117692"/>
            <a:chOff x="2098627" y="2011269"/>
            <a:chExt cx="4353535" cy="3281782"/>
          </a:xfrm>
        </p:grpSpPr>
        <p:pic>
          <p:nvPicPr>
            <p:cNvPr id="24" name="Picture 23"/>
            <p:cNvPicPr>
              <a:picLocks noChangeAspect="1"/>
            </p:cNvPicPr>
            <p:nvPr/>
          </p:nvPicPr>
          <p:blipFill>
            <a:blip r:embed="rId4"/>
            <a:stretch>
              <a:fillRect/>
            </a:stretch>
          </p:blipFill>
          <p:spPr>
            <a:xfrm>
              <a:off x="2098627" y="2011269"/>
              <a:ext cx="4353535" cy="3281782"/>
            </a:xfrm>
            <a:prstGeom prst="rect">
              <a:avLst/>
            </a:prstGeom>
            <a:ln w="15875">
              <a:solidFill>
                <a:schemeClr val="tx1"/>
              </a:solidFill>
            </a:ln>
            <a:effectLst>
              <a:outerShdw blurRad="50800" dist="50800" dir="5400000" algn="ctr" rotWithShape="0">
                <a:schemeClr val="tx1">
                  <a:lumMod val="75000"/>
                  <a:lumOff val="25000"/>
                </a:schemeClr>
              </a:outerShdw>
            </a:effectLst>
          </p:spPr>
        </p:pic>
        <p:sp>
          <p:nvSpPr>
            <p:cNvPr id="15" name="Oval 14"/>
            <p:cNvSpPr/>
            <p:nvPr/>
          </p:nvSpPr>
          <p:spPr>
            <a:xfrm>
              <a:off x="5136933" y="4990770"/>
              <a:ext cx="573104" cy="2292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2253585" y="2973547"/>
              <a:ext cx="554266" cy="1768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3632070" y="3003677"/>
              <a:ext cx="781142" cy="2490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p:cNvGrpSpPr>
            <a:grpSpLocks noChangeAspect="1"/>
          </p:cNvGrpSpPr>
          <p:nvPr/>
        </p:nvGrpSpPr>
        <p:grpSpPr>
          <a:xfrm>
            <a:off x="5078244" y="1041264"/>
            <a:ext cx="4135858" cy="3117692"/>
            <a:chOff x="4930855" y="1368123"/>
            <a:chExt cx="4353535" cy="3281782"/>
          </a:xfrm>
        </p:grpSpPr>
        <p:pic>
          <p:nvPicPr>
            <p:cNvPr id="25" name="Picture 24"/>
            <p:cNvPicPr>
              <a:picLocks noChangeAspect="1"/>
            </p:cNvPicPr>
            <p:nvPr/>
          </p:nvPicPr>
          <p:blipFill>
            <a:blip r:embed="rId5"/>
            <a:stretch>
              <a:fillRect/>
            </a:stretch>
          </p:blipFill>
          <p:spPr>
            <a:xfrm>
              <a:off x="4930855" y="1368123"/>
              <a:ext cx="4353535" cy="3281782"/>
            </a:xfrm>
            <a:prstGeom prst="rect">
              <a:avLst/>
            </a:prstGeom>
            <a:ln w="15875">
              <a:solidFill>
                <a:schemeClr val="tx1"/>
              </a:solidFill>
            </a:ln>
            <a:effectLst>
              <a:outerShdw blurRad="50800" dist="50800" dir="5400000" algn="ctr" rotWithShape="0">
                <a:schemeClr val="tx1">
                  <a:lumMod val="75000"/>
                  <a:lumOff val="25000"/>
                </a:schemeClr>
              </a:outerShdw>
            </a:effectLst>
          </p:spPr>
        </p:pic>
        <p:sp>
          <p:nvSpPr>
            <p:cNvPr id="17" name="Oval 16"/>
            <p:cNvSpPr/>
            <p:nvPr/>
          </p:nvSpPr>
          <p:spPr>
            <a:xfrm>
              <a:off x="8569004" y="4362503"/>
              <a:ext cx="665226" cy="2537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5125405" y="3322786"/>
              <a:ext cx="3976108"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5032732" y="2048661"/>
              <a:ext cx="555834" cy="241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p:cNvGrpSpPr/>
          <p:nvPr/>
        </p:nvGrpSpPr>
        <p:grpSpPr>
          <a:xfrm>
            <a:off x="8913180" y="1362570"/>
            <a:ext cx="2669220" cy="2295030"/>
            <a:chOff x="8939684" y="1246717"/>
            <a:chExt cx="2669220" cy="2295030"/>
          </a:xfrm>
        </p:grpSpPr>
        <p:grpSp>
          <p:nvGrpSpPr>
            <p:cNvPr id="3" name="Group 2"/>
            <p:cNvGrpSpPr/>
            <p:nvPr/>
          </p:nvGrpSpPr>
          <p:grpSpPr>
            <a:xfrm>
              <a:off x="8939684" y="1246717"/>
              <a:ext cx="2669220" cy="2295030"/>
              <a:chOff x="8881742" y="1121536"/>
              <a:chExt cx="2669220" cy="2295030"/>
            </a:xfrm>
          </p:grpSpPr>
          <p:pic>
            <p:nvPicPr>
              <p:cNvPr id="26" name="Picture 25"/>
              <p:cNvPicPr>
                <a:picLocks noChangeAspect="1"/>
              </p:cNvPicPr>
              <p:nvPr/>
            </p:nvPicPr>
            <p:blipFill>
              <a:blip r:embed="rId6"/>
              <a:stretch>
                <a:fillRect/>
              </a:stretch>
            </p:blipFill>
            <p:spPr>
              <a:xfrm>
                <a:off x="8881742" y="1121536"/>
                <a:ext cx="2669220" cy="2295030"/>
              </a:xfrm>
              <a:prstGeom prst="rect">
                <a:avLst/>
              </a:prstGeom>
              <a:ln w="15875">
                <a:solidFill>
                  <a:schemeClr val="tx1"/>
                </a:solidFill>
              </a:ln>
              <a:effectLst>
                <a:outerShdw blurRad="50800" dist="50800" dir="5400000" algn="ctr" rotWithShape="0">
                  <a:schemeClr val="tx1">
                    <a:lumMod val="75000"/>
                    <a:lumOff val="25000"/>
                  </a:schemeClr>
                </a:outerShdw>
              </a:effectLst>
            </p:spPr>
          </p:pic>
          <p:sp>
            <p:nvSpPr>
              <p:cNvPr id="22" name="Oval 21"/>
              <p:cNvSpPr/>
              <p:nvPr/>
            </p:nvSpPr>
            <p:spPr>
              <a:xfrm>
                <a:off x="8901617" y="2634621"/>
                <a:ext cx="1340596" cy="2810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Oval 17"/>
            <p:cNvSpPr/>
            <p:nvPr/>
          </p:nvSpPr>
          <p:spPr>
            <a:xfrm>
              <a:off x="10093436" y="3214729"/>
              <a:ext cx="781142" cy="2490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p:cNvSpPr txBox="1"/>
          <p:nvPr/>
        </p:nvSpPr>
        <p:spPr>
          <a:xfrm>
            <a:off x="9829800" y="6495110"/>
            <a:ext cx="2286000" cy="276999"/>
          </a:xfrm>
          <a:prstGeom prst="rect">
            <a:avLst/>
          </a:prstGeom>
          <a:noFill/>
        </p:spPr>
        <p:txBody>
          <a:bodyPr wrap="square" rtlCol="0">
            <a:spAutoFit/>
          </a:bodyPr>
          <a:lstStyle/>
          <a:p>
            <a:r>
              <a:rPr lang="en-US" sz="1200" b="1" dirty="0" smtClean="0">
                <a:solidFill>
                  <a:srgbClr val="C00000"/>
                </a:solidFill>
                <a:latin typeface="Calibri" panose="020F0502020204030204" pitchFamily="34" charset="0"/>
              </a:rPr>
              <a:t>**No Title 13 Data Displayed**</a:t>
            </a:r>
            <a:endParaRPr lang="en-US" sz="1200" dirty="0"/>
          </a:p>
        </p:txBody>
      </p:sp>
    </p:spTree>
    <p:extLst>
      <p:ext uri="{BB962C8B-B14F-4D97-AF65-F5344CB8AC3E}">
        <p14:creationId xmlns:p14="http://schemas.microsoft.com/office/powerpoint/2010/main" val="61287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rgbClr val="C00000"/>
                </a:solidFill>
              </a:rPr>
              <a:t>Opening .shp Files In Esri ArcGIS:</a:t>
            </a:r>
            <a:r>
              <a:rPr lang="en-US" b="1" dirty="0" smtClean="0">
                <a:solidFill>
                  <a:srgbClr val="C00000"/>
                </a:solidFill>
              </a:rPr>
              <a:t/>
            </a:r>
            <a:br>
              <a:rPr lang="en-US" b="1" dirty="0" smtClean="0">
                <a:solidFill>
                  <a:srgbClr val="C00000"/>
                </a:solidFill>
              </a:rPr>
            </a:br>
            <a:r>
              <a:rPr lang="en-US" sz="4000" b="1" dirty="0" smtClean="0">
                <a:solidFill>
                  <a:srgbClr val="C00000"/>
                </a:solidFill>
              </a:rPr>
              <a:t>Launch ArcGIS – ArcMap</a:t>
            </a:r>
            <a:endParaRPr lang="en-US" sz="4000" b="1" dirty="0">
              <a:solidFill>
                <a:srgbClr val="C00000"/>
              </a:solidFill>
            </a:endParaRPr>
          </a:p>
        </p:txBody>
      </p:sp>
      <p:sp>
        <p:nvSpPr>
          <p:cNvPr id="3" name="Content Placeholder 2"/>
          <p:cNvSpPr>
            <a:spLocks noGrp="1"/>
          </p:cNvSpPr>
          <p:nvPr>
            <p:ph sz="half" idx="1"/>
          </p:nvPr>
        </p:nvSpPr>
        <p:spPr>
          <a:xfrm>
            <a:off x="1066800" y="1589315"/>
            <a:ext cx="4927600" cy="4525963"/>
          </a:xfrm>
        </p:spPr>
        <p:txBody>
          <a:bodyPr>
            <a:normAutofit/>
          </a:bodyPr>
          <a:lstStyle/>
          <a:p>
            <a:r>
              <a:rPr lang="en-US" sz="3600" dirty="0" smtClean="0"/>
              <a:t>From the Start Menu or a shortcut icon on desktop, launch ArcMap.</a:t>
            </a:r>
          </a:p>
          <a:p>
            <a:r>
              <a:rPr lang="en-US" sz="3600" dirty="0" smtClean="0"/>
              <a:t>A “Loading </a:t>
            </a:r>
            <a:r>
              <a:rPr lang="en-US" sz="3600" dirty="0"/>
              <a:t>D</a:t>
            </a:r>
            <a:r>
              <a:rPr lang="en-US" sz="3600" dirty="0" smtClean="0"/>
              <a:t>ocument” window appears.</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10400" y="1589315"/>
            <a:ext cx="3982048" cy="3220420"/>
          </a:xfrm>
          <a:ln>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61</a:t>
            </a:fld>
            <a:endParaRPr lang="en-US" dirty="0">
              <a:solidFill>
                <a:schemeClr val="bg1">
                  <a:lumMod val="65000"/>
                </a:schemeClr>
              </a:solidFill>
            </a:endParaRPr>
          </a:p>
        </p:txBody>
      </p:sp>
    </p:spTree>
    <p:extLst>
      <p:ext uri="{BB962C8B-B14F-4D97-AF65-F5344CB8AC3E}">
        <p14:creationId xmlns:p14="http://schemas.microsoft.com/office/powerpoint/2010/main" val="41062024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rgbClr val="C00000"/>
                </a:solidFill>
              </a:rPr>
              <a:t>Opening .shp Files In Esri ArcGIS</a:t>
            </a:r>
            <a:r>
              <a:rPr lang="en-US" b="1" dirty="0" smtClean="0">
                <a:solidFill>
                  <a:srgbClr val="C00000"/>
                </a:solidFill>
              </a:rPr>
              <a:t/>
            </a:r>
            <a:br>
              <a:rPr lang="en-US" b="1" dirty="0" smtClean="0">
                <a:solidFill>
                  <a:srgbClr val="C00000"/>
                </a:solidFill>
              </a:rPr>
            </a:br>
            <a:r>
              <a:rPr lang="en-US" sz="4000" b="1" dirty="0" smtClean="0">
                <a:solidFill>
                  <a:srgbClr val="C00000"/>
                </a:solidFill>
              </a:rPr>
              <a:t>Setting </a:t>
            </a:r>
            <a:r>
              <a:rPr lang="en-US" sz="4000" b="1" dirty="0">
                <a:solidFill>
                  <a:srgbClr val="C00000"/>
                </a:solidFill>
              </a:rPr>
              <a:t>up .</a:t>
            </a:r>
            <a:r>
              <a:rPr lang="en-US" sz="4000" b="1" dirty="0" smtClean="0">
                <a:solidFill>
                  <a:srgbClr val="C00000"/>
                </a:solidFill>
              </a:rPr>
              <a:t>mxd</a:t>
            </a:r>
            <a:endParaRPr lang="en-US" dirty="0"/>
          </a:p>
        </p:txBody>
      </p:sp>
      <p:sp>
        <p:nvSpPr>
          <p:cNvPr id="3" name="Content Placeholder 2"/>
          <p:cNvSpPr>
            <a:spLocks noGrp="1"/>
          </p:cNvSpPr>
          <p:nvPr>
            <p:ph sz="half" idx="1"/>
          </p:nvPr>
        </p:nvSpPr>
        <p:spPr>
          <a:xfrm>
            <a:off x="1066800" y="1600201"/>
            <a:ext cx="4927600" cy="4525963"/>
          </a:xfrm>
        </p:spPr>
        <p:txBody>
          <a:bodyPr>
            <a:normAutofit/>
          </a:bodyPr>
          <a:lstStyle/>
          <a:p>
            <a:r>
              <a:rPr lang="en-US" sz="3200" dirty="0"/>
              <a:t>A blank Map Document </a:t>
            </a:r>
            <a:r>
              <a:rPr lang="en-US" sz="3200" dirty="0" smtClean="0"/>
              <a:t>(.mxd) </a:t>
            </a:r>
            <a:r>
              <a:rPr lang="en-US" sz="3200" dirty="0"/>
              <a:t>will </a:t>
            </a:r>
            <a:r>
              <a:rPr lang="en-US" sz="3200" dirty="0" smtClean="0"/>
              <a:t>open.</a:t>
            </a:r>
            <a:endParaRPr lang="en-US" sz="3200" dirty="0"/>
          </a:p>
          <a:p>
            <a:r>
              <a:rPr lang="en-US" sz="3200" dirty="0"/>
              <a:t>Click the </a:t>
            </a:r>
            <a:r>
              <a:rPr lang="en-US" sz="3200" b="1" i="1" dirty="0" smtClean="0"/>
              <a:t>Add</a:t>
            </a:r>
            <a:r>
              <a:rPr lang="en-US" sz="3200" i="1" dirty="0" smtClean="0"/>
              <a:t> </a:t>
            </a:r>
            <a:r>
              <a:rPr lang="en-US" sz="3200" dirty="0"/>
              <a:t>button to </a:t>
            </a:r>
            <a:r>
              <a:rPr lang="en-US" sz="3200" dirty="0" smtClean="0"/>
              <a:t>add </a:t>
            </a:r>
            <a:r>
              <a:rPr lang="en-US" sz="3200" dirty="0"/>
              <a:t>your </a:t>
            </a:r>
            <a:r>
              <a:rPr lang="en-US" sz="3200" dirty="0" smtClean="0"/>
              <a:t>data to the blank .mxd.</a:t>
            </a:r>
            <a:endParaRPr lang="en-US" sz="3200"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600201"/>
            <a:ext cx="5384800" cy="3557525"/>
          </a:xfrm>
          <a:ln>
            <a:solidFill>
              <a:schemeClr val="bg2">
                <a:lumMod val="10000"/>
              </a:schemeClr>
            </a:solidFill>
          </a:ln>
        </p:spPr>
      </p:pic>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62</a:t>
            </a:fld>
            <a:endParaRPr lang="en-US" dirty="0">
              <a:solidFill>
                <a:schemeClr val="bg1">
                  <a:lumMod val="65000"/>
                </a:schemeClr>
              </a:solidFill>
            </a:endParaRPr>
          </a:p>
        </p:txBody>
      </p:sp>
    </p:spTree>
    <p:extLst>
      <p:ext uri="{BB962C8B-B14F-4D97-AF65-F5344CB8AC3E}">
        <p14:creationId xmlns:p14="http://schemas.microsoft.com/office/powerpoint/2010/main" val="36948119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rgbClr val="C00000"/>
                </a:solidFill>
              </a:rPr>
              <a:t>Opening .shp files in Esri ArcGIS</a:t>
            </a:r>
            <a:r>
              <a:rPr lang="en-US" b="1" dirty="0" smtClean="0">
                <a:solidFill>
                  <a:srgbClr val="C00000"/>
                </a:solidFill>
              </a:rPr>
              <a:t/>
            </a:r>
            <a:br>
              <a:rPr lang="en-US" b="1" dirty="0" smtClean="0">
                <a:solidFill>
                  <a:srgbClr val="C00000"/>
                </a:solidFill>
              </a:rPr>
            </a:br>
            <a:r>
              <a:rPr lang="en-US" sz="4000" b="1" dirty="0" smtClean="0">
                <a:solidFill>
                  <a:srgbClr val="C00000"/>
                </a:solidFill>
              </a:rPr>
              <a:t>Browse and add data</a:t>
            </a:r>
            <a:endParaRPr lang="en-US" dirty="0"/>
          </a:p>
        </p:txBody>
      </p:sp>
      <p:sp>
        <p:nvSpPr>
          <p:cNvPr id="3" name="Content Placeholder 2"/>
          <p:cNvSpPr>
            <a:spLocks noGrp="1"/>
          </p:cNvSpPr>
          <p:nvPr>
            <p:ph sz="half" idx="1"/>
          </p:nvPr>
        </p:nvSpPr>
        <p:spPr>
          <a:xfrm>
            <a:off x="1319231" y="1600201"/>
            <a:ext cx="4851400" cy="4525963"/>
          </a:xfrm>
        </p:spPr>
        <p:txBody>
          <a:bodyPr>
            <a:normAutofit/>
          </a:bodyPr>
          <a:lstStyle/>
          <a:p>
            <a:r>
              <a:rPr lang="en-US" sz="3200" dirty="0"/>
              <a:t>Browse for your </a:t>
            </a:r>
            <a:r>
              <a:rPr lang="en-US" sz="3200" dirty="0" smtClean="0"/>
              <a:t>data.</a:t>
            </a:r>
          </a:p>
          <a:p>
            <a:r>
              <a:rPr lang="en-US" sz="3200" dirty="0"/>
              <a:t>Select the e</a:t>
            </a:r>
            <a:r>
              <a:rPr lang="en-US" sz="3200" dirty="0" smtClean="0"/>
              <a:t>dges shapefile </a:t>
            </a:r>
            <a:r>
              <a:rPr lang="en-US" sz="3200" dirty="0"/>
              <a:t>and the t</a:t>
            </a:r>
            <a:r>
              <a:rPr lang="en-US" sz="3200" dirty="0" smtClean="0"/>
              <a:t>abblock2010 shapefile </a:t>
            </a:r>
            <a:r>
              <a:rPr lang="en-US" sz="3200" dirty="0"/>
              <a:t>and click </a:t>
            </a:r>
            <a:r>
              <a:rPr lang="en-US" sz="3200" b="1" i="1" dirty="0" smtClean="0"/>
              <a:t>Add</a:t>
            </a:r>
            <a:r>
              <a:rPr lang="en-US" sz="3200" dirty="0" smtClean="0"/>
              <a:t>.</a:t>
            </a:r>
            <a:endParaRPr lang="en-US" sz="3200" dirty="0"/>
          </a:p>
          <a:p>
            <a:pPr marL="0" indent="0">
              <a:buNone/>
            </a:pPr>
            <a:endParaRPr lang="en-US" sz="3200"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05631" y="1600201"/>
            <a:ext cx="4744112" cy="3153215"/>
          </a:xfrm>
        </p:spPr>
      </p:pic>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63</a:t>
            </a:fld>
            <a:endParaRPr lang="en-US" dirty="0">
              <a:solidFill>
                <a:schemeClr val="bg1">
                  <a:lumMod val="65000"/>
                </a:schemeClr>
              </a:solidFill>
            </a:endParaRPr>
          </a:p>
        </p:txBody>
      </p:sp>
    </p:spTree>
    <p:extLst>
      <p:ext uri="{BB962C8B-B14F-4D97-AF65-F5344CB8AC3E}">
        <p14:creationId xmlns:p14="http://schemas.microsoft.com/office/powerpoint/2010/main" val="41679093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rgbClr val="C00000"/>
                </a:solidFill>
              </a:rPr>
              <a:t>Opening .shp files in Esri ArcGIS</a:t>
            </a:r>
            <a:r>
              <a:rPr lang="en-US" b="1" dirty="0" smtClean="0">
                <a:solidFill>
                  <a:srgbClr val="C00000"/>
                </a:solidFill>
              </a:rPr>
              <a:t/>
            </a:r>
            <a:br>
              <a:rPr lang="en-US" b="1" dirty="0" smtClean="0">
                <a:solidFill>
                  <a:srgbClr val="C00000"/>
                </a:solidFill>
              </a:rPr>
            </a:br>
            <a:r>
              <a:rPr lang="en-US" sz="4000" b="1" dirty="0" smtClean="0">
                <a:solidFill>
                  <a:srgbClr val="C00000"/>
                </a:solidFill>
              </a:rPr>
              <a:t>Add Data resulting visual</a:t>
            </a:r>
            <a:endParaRPr lang="en-US" dirty="0"/>
          </a:p>
        </p:txBody>
      </p:sp>
      <p:sp>
        <p:nvSpPr>
          <p:cNvPr id="3" name="Content Placeholder 2"/>
          <p:cNvSpPr>
            <a:spLocks noGrp="1"/>
          </p:cNvSpPr>
          <p:nvPr>
            <p:ph sz="half" idx="1"/>
          </p:nvPr>
        </p:nvSpPr>
        <p:spPr>
          <a:xfrm>
            <a:off x="1143000" y="1600201"/>
            <a:ext cx="5027631" cy="4525963"/>
          </a:xfrm>
        </p:spPr>
        <p:txBody>
          <a:bodyPr>
            <a:normAutofit/>
          </a:bodyPr>
          <a:lstStyle/>
          <a:p>
            <a:r>
              <a:rPr lang="en-US" sz="3200" dirty="0" smtClean="0"/>
              <a:t>Something similar to this image appears after successfully adding the edges and tabblock2010 shapefiles.</a:t>
            </a:r>
            <a:endParaRPr lang="en-US" sz="3200" dirty="0"/>
          </a:p>
          <a:p>
            <a:pPr marL="0" indent="0">
              <a:buNone/>
            </a:pPr>
            <a:endParaRPr lang="en-US" sz="3200"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600201"/>
            <a:ext cx="5384800" cy="3502575"/>
          </a:xfrm>
        </p:spPr>
      </p:pic>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64</a:t>
            </a:fld>
            <a:endParaRPr lang="en-US" dirty="0">
              <a:solidFill>
                <a:schemeClr val="bg1">
                  <a:lumMod val="65000"/>
                </a:schemeClr>
              </a:solidFill>
            </a:endParaRPr>
          </a:p>
        </p:txBody>
      </p:sp>
    </p:spTree>
    <p:extLst>
      <p:ext uri="{BB962C8B-B14F-4D97-AF65-F5344CB8AC3E}">
        <p14:creationId xmlns:p14="http://schemas.microsoft.com/office/powerpoint/2010/main" val="12633133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picture of neighborhood" descr="Cartoon-like graphic of residential community that includes images of trees, clouds and various types of homes and apartment buildings." title="Cover art graphic of residential community"/>
          <p:cNvPicPr/>
          <p:nvPr/>
        </p:nvPicPr>
        <p:blipFill>
          <a:blip r:embed="rId3" cstate="print">
            <a:extLst>
              <a:ext uri="{28A0092B-C50C-407E-A947-70E740481C1C}">
                <a14:useLocalDpi xmlns:a14="http://schemas.microsoft.com/office/drawing/2010/main" val="0"/>
              </a:ext>
            </a:extLst>
          </a:blip>
          <a:stretch>
            <a:fillRect/>
          </a:stretch>
        </p:blipFill>
        <p:spPr>
          <a:xfrm>
            <a:off x="1047302" y="61119"/>
            <a:ext cx="10097396" cy="4191000"/>
          </a:xfrm>
          <a:prstGeom prst="rect">
            <a:avLst/>
          </a:prstGeom>
          <a:scene3d>
            <a:camera prst="orthographicFront">
              <a:rot lat="0" lon="0" rev="0"/>
            </a:camera>
            <a:lightRig rig="threePt" dir="t"/>
          </a:scene3d>
        </p:spPr>
      </p:pic>
      <p:sp>
        <p:nvSpPr>
          <p:cNvPr id="2" name="Title 1"/>
          <p:cNvSpPr>
            <a:spLocks noGrp="1"/>
          </p:cNvSpPr>
          <p:nvPr>
            <p:ph type="title"/>
          </p:nvPr>
        </p:nvSpPr>
        <p:spPr>
          <a:xfrm>
            <a:off x="609600" y="3099878"/>
            <a:ext cx="10972800" cy="2194719"/>
          </a:xfrm>
        </p:spPr>
        <p:txBody>
          <a:bodyPr>
            <a:normAutofit/>
          </a:bodyPr>
          <a:lstStyle/>
          <a:p>
            <a:r>
              <a:rPr lang="en-US" sz="5400" b="1" dirty="0" smtClean="0">
                <a:solidFill>
                  <a:srgbClr val="C00000"/>
                </a:solidFill>
                <a:cs typeface="Times New Roman" panose="02020603050405020304" pitchFamily="18" charset="0"/>
              </a:rPr>
              <a:t>Digital Address List</a:t>
            </a:r>
            <a:br>
              <a:rPr lang="en-US" sz="5400" b="1" dirty="0" smtClean="0">
                <a:solidFill>
                  <a:srgbClr val="C00000"/>
                </a:solidFill>
                <a:cs typeface="Times New Roman" panose="02020603050405020304" pitchFamily="18" charset="0"/>
              </a:rPr>
            </a:br>
            <a:r>
              <a:rPr lang="en-US" sz="4800" b="1" i="1" dirty="0" smtClean="0">
                <a:solidFill>
                  <a:srgbClr val="C00000"/>
                </a:solidFill>
                <a:cs typeface="Times New Roman" panose="02020603050405020304" pitchFamily="18" charset="0"/>
              </a:rPr>
              <a:t>Acceptable Updates</a:t>
            </a:r>
            <a:endParaRPr lang="en-US" sz="4800" b="1" i="1" dirty="0">
              <a:solidFill>
                <a:srgbClr val="C00000"/>
              </a:solidFill>
            </a:endParaRPr>
          </a:p>
        </p:txBody>
      </p:sp>
    </p:spTree>
    <p:extLst>
      <p:ext uri="{BB962C8B-B14F-4D97-AF65-F5344CB8AC3E}">
        <p14:creationId xmlns:p14="http://schemas.microsoft.com/office/powerpoint/2010/main" val="25234926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b="1" dirty="0" smtClean="0">
                <a:solidFill>
                  <a:srgbClr val="C00000"/>
                </a:solidFill>
                <a:latin typeface="Calibri" panose="020F0502020204030204" pitchFamily="34" charset="0"/>
                <a:cs typeface="Times New Roman" panose="02020603050405020304" pitchFamily="18" charset="0"/>
              </a:rPr>
              <a:t>Agenda</a:t>
            </a:r>
            <a:endParaRPr lang="en-US" b="1" dirty="0">
              <a:solidFill>
                <a:srgbClr val="C00000"/>
              </a:solidFill>
              <a:latin typeface="Calibri" panose="020F0502020204030204" pitchFamily="34" charset="0"/>
              <a:cs typeface="Times New Roman" panose="02020603050405020304" pitchFamily="18" charset="0"/>
            </a:endParaRPr>
          </a:p>
        </p:txBody>
      </p:sp>
      <p:sp>
        <p:nvSpPr>
          <p:cNvPr id="3" name="Content Placeholder 2"/>
          <p:cNvSpPr>
            <a:spLocks noGrp="1"/>
          </p:cNvSpPr>
          <p:nvPr>
            <p:ph idx="1"/>
          </p:nvPr>
        </p:nvSpPr>
        <p:spPr>
          <a:xfrm>
            <a:off x="609600" y="1166018"/>
            <a:ext cx="10972800" cy="4929982"/>
          </a:xfrm>
        </p:spPr>
        <p:txBody>
          <a:bodyPr>
            <a:normAutofit/>
          </a:bodyPr>
          <a:lstStyle/>
          <a:p>
            <a:pPr marL="0" indent="0">
              <a:buNone/>
            </a:pPr>
            <a:r>
              <a:rPr lang="en-US" sz="4000" dirty="0" smtClean="0">
                <a:latin typeface="Calibri" panose="020F0502020204030204" pitchFamily="34" charset="0"/>
                <a:cs typeface="Times New Roman" panose="02020603050405020304" pitchFamily="18" charset="0"/>
              </a:rPr>
              <a:t>Digital </a:t>
            </a:r>
            <a:r>
              <a:rPr lang="en-US" sz="4000" dirty="0">
                <a:latin typeface="Calibri" panose="020F0502020204030204" pitchFamily="34" charset="0"/>
                <a:cs typeface="Times New Roman" panose="02020603050405020304" pitchFamily="18" charset="0"/>
              </a:rPr>
              <a:t>Address List and </a:t>
            </a:r>
            <a:r>
              <a:rPr lang="en-US" sz="4000" dirty="0" smtClean="0">
                <a:latin typeface="Calibri" panose="020F0502020204030204" pitchFamily="34" charset="0"/>
                <a:cs typeface="Times New Roman" panose="02020603050405020304" pitchFamily="18" charset="0"/>
              </a:rPr>
              <a:t>Digital </a:t>
            </a:r>
            <a:r>
              <a:rPr lang="en-US" sz="4000" dirty="0">
                <a:latin typeface="Calibri" panose="020F0502020204030204" pitchFamily="34" charset="0"/>
                <a:cs typeface="Times New Roman" panose="02020603050405020304" pitchFamily="18" charset="0"/>
              </a:rPr>
              <a:t>Map Updates</a:t>
            </a:r>
          </a:p>
          <a:p>
            <a:r>
              <a:rPr lang="en-US" dirty="0" smtClean="0">
                <a:latin typeface="Calibri" panose="020F0502020204030204" pitchFamily="34" charset="0"/>
                <a:cs typeface="Times New Roman" panose="02020603050405020304" pitchFamily="18" charset="0"/>
              </a:rPr>
              <a:t>Digital Address </a:t>
            </a:r>
            <a:r>
              <a:rPr lang="en-US" dirty="0">
                <a:latin typeface="Calibri" panose="020F0502020204030204" pitchFamily="34" charset="0"/>
                <a:cs typeface="Times New Roman" panose="02020603050405020304" pitchFamily="18" charset="0"/>
              </a:rPr>
              <a:t>List Action </a:t>
            </a:r>
            <a:r>
              <a:rPr lang="en-US" dirty="0" smtClean="0">
                <a:latin typeface="Calibri" panose="020F0502020204030204" pitchFamily="34" charset="0"/>
                <a:cs typeface="Times New Roman" panose="02020603050405020304" pitchFamily="18" charset="0"/>
              </a:rPr>
              <a:t>Code Updates </a:t>
            </a:r>
          </a:p>
          <a:p>
            <a:r>
              <a:rPr lang="en-US" dirty="0" smtClean="0">
                <a:latin typeface="Calibri" panose="020F0502020204030204" pitchFamily="34" charset="0"/>
                <a:cs typeface="Times New Roman" panose="02020603050405020304" pitchFamily="18" charset="0"/>
              </a:rPr>
              <a:t>Address List Add Updates</a:t>
            </a:r>
          </a:p>
          <a:p>
            <a:r>
              <a:rPr lang="en-US" dirty="0" smtClean="0">
                <a:latin typeface="Calibri" panose="020F0502020204030204" pitchFamily="34" charset="0"/>
                <a:cs typeface="Times New Roman" panose="02020603050405020304" pitchFamily="18" charset="0"/>
              </a:rPr>
              <a:t>Digital Map Updates</a:t>
            </a:r>
          </a:p>
          <a:p>
            <a:r>
              <a:rPr lang="en-US" dirty="0" smtClean="0">
                <a:latin typeface="Calibri" panose="020F0502020204030204" pitchFamily="34" charset="0"/>
                <a:cs typeface="Times New Roman" panose="02020603050405020304" pitchFamily="18" charset="0"/>
              </a:rPr>
              <a:t>Ungeocoded </a:t>
            </a:r>
            <a:r>
              <a:rPr lang="en-US" dirty="0">
                <a:latin typeface="Calibri" panose="020F0502020204030204" pitchFamily="34" charset="0"/>
                <a:cs typeface="Times New Roman" panose="02020603050405020304" pitchFamily="18" charset="0"/>
              </a:rPr>
              <a:t>Addresses</a:t>
            </a:r>
          </a:p>
          <a:p>
            <a:r>
              <a:rPr lang="en-US" dirty="0">
                <a:latin typeface="Calibri" panose="020F0502020204030204" pitchFamily="34" charset="0"/>
                <a:cs typeface="Times New Roman" panose="02020603050405020304" pitchFamily="18" charset="0"/>
              </a:rPr>
              <a:t>Non-City Style Addresses</a:t>
            </a:r>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66</a:t>
            </a:fld>
            <a:endParaRPr lang="en-US" sz="1200" dirty="0">
              <a:solidFill>
                <a:schemeClr val="bg1">
                  <a:lumMod val="65000"/>
                </a:schemeClr>
              </a:solidFill>
            </a:endParaRPr>
          </a:p>
        </p:txBody>
      </p:sp>
    </p:spTree>
    <p:extLst>
      <p:ext uri="{BB962C8B-B14F-4D97-AF65-F5344CB8AC3E}">
        <p14:creationId xmlns:p14="http://schemas.microsoft.com/office/powerpoint/2010/main" val="19068164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b="1" dirty="0" smtClean="0">
                <a:solidFill>
                  <a:srgbClr val="C00000"/>
                </a:solidFill>
              </a:rPr>
              <a:t>Acceptable Updates and Examples</a:t>
            </a:r>
            <a:endParaRPr lang="en-US" b="1" dirty="0">
              <a:solidFill>
                <a:srgbClr val="C00000"/>
              </a:solidFill>
            </a:endParaRPr>
          </a:p>
        </p:txBody>
      </p:sp>
      <p:sp>
        <p:nvSpPr>
          <p:cNvPr id="4" name="Content Placeholder 3"/>
          <p:cNvSpPr>
            <a:spLocks noGrp="1"/>
          </p:cNvSpPr>
          <p:nvPr>
            <p:ph sz="half" idx="2"/>
          </p:nvPr>
        </p:nvSpPr>
        <p:spPr>
          <a:xfrm>
            <a:off x="6197600" y="1143000"/>
            <a:ext cx="5003800" cy="4525963"/>
          </a:xfrm>
        </p:spPr>
        <p:txBody>
          <a:bodyPr>
            <a:noAutofit/>
          </a:bodyPr>
          <a:lstStyle/>
          <a:p>
            <a:pPr marL="0" indent="0">
              <a:buNone/>
            </a:pPr>
            <a:r>
              <a:rPr lang="en-US" sz="3200" dirty="0" smtClean="0"/>
              <a:t>Edges shapefile change type codes (CHNG_TYPE):</a:t>
            </a:r>
          </a:p>
          <a:p>
            <a:pPr lvl="1">
              <a:buFont typeface="Arial" panose="020B0604020202020204" pitchFamily="34" charset="0"/>
              <a:buChar char="•"/>
            </a:pPr>
            <a:r>
              <a:rPr lang="en-US" sz="3200" dirty="0" smtClean="0"/>
              <a:t>AL – Add Line.</a:t>
            </a:r>
          </a:p>
          <a:p>
            <a:pPr lvl="1">
              <a:buFont typeface="Arial" panose="020B0604020202020204" pitchFamily="34" charset="0"/>
              <a:buChar char="•"/>
            </a:pPr>
            <a:r>
              <a:rPr lang="en-US" sz="3200" dirty="0" smtClean="0"/>
              <a:t>DL – Delete Line.</a:t>
            </a:r>
          </a:p>
          <a:p>
            <a:pPr lvl="1">
              <a:buFont typeface="Arial" panose="020B0604020202020204" pitchFamily="34" charset="0"/>
              <a:buChar char="•"/>
            </a:pPr>
            <a:r>
              <a:rPr lang="en-US" sz="3200" dirty="0" smtClean="0"/>
              <a:t>CA – Change Attribute.</a:t>
            </a:r>
          </a:p>
        </p:txBody>
      </p:sp>
      <p:sp>
        <p:nvSpPr>
          <p:cNvPr id="5" name="Content Placeholder 4"/>
          <p:cNvSpPr>
            <a:spLocks noGrp="1"/>
          </p:cNvSpPr>
          <p:nvPr>
            <p:ph sz="half" idx="1"/>
          </p:nvPr>
        </p:nvSpPr>
        <p:spPr>
          <a:xfrm>
            <a:off x="977900" y="1142999"/>
            <a:ext cx="5219700" cy="4525963"/>
          </a:xfrm>
        </p:spPr>
        <p:txBody>
          <a:bodyPr>
            <a:normAutofit fontScale="92500" lnSpcReduction="20000"/>
          </a:bodyPr>
          <a:lstStyle/>
          <a:p>
            <a:pPr marL="0" indent="0">
              <a:buNone/>
            </a:pPr>
            <a:r>
              <a:rPr lang="en-US" sz="3500" dirty="0"/>
              <a:t>Address List action codes (ACTION):</a:t>
            </a:r>
          </a:p>
          <a:p>
            <a:pPr lvl="1">
              <a:buFont typeface="Arial" panose="020B0604020202020204" pitchFamily="34" charset="0"/>
              <a:buChar char="•"/>
            </a:pPr>
            <a:r>
              <a:rPr lang="en-US" sz="3500" dirty="0">
                <a:cs typeface="Times New Roman" panose="02020603050405020304" pitchFamily="18" charset="0"/>
              </a:rPr>
              <a:t>A – Add this address.</a:t>
            </a:r>
          </a:p>
          <a:p>
            <a:pPr lvl="1">
              <a:buFont typeface="Arial" panose="020B0604020202020204" pitchFamily="34" charset="0"/>
              <a:buChar char="•"/>
            </a:pPr>
            <a:r>
              <a:rPr lang="en-US" sz="3500" dirty="0">
                <a:cs typeface="Times New Roman" panose="02020603050405020304" pitchFamily="18" charset="0"/>
              </a:rPr>
              <a:t>C – </a:t>
            </a:r>
            <a:r>
              <a:rPr lang="en-US" sz="3500" dirty="0" smtClean="0">
                <a:cs typeface="Times New Roman" panose="02020603050405020304" pitchFamily="18" charset="0"/>
              </a:rPr>
              <a:t>Correct </a:t>
            </a:r>
            <a:r>
              <a:rPr lang="en-US" sz="3500" dirty="0">
                <a:cs typeface="Times New Roman" panose="02020603050405020304" pitchFamily="18" charset="0"/>
              </a:rPr>
              <a:t>this address.</a:t>
            </a:r>
          </a:p>
          <a:p>
            <a:pPr lvl="1">
              <a:buFont typeface="Arial" panose="020B0604020202020204" pitchFamily="34" charset="0"/>
              <a:buChar char="•"/>
            </a:pPr>
            <a:r>
              <a:rPr lang="en-US" sz="3500" dirty="0">
                <a:cs typeface="Times New Roman" panose="02020603050405020304" pitchFamily="18" charset="0"/>
              </a:rPr>
              <a:t>D – Delete this address.</a:t>
            </a:r>
          </a:p>
          <a:p>
            <a:pPr lvl="1">
              <a:buFont typeface="Arial" panose="020B0604020202020204" pitchFamily="34" charset="0"/>
              <a:buChar char="•"/>
            </a:pPr>
            <a:r>
              <a:rPr lang="en-US" sz="3500" dirty="0" smtClean="0">
                <a:cs typeface="Times New Roman" panose="02020603050405020304" pitchFamily="18" charset="0"/>
              </a:rPr>
              <a:t>J </a:t>
            </a:r>
            <a:r>
              <a:rPr lang="en-US" sz="3500" dirty="0">
                <a:cs typeface="Times New Roman" panose="02020603050405020304" pitchFamily="18" charset="0"/>
              </a:rPr>
              <a:t>– Address is not in this jurisdiction.</a:t>
            </a:r>
          </a:p>
          <a:p>
            <a:pPr lvl="1">
              <a:buFont typeface="Arial" panose="020B0604020202020204" pitchFamily="34" charset="0"/>
              <a:buChar char="•"/>
            </a:pPr>
            <a:r>
              <a:rPr lang="en-US" sz="3500" dirty="0">
                <a:cs typeface="Times New Roman" panose="02020603050405020304" pitchFamily="18" charset="0"/>
              </a:rPr>
              <a:t>N – Address is nonresidential.</a:t>
            </a:r>
          </a:p>
          <a:p>
            <a:endParaRPr lang="en-US" dirty="0"/>
          </a:p>
        </p:txBody>
      </p:sp>
      <p:sp>
        <p:nvSpPr>
          <p:cNvPr id="8" name="Slide Number Placeholder 7"/>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67</a:t>
            </a:fld>
            <a:endParaRPr lang="en-US" dirty="0">
              <a:solidFill>
                <a:schemeClr val="bg1">
                  <a:lumMod val="65000"/>
                </a:schemeClr>
              </a:solidFill>
            </a:endParaRPr>
          </a:p>
        </p:txBody>
      </p:sp>
    </p:spTree>
    <p:extLst>
      <p:ext uri="{BB962C8B-B14F-4D97-AF65-F5344CB8AC3E}">
        <p14:creationId xmlns:p14="http://schemas.microsoft.com/office/powerpoint/2010/main" val="34848614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676400"/>
          </a:xfrm>
        </p:spPr>
        <p:txBody>
          <a:bodyPr>
            <a:normAutofit fontScale="90000"/>
          </a:bodyPr>
          <a:lstStyle/>
          <a:p>
            <a:r>
              <a:rPr lang="en-US" sz="4900" b="1" dirty="0" smtClean="0">
                <a:solidFill>
                  <a:srgbClr val="C00000"/>
                </a:solidFill>
              </a:rPr>
              <a:t>“A” Action Code – Address List:</a:t>
            </a:r>
            <a:br>
              <a:rPr lang="en-US" sz="4900" b="1" dirty="0" smtClean="0">
                <a:solidFill>
                  <a:srgbClr val="C00000"/>
                </a:solidFill>
              </a:rPr>
            </a:br>
            <a:r>
              <a:rPr lang="en-US" sz="4000" b="1" dirty="0" smtClean="0">
                <a:solidFill>
                  <a:srgbClr val="C00000"/>
                </a:solidFill>
              </a:rPr>
              <a:t>City Style Addresses – HUs</a:t>
            </a:r>
            <a:r>
              <a:rPr lang="en-US" b="1" dirty="0" smtClean="0">
                <a:solidFill>
                  <a:srgbClr val="C00000"/>
                </a:solidFill>
              </a:rPr>
              <a:t/>
            </a:r>
            <a:br>
              <a:rPr lang="en-US" b="1" dirty="0" smtClean="0">
                <a:solidFill>
                  <a:srgbClr val="C00000"/>
                </a:solidFill>
              </a:rPr>
            </a:br>
            <a:r>
              <a:rPr lang="en-US" sz="2400" b="1" dirty="0" smtClean="0">
                <a:solidFill>
                  <a:srgbClr val="C00000"/>
                </a:solidFill>
              </a:rPr>
              <a:t>**No Title 13 Data Displayed**</a:t>
            </a:r>
            <a:endParaRPr lang="en-US" sz="2400" dirty="0"/>
          </a:p>
        </p:txBody>
      </p:sp>
      <p:pic>
        <p:nvPicPr>
          <p:cNvPr id="4" name="Content Placeholder 3" descr="Author uses image to illustrate an example of properly using the “A” action code to add city style addresses to the digital census address list." title="Image of proper use of “A” action code for adding city style housing unit addresses to Census Bureau's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1462" y="1897160"/>
            <a:ext cx="9929075" cy="3063681"/>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68</a:t>
            </a:fld>
            <a:endParaRPr lang="en-US" dirty="0">
              <a:solidFill>
                <a:schemeClr val="bg1">
                  <a:lumMod val="65000"/>
                </a:schemeClr>
              </a:solidFill>
            </a:endParaRPr>
          </a:p>
        </p:txBody>
      </p:sp>
    </p:spTree>
    <p:extLst>
      <p:ext uri="{BB962C8B-B14F-4D97-AF65-F5344CB8AC3E}">
        <p14:creationId xmlns:p14="http://schemas.microsoft.com/office/powerpoint/2010/main" val="17109642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0"/>
            <a:ext cx="10972800" cy="1143000"/>
          </a:xfrm>
        </p:spPr>
        <p:txBody>
          <a:bodyPr>
            <a:normAutofit fontScale="90000"/>
          </a:bodyPr>
          <a:lstStyle/>
          <a:p>
            <a:r>
              <a:rPr lang="en-US" sz="4900" b="1" dirty="0" smtClean="0">
                <a:solidFill>
                  <a:srgbClr val="C00000"/>
                </a:solidFill>
              </a:rPr>
              <a:t>“AL” Change Type – Edges Shapefile:</a:t>
            </a:r>
            <a:r>
              <a:rPr lang="en-US" b="1" dirty="0" smtClean="0">
                <a:solidFill>
                  <a:srgbClr val="C00000"/>
                </a:solidFill>
              </a:rPr>
              <a:t/>
            </a:r>
            <a:br>
              <a:rPr lang="en-US" b="1" dirty="0" smtClean="0">
                <a:solidFill>
                  <a:srgbClr val="C00000"/>
                </a:solidFill>
              </a:rPr>
            </a:br>
            <a:r>
              <a:rPr lang="en-US" sz="4000" b="1" dirty="0" smtClean="0">
                <a:solidFill>
                  <a:srgbClr val="C00000"/>
                </a:solidFill>
              </a:rPr>
              <a:t>Adding A Street</a:t>
            </a:r>
            <a:endParaRPr lang="en-US" sz="4000" b="1" dirty="0">
              <a:solidFill>
                <a:srgbClr val="C00000"/>
              </a:solidFill>
            </a:endParaRPr>
          </a:p>
        </p:txBody>
      </p:sp>
      <p:pic>
        <p:nvPicPr>
          <p:cNvPr id="8" name="Content Placeholder 7" descr="Author uses image to illustrate the corresponding map and attribute update, performed using ArcGIS, for adding addresses on Crystal Avenue in census tract 5002.00, census block 1014." title="Image of corresponding ArcGIS updates for adding a new stree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1" y="1321917"/>
            <a:ext cx="9143998" cy="4855516"/>
          </a:xfrm>
          <a:ln>
            <a:solidFill>
              <a:schemeClr val="bg2">
                <a:lumMod val="10000"/>
              </a:schemeClr>
            </a:solidFill>
          </a:ln>
        </p:spPr>
      </p:pic>
      <p:sp>
        <p:nvSpPr>
          <p:cNvPr id="2" name="Slide Number Placeholder 1"/>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69</a:t>
            </a:fld>
            <a:endParaRPr lang="en-US" dirty="0">
              <a:solidFill>
                <a:schemeClr val="bg1">
                  <a:lumMod val="65000"/>
                </a:schemeClr>
              </a:solidFill>
            </a:endParaRPr>
          </a:p>
        </p:txBody>
      </p:sp>
    </p:spTree>
    <p:extLst>
      <p:ext uri="{BB962C8B-B14F-4D97-AF65-F5344CB8AC3E}">
        <p14:creationId xmlns:p14="http://schemas.microsoft.com/office/powerpoint/2010/main" val="32291344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7714"/>
            <a:ext cx="8229600" cy="715962"/>
          </a:xfrm>
        </p:spPr>
        <p:txBody>
          <a:bodyPr>
            <a:noAutofit/>
          </a:bodyPr>
          <a:lstStyle/>
          <a:p>
            <a:r>
              <a:rPr lang="en-US" b="1" dirty="0">
                <a:solidFill>
                  <a:srgbClr val="C00000"/>
                </a:solidFill>
              </a:rPr>
              <a:t>Who </a:t>
            </a:r>
            <a:r>
              <a:rPr lang="en-US" b="1" dirty="0" smtClean="0">
                <a:solidFill>
                  <a:srgbClr val="C00000"/>
                </a:solidFill>
              </a:rPr>
              <a:t>Can Participate</a:t>
            </a:r>
            <a:endParaRPr lang="en-US" b="1" dirty="0">
              <a:solidFill>
                <a:srgbClr val="C00000"/>
              </a:solidFill>
            </a:endParaRPr>
          </a:p>
        </p:txBody>
      </p:sp>
      <p:sp>
        <p:nvSpPr>
          <p:cNvPr id="3" name="Content Placeholder 2"/>
          <p:cNvSpPr>
            <a:spLocks noGrp="1"/>
          </p:cNvSpPr>
          <p:nvPr>
            <p:ph idx="1"/>
          </p:nvPr>
        </p:nvSpPr>
        <p:spPr>
          <a:xfrm>
            <a:off x="1066800" y="1218332"/>
            <a:ext cx="10058400" cy="4708539"/>
          </a:xfrm>
        </p:spPr>
        <p:txBody>
          <a:bodyPr>
            <a:noAutofit/>
          </a:bodyPr>
          <a:lstStyle/>
          <a:p>
            <a:r>
              <a:rPr lang="en-US" sz="3600" dirty="0"/>
              <a:t>Federally recognized tribes with a reservation and/or off-reservation trust land.</a:t>
            </a:r>
          </a:p>
          <a:p>
            <a:r>
              <a:rPr lang="en-US" sz="3600" dirty="0"/>
              <a:t>States and Counties.</a:t>
            </a:r>
          </a:p>
          <a:p>
            <a:r>
              <a:rPr lang="en-US" sz="3600" dirty="0">
                <a:cs typeface="Times New Roman" panose="02020603050405020304" pitchFamily="18" charset="0"/>
              </a:rPr>
              <a:t>Incorporated places.</a:t>
            </a:r>
          </a:p>
          <a:p>
            <a:pPr lvl="1">
              <a:buSzPct val="75000"/>
              <a:buFont typeface="Courier New" panose="02070309020205020404" pitchFamily="49" charset="0"/>
              <a:buChar char="o"/>
            </a:pPr>
            <a:r>
              <a:rPr lang="en-US" sz="3200" dirty="0">
                <a:cs typeface="Times New Roman" panose="02020603050405020304" pitchFamily="18" charset="0"/>
              </a:rPr>
              <a:t>Cities, towns, boroughs, villages.</a:t>
            </a:r>
          </a:p>
          <a:p>
            <a:endParaRPr lang="en-US" sz="3600"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7</a:t>
            </a:fld>
            <a:endParaRPr lang="en-US" dirty="0"/>
          </a:p>
        </p:txBody>
      </p:sp>
    </p:spTree>
    <p:extLst>
      <p:ext uri="{BB962C8B-B14F-4D97-AF65-F5344CB8AC3E}">
        <p14:creationId xmlns:p14="http://schemas.microsoft.com/office/powerpoint/2010/main" val="10378904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630362"/>
          </a:xfrm>
        </p:spPr>
        <p:txBody>
          <a:bodyPr>
            <a:normAutofit fontScale="90000"/>
          </a:bodyPr>
          <a:lstStyle/>
          <a:p>
            <a:r>
              <a:rPr lang="en-US" sz="4900" b="1" dirty="0" smtClean="0">
                <a:solidFill>
                  <a:srgbClr val="C00000"/>
                </a:solidFill>
              </a:rPr>
              <a:t>“A” Action Code </a:t>
            </a:r>
            <a:r>
              <a:rPr lang="en-US" sz="4900" b="1" dirty="0">
                <a:solidFill>
                  <a:srgbClr val="C00000"/>
                </a:solidFill>
              </a:rPr>
              <a:t>– </a:t>
            </a:r>
            <a:r>
              <a:rPr lang="en-US" sz="4900" b="1" dirty="0" smtClean="0">
                <a:solidFill>
                  <a:srgbClr val="C00000"/>
                </a:solidFill>
              </a:rPr>
              <a:t>Address List:</a:t>
            </a:r>
            <a:r>
              <a:rPr lang="en-US" b="1" dirty="0" smtClean="0">
                <a:solidFill>
                  <a:srgbClr val="C00000"/>
                </a:solidFill>
              </a:rPr>
              <a:t/>
            </a:r>
            <a:br>
              <a:rPr lang="en-US" b="1" dirty="0" smtClean="0">
                <a:solidFill>
                  <a:srgbClr val="C00000"/>
                </a:solidFill>
              </a:rPr>
            </a:br>
            <a:r>
              <a:rPr lang="en-US" sz="4000" b="1" dirty="0" smtClean="0">
                <a:solidFill>
                  <a:srgbClr val="C00000"/>
                </a:solidFill>
              </a:rPr>
              <a:t>Non-City Style Addresses – HUs</a:t>
            </a:r>
            <a:r>
              <a:rPr lang="en-US" b="1" dirty="0">
                <a:solidFill>
                  <a:srgbClr val="C00000"/>
                </a:solidFill>
              </a:rPr>
              <a:t/>
            </a:r>
            <a:br>
              <a:rPr lang="en-US" b="1" dirty="0">
                <a:solidFill>
                  <a:srgbClr val="C00000"/>
                </a:solidFill>
              </a:rPr>
            </a:br>
            <a:r>
              <a:rPr lang="en-US" sz="2400" b="1" dirty="0">
                <a:solidFill>
                  <a:srgbClr val="C00000"/>
                </a:solidFill>
              </a:rPr>
              <a:t>**No Title 13 Data Displayed**</a:t>
            </a:r>
            <a:endParaRPr lang="en-US" sz="2400" dirty="0"/>
          </a:p>
        </p:txBody>
      </p:sp>
      <p:pic>
        <p:nvPicPr>
          <p:cNvPr id="4" name="Content Placeholder 3" descr="Author uses this image to illustrate properly using the “A” action code to add non-city style, housing unit addresses to the digital census address list." title="Image of proper use of “A” action code for adding non-city style housing unit addresses to Census Bureau's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3970" y="2320814"/>
            <a:ext cx="10728430" cy="2267171"/>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70</a:t>
            </a:fld>
            <a:endParaRPr lang="en-US" dirty="0">
              <a:solidFill>
                <a:schemeClr val="bg1">
                  <a:lumMod val="65000"/>
                </a:schemeClr>
              </a:solidFill>
            </a:endParaRPr>
          </a:p>
        </p:txBody>
      </p:sp>
    </p:spTree>
    <p:extLst>
      <p:ext uri="{BB962C8B-B14F-4D97-AF65-F5344CB8AC3E}">
        <p14:creationId xmlns:p14="http://schemas.microsoft.com/office/powerpoint/2010/main" val="29409519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11887200" cy="1654629"/>
          </a:xfrm>
        </p:spPr>
        <p:txBody>
          <a:bodyPr>
            <a:normAutofit fontScale="90000"/>
          </a:bodyPr>
          <a:lstStyle/>
          <a:p>
            <a:r>
              <a:rPr lang="en-US" sz="4900" b="1" dirty="0" smtClean="0">
                <a:solidFill>
                  <a:srgbClr val="C00000"/>
                </a:solidFill>
              </a:rPr>
              <a:t>“A” Action Code – Address List: </a:t>
            </a:r>
            <a:r>
              <a:rPr lang="en-US" b="1" dirty="0" smtClean="0">
                <a:solidFill>
                  <a:srgbClr val="C00000"/>
                </a:solidFill>
              </a:rPr>
              <a:t/>
            </a:r>
            <a:br>
              <a:rPr lang="en-US" b="1" dirty="0" smtClean="0">
                <a:solidFill>
                  <a:srgbClr val="C00000"/>
                </a:solidFill>
              </a:rPr>
            </a:br>
            <a:r>
              <a:rPr lang="en-US" sz="4000" b="1" dirty="0" smtClean="0">
                <a:solidFill>
                  <a:srgbClr val="C00000"/>
                </a:solidFill>
              </a:rPr>
              <a:t>City Style Addresses – GQs</a:t>
            </a:r>
            <a:r>
              <a:rPr lang="en-US" b="1" dirty="0">
                <a:solidFill>
                  <a:srgbClr val="C00000"/>
                </a:solidFill>
              </a:rPr>
              <a:t/>
            </a:r>
            <a:br>
              <a:rPr lang="en-US" b="1" dirty="0">
                <a:solidFill>
                  <a:srgbClr val="C00000"/>
                </a:solidFill>
              </a:rPr>
            </a:br>
            <a:r>
              <a:rPr lang="en-US" sz="2700" b="1" dirty="0">
                <a:solidFill>
                  <a:srgbClr val="C00000"/>
                </a:solidFill>
              </a:rPr>
              <a:t>**No Title 13 Data Displayed**</a:t>
            </a:r>
            <a:endParaRPr lang="en-US" sz="2700" b="1" dirty="0">
              <a:solidFill>
                <a:srgbClr val="C00000"/>
              </a:solidFill>
              <a:latin typeface="Calibri" panose="020F0502020204030204" pitchFamily="34" charset="0"/>
              <a:cs typeface="Times New Roman" panose="02020603050405020304" pitchFamily="18" charset="0"/>
            </a:endParaRPr>
          </a:p>
        </p:txBody>
      </p:sp>
      <p:pic>
        <p:nvPicPr>
          <p:cNvPr id="3" name="Content Placeholder 2" descr="Author uses image to illustrate an example of properly using the “A” action code to add city style, group quarters addresses to the digital census address list." title="Image of proper use of “A” action code for adding city style group quarters addresses to Census Bureau's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2773" y="2733143"/>
            <a:ext cx="9726454" cy="1391715"/>
          </a:xfrm>
          <a:ln>
            <a:solidFill>
              <a:schemeClr val="bg2">
                <a:lumMod val="10000"/>
              </a:schemeClr>
            </a:solidFill>
          </a:ln>
        </p:spPr>
      </p:pic>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71</a:t>
            </a:fld>
            <a:endParaRPr lang="en-US" dirty="0">
              <a:solidFill>
                <a:schemeClr val="bg1">
                  <a:lumMod val="65000"/>
                </a:schemeClr>
              </a:solidFill>
            </a:endParaRPr>
          </a:p>
        </p:txBody>
      </p:sp>
    </p:spTree>
    <p:extLst>
      <p:ext uri="{BB962C8B-B14F-4D97-AF65-F5344CB8AC3E}">
        <p14:creationId xmlns:p14="http://schemas.microsoft.com/office/powerpoint/2010/main" val="13108851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b="1" dirty="0" smtClean="0">
                <a:solidFill>
                  <a:srgbClr val="C00000"/>
                </a:solidFill>
                <a:cs typeface="Times New Roman" panose="02020603050405020304" pitchFamily="18" charset="0"/>
              </a:rPr>
              <a:t>“C” – Action Code</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147864"/>
            <a:ext cx="10972800" cy="6014936"/>
          </a:xfrm>
        </p:spPr>
        <p:txBody>
          <a:bodyPr>
            <a:normAutofit fontScale="55000" lnSpcReduction="20000"/>
          </a:bodyPr>
          <a:lstStyle/>
          <a:p>
            <a:pPr marL="0" indent="0">
              <a:buNone/>
            </a:pPr>
            <a:r>
              <a:rPr lang="en-US" sz="5800" dirty="0" smtClean="0"/>
              <a:t>Use </a:t>
            </a:r>
            <a:r>
              <a:rPr lang="en-US" sz="5800" dirty="0"/>
              <a:t>a “</a:t>
            </a:r>
            <a:r>
              <a:rPr lang="en-US" sz="5800" b="1" dirty="0"/>
              <a:t>C</a:t>
            </a:r>
            <a:r>
              <a:rPr lang="en-US" sz="5800" dirty="0"/>
              <a:t>” </a:t>
            </a:r>
            <a:r>
              <a:rPr lang="en-US" sz="5800" b="1" dirty="0" smtClean="0"/>
              <a:t>action code </a:t>
            </a:r>
            <a:r>
              <a:rPr lang="en-US" sz="5800" dirty="0" smtClean="0"/>
              <a:t>for the following </a:t>
            </a:r>
            <a:r>
              <a:rPr lang="en-US" sz="5800" dirty="0"/>
              <a:t>situations:</a:t>
            </a:r>
          </a:p>
          <a:p>
            <a:pPr lvl="1">
              <a:buFont typeface="Arial" panose="020B0604020202020204" pitchFamily="34" charset="0"/>
              <a:buChar char="•"/>
            </a:pPr>
            <a:r>
              <a:rPr lang="en-US" sz="5100" dirty="0"/>
              <a:t>Incorrect state </a:t>
            </a:r>
            <a:r>
              <a:rPr lang="en-US" sz="5100" dirty="0" smtClean="0"/>
              <a:t>code.</a:t>
            </a:r>
            <a:endParaRPr lang="en-US" sz="5100" dirty="0"/>
          </a:p>
          <a:p>
            <a:pPr lvl="1">
              <a:buFont typeface="Arial" panose="020B0604020202020204" pitchFamily="34" charset="0"/>
              <a:buChar char="•"/>
            </a:pPr>
            <a:r>
              <a:rPr lang="en-US" sz="5100" dirty="0"/>
              <a:t>Incorrect county </a:t>
            </a:r>
            <a:r>
              <a:rPr lang="en-US" sz="5100" dirty="0" smtClean="0"/>
              <a:t>code.</a:t>
            </a:r>
            <a:endParaRPr lang="en-US" sz="5100" dirty="0"/>
          </a:p>
          <a:p>
            <a:pPr lvl="1">
              <a:buFont typeface="Arial" panose="020B0604020202020204" pitchFamily="34" charset="0"/>
              <a:buChar char="•"/>
            </a:pPr>
            <a:r>
              <a:rPr lang="en-US" sz="5100" dirty="0"/>
              <a:t>Incorrect census tract </a:t>
            </a:r>
            <a:r>
              <a:rPr lang="en-US" sz="5100" dirty="0" smtClean="0"/>
              <a:t>number.</a:t>
            </a:r>
            <a:endParaRPr lang="en-US" sz="5100" dirty="0"/>
          </a:p>
          <a:p>
            <a:pPr lvl="1">
              <a:buFont typeface="Arial" panose="020B0604020202020204" pitchFamily="34" charset="0"/>
              <a:buChar char="•"/>
            </a:pPr>
            <a:r>
              <a:rPr lang="en-US" sz="5100" b="1" dirty="0"/>
              <a:t>Incorrect census block </a:t>
            </a:r>
            <a:r>
              <a:rPr lang="en-US" sz="5100" b="1" dirty="0" smtClean="0"/>
              <a:t>number.</a:t>
            </a:r>
            <a:endParaRPr lang="en-US" sz="5100" b="1" dirty="0"/>
          </a:p>
          <a:p>
            <a:pPr lvl="1">
              <a:buFont typeface="Arial" panose="020B0604020202020204" pitchFamily="34" charset="0"/>
              <a:buChar char="•"/>
            </a:pPr>
            <a:r>
              <a:rPr lang="en-US" sz="5100" b="1" dirty="0"/>
              <a:t>Incorrect street name (including street directional and street type information</a:t>
            </a:r>
            <a:r>
              <a:rPr lang="en-US" sz="5100" b="1" dirty="0" smtClean="0"/>
              <a:t>).</a:t>
            </a:r>
            <a:endParaRPr lang="en-US" sz="5100" b="1" dirty="0"/>
          </a:p>
          <a:p>
            <a:pPr lvl="1">
              <a:buFont typeface="Arial" panose="020B0604020202020204" pitchFamily="34" charset="0"/>
              <a:buChar char="•"/>
            </a:pPr>
            <a:r>
              <a:rPr lang="en-US" sz="5100" dirty="0"/>
              <a:t>Incorrect ZIP </a:t>
            </a:r>
            <a:r>
              <a:rPr lang="en-US" sz="5100" dirty="0" smtClean="0"/>
              <a:t>code.</a:t>
            </a:r>
          </a:p>
          <a:p>
            <a:pPr lvl="1">
              <a:buFont typeface="Arial" panose="020B0604020202020204" pitchFamily="34" charset="0"/>
              <a:buChar char="•"/>
            </a:pPr>
            <a:r>
              <a:rPr lang="en-US" sz="5100" dirty="0" smtClean="0"/>
              <a:t>Incorrect latitude and/or longitude values.</a:t>
            </a:r>
          </a:p>
          <a:p>
            <a:pPr lvl="1">
              <a:buFont typeface="Arial" panose="020B0604020202020204" pitchFamily="34" charset="0"/>
              <a:buChar char="•"/>
            </a:pPr>
            <a:r>
              <a:rPr lang="en-US" sz="5100" b="1" dirty="0" smtClean="0"/>
              <a:t>Include tract and block numbers for </a:t>
            </a:r>
            <a:r>
              <a:rPr lang="en-US" sz="5100" b="1" dirty="0"/>
              <a:t>u</a:t>
            </a:r>
            <a:r>
              <a:rPr lang="en-US" sz="5100" b="1" dirty="0" smtClean="0"/>
              <a:t>ngeocoded address records*.</a:t>
            </a:r>
          </a:p>
          <a:p>
            <a:pPr marL="0" indent="0">
              <a:buNone/>
            </a:pPr>
            <a:endParaRPr lang="en-US" dirty="0"/>
          </a:p>
          <a:p>
            <a:pPr marL="0" indent="0">
              <a:buNone/>
            </a:pPr>
            <a:r>
              <a:rPr lang="en-US" dirty="0" smtClean="0"/>
              <a:t>*</a:t>
            </a:r>
            <a:r>
              <a:rPr lang="en-US" dirty="0"/>
              <a:t>Ungeocoded </a:t>
            </a:r>
            <a:r>
              <a:rPr lang="en-US" dirty="0" smtClean="0"/>
              <a:t>address records </a:t>
            </a:r>
            <a:r>
              <a:rPr lang="en-US" dirty="0"/>
              <a:t>are missing the tract and block geocode </a:t>
            </a:r>
            <a:r>
              <a:rPr lang="en-US" dirty="0" smtClean="0"/>
              <a:t>information. These records exist </a:t>
            </a:r>
            <a:r>
              <a:rPr lang="en-US" dirty="0"/>
              <a:t>for </a:t>
            </a:r>
            <a:r>
              <a:rPr lang="en-US" dirty="0" smtClean="0"/>
              <a:t>state </a:t>
            </a:r>
            <a:r>
              <a:rPr lang="en-US" dirty="0"/>
              <a:t>and county participants</a:t>
            </a:r>
            <a:r>
              <a:rPr lang="en-US" dirty="0" smtClean="0"/>
              <a:t>.</a:t>
            </a:r>
            <a:r>
              <a:rPr lang="en-US" dirty="0"/>
              <a:t/>
            </a:r>
            <a:br>
              <a:rPr lang="en-US" dirty="0"/>
            </a:br>
            <a:endParaRPr lang="en-US" dirty="0">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72</a:t>
            </a:fld>
            <a:endParaRPr lang="en-US" dirty="0">
              <a:solidFill>
                <a:schemeClr val="bg1">
                  <a:lumMod val="65000"/>
                </a:schemeClr>
              </a:solidFill>
            </a:endParaRPr>
          </a:p>
        </p:txBody>
      </p:sp>
    </p:spTree>
    <p:extLst>
      <p:ext uri="{BB962C8B-B14F-4D97-AF65-F5344CB8AC3E}">
        <p14:creationId xmlns:p14="http://schemas.microsoft.com/office/powerpoint/2010/main" val="5503200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solidFill>
                  <a:srgbClr val="C00000"/>
                </a:solidFill>
              </a:rPr>
              <a:t>“C” Action Code </a:t>
            </a:r>
            <a:r>
              <a:rPr lang="en-US" sz="4900" b="1" dirty="0">
                <a:solidFill>
                  <a:srgbClr val="C00000"/>
                </a:solidFill>
              </a:rPr>
              <a:t>– </a:t>
            </a:r>
            <a:r>
              <a:rPr lang="en-US" sz="4900" b="1" dirty="0" smtClean="0">
                <a:solidFill>
                  <a:srgbClr val="C00000"/>
                </a:solidFill>
              </a:rPr>
              <a:t>Address List:</a:t>
            </a:r>
            <a:r>
              <a:rPr lang="en-US" b="1" dirty="0" smtClean="0">
                <a:solidFill>
                  <a:srgbClr val="C00000"/>
                </a:solidFill>
              </a:rPr>
              <a:t/>
            </a:r>
            <a:br>
              <a:rPr lang="en-US" b="1" dirty="0" smtClean="0">
                <a:solidFill>
                  <a:srgbClr val="C00000"/>
                </a:solidFill>
              </a:rPr>
            </a:br>
            <a:r>
              <a:rPr lang="en-US" sz="4000" b="1" dirty="0" smtClean="0">
                <a:solidFill>
                  <a:srgbClr val="C00000"/>
                </a:solidFill>
              </a:rPr>
              <a:t>City Style Address – Correcting Block Number</a:t>
            </a:r>
            <a:r>
              <a:rPr lang="en-US" b="1" dirty="0">
                <a:solidFill>
                  <a:srgbClr val="C00000"/>
                </a:solidFill>
              </a:rPr>
              <a:t/>
            </a:r>
            <a:br>
              <a:rPr lang="en-US" b="1" dirty="0">
                <a:solidFill>
                  <a:srgbClr val="C00000"/>
                </a:solidFill>
              </a:rPr>
            </a:br>
            <a:r>
              <a:rPr lang="en-US" sz="2400" b="1" dirty="0">
                <a:solidFill>
                  <a:srgbClr val="C00000"/>
                </a:solidFill>
              </a:rPr>
              <a:t>**No Title 13 Data Displayed**</a:t>
            </a:r>
            <a:endParaRPr lang="en-US" sz="2400" dirty="0"/>
          </a:p>
        </p:txBody>
      </p:sp>
      <p:pic>
        <p:nvPicPr>
          <p:cNvPr id="5" name="Content Placeholder 4" descr="Author uses image to illustrate and example of properly using &quot;C&quot; action code to correct the block number on the digital census address list for an incorrectly placed road feature." title="Image of corresponding ArcGIS updates for correcting the block number of a misplaced road featu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2249542"/>
            <a:ext cx="10972800" cy="2358916"/>
          </a:xfrm>
          <a:ln>
            <a:solidFill>
              <a:schemeClr val="bg2">
                <a:lumMod val="10000"/>
              </a:schemeClr>
            </a:solidFill>
          </a:ln>
        </p:spPr>
      </p:pic>
      <p:sp>
        <p:nvSpPr>
          <p:cNvPr id="10" name="Slide Number Placeholder 9"/>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73</a:t>
            </a:fld>
            <a:endParaRPr lang="en-US" dirty="0">
              <a:solidFill>
                <a:schemeClr val="bg1">
                  <a:lumMod val="65000"/>
                </a:schemeClr>
              </a:solidFill>
            </a:endParaRPr>
          </a:p>
        </p:txBody>
      </p:sp>
    </p:spTree>
    <p:extLst>
      <p:ext uri="{BB962C8B-B14F-4D97-AF65-F5344CB8AC3E}">
        <p14:creationId xmlns:p14="http://schemas.microsoft.com/office/powerpoint/2010/main" val="42288088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72062"/>
            <a:ext cx="10972800" cy="1143000"/>
          </a:xfrm>
        </p:spPr>
        <p:txBody>
          <a:bodyPr>
            <a:normAutofit fontScale="90000"/>
          </a:bodyPr>
          <a:lstStyle/>
          <a:p>
            <a:r>
              <a:rPr lang="en-US" sz="4900" b="1" dirty="0" smtClean="0">
                <a:solidFill>
                  <a:srgbClr val="C00000"/>
                </a:solidFill>
              </a:rPr>
              <a:t>“DL” and “AL” Change Type - Edges Shapefile:</a:t>
            </a:r>
            <a:r>
              <a:rPr lang="en-US" b="1" dirty="0">
                <a:solidFill>
                  <a:srgbClr val="C00000"/>
                </a:solidFill>
              </a:rPr>
              <a:t/>
            </a:r>
            <a:br>
              <a:rPr lang="en-US" b="1" dirty="0">
                <a:solidFill>
                  <a:srgbClr val="C00000"/>
                </a:solidFill>
              </a:rPr>
            </a:br>
            <a:r>
              <a:rPr lang="en-US" sz="4000" b="1" dirty="0" smtClean="0">
                <a:solidFill>
                  <a:srgbClr val="C00000"/>
                </a:solidFill>
              </a:rPr>
              <a:t>Correcting Block Number</a:t>
            </a:r>
            <a:endParaRPr lang="en-US" sz="4000" b="1" dirty="0">
              <a:solidFill>
                <a:srgbClr val="C00000"/>
              </a:solidFill>
            </a:endParaRPr>
          </a:p>
        </p:txBody>
      </p:sp>
      <p:pic>
        <p:nvPicPr>
          <p:cNvPr id="3" name="Content Placeholder 2" descr="Author uses image to illustrate the corresponding map and attribute update, performed using ArcGIS, for correcting the location of Court St from census tract 5003.00, census block 2024 to census block 1036 in the same census tract." title="Image of corresponding ArcGIS updates for correcting the location of a road featu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1" y="1287123"/>
            <a:ext cx="9143998" cy="4860281"/>
          </a:xfrm>
          <a:ln>
            <a:solidFill>
              <a:schemeClr val="bg2">
                <a:lumMod val="10000"/>
              </a:schemeClr>
            </a:solidFill>
          </a:ln>
        </p:spPr>
      </p:pic>
      <p:sp>
        <p:nvSpPr>
          <p:cNvPr id="2" name="Slide Number Placeholder 1"/>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74</a:t>
            </a:fld>
            <a:endParaRPr lang="en-US" dirty="0">
              <a:solidFill>
                <a:schemeClr val="bg1">
                  <a:lumMod val="65000"/>
                </a:schemeClr>
              </a:solidFill>
            </a:endParaRPr>
          </a:p>
        </p:txBody>
      </p:sp>
    </p:spTree>
    <p:extLst>
      <p:ext uri="{BB962C8B-B14F-4D97-AF65-F5344CB8AC3E}">
        <p14:creationId xmlns:p14="http://schemas.microsoft.com/office/powerpoint/2010/main" val="1580984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3" y="304800"/>
            <a:ext cx="10972800" cy="1630362"/>
          </a:xfrm>
        </p:spPr>
        <p:txBody>
          <a:bodyPr>
            <a:normAutofit fontScale="90000"/>
          </a:bodyPr>
          <a:lstStyle/>
          <a:p>
            <a:r>
              <a:rPr lang="en-US" sz="4900" b="1" dirty="0">
                <a:solidFill>
                  <a:srgbClr val="C00000"/>
                </a:solidFill>
              </a:rPr>
              <a:t>“C” </a:t>
            </a:r>
            <a:r>
              <a:rPr lang="en-US" sz="4900" b="1" dirty="0" smtClean="0">
                <a:solidFill>
                  <a:srgbClr val="C00000"/>
                </a:solidFill>
              </a:rPr>
              <a:t>Action Code </a:t>
            </a:r>
            <a:r>
              <a:rPr lang="en-US" sz="4900" b="1" dirty="0">
                <a:solidFill>
                  <a:srgbClr val="C00000"/>
                </a:solidFill>
              </a:rPr>
              <a:t>– Address </a:t>
            </a:r>
            <a:r>
              <a:rPr lang="en-US" sz="4900" b="1" dirty="0" smtClean="0">
                <a:solidFill>
                  <a:srgbClr val="C00000"/>
                </a:solidFill>
              </a:rPr>
              <a:t>List:</a:t>
            </a:r>
            <a:r>
              <a:rPr lang="en-US" b="1" dirty="0" smtClean="0">
                <a:solidFill>
                  <a:srgbClr val="C00000"/>
                </a:solidFill>
              </a:rPr>
              <a:t/>
            </a:r>
            <a:br>
              <a:rPr lang="en-US" b="1" dirty="0" smtClean="0">
                <a:solidFill>
                  <a:srgbClr val="C00000"/>
                </a:solidFill>
              </a:rPr>
            </a:br>
            <a:r>
              <a:rPr lang="en-US" sz="4000" b="1" dirty="0" smtClean="0">
                <a:solidFill>
                  <a:srgbClr val="C00000"/>
                </a:solidFill>
              </a:rPr>
              <a:t>City Style Addresses </a:t>
            </a:r>
            <a:r>
              <a:rPr lang="en-US" sz="4000" b="1" dirty="0">
                <a:solidFill>
                  <a:srgbClr val="C00000"/>
                </a:solidFill>
              </a:rPr>
              <a:t>– </a:t>
            </a:r>
            <a:r>
              <a:rPr lang="en-US" sz="4000" b="1" dirty="0" smtClean="0">
                <a:solidFill>
                  <a:srgbClr val="C00000"/>
                </a:solidFill>
              </a:rPr>
              <a:t>Correcting Street Name</a:t>
            </a:r>
            <a:r>
              <a:rPr lang="en-US" b="1" dirty="0">
                <a:solidFill>
                  <a:srgbClr val="C00000"/>
                </a:solidFill>
              </a:rPr>
              <a:t/>
            </a:r>
            <a:br>
              <a:rPr lang="en-US" b="1" dirty="0">
                <a:solidFill>
                  <a:srgbClr val="C00000"/>
                </a:solidFill>
              </a:rPr>
            </a:br>
            <a:r>
              <a:rPr lang="en-US" sz="2400" b="1" dirty="0">
                <a:solidFill>
                  <a:srgbClr val="C00000"/>
                </a:solidFill>
              </a:rPr>
              <a:t>**No Title 13 Data Displayed**</a:t>
            </a:r>
            <a:endParaRPr lang="en-US" sz="2400" dirty="0"/>
          </a:p>
        </p:txBody>
      </p:sp>
      <p:pic>
        <p:nvPicPr>
          <p:cNvPr id="4" name="Content Placeholder 3" descr="Author uses this image to illustrate properly using the “C” action code to correct the street name information of several city style, housing unit address records on the digital census address list." title="Image of proper use of “C” action code for correcting the street name of existing city style housing unit addresses on the Census Bureau's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800" y="2097626"/>
            <a:ext cx="8991600" cy="4103349"/>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75</a:t>
            </a:fld>
            <a:endParaRPr lang="en-US" dirty="0">
              <a:solidFill>
                <a:schemeClr val="bg1">
                  <a:lumMod val="65000"/>
                </a:schemeClr>
              </a:solidFill>
            </a:endParaRPr>
          </a:p>
        </p:txBody>
      </p:sp>
    </p:spTree>
    <p:extLst>
      <p:ext uri="{BB962C8B-B14F-4D97-AF65-F5344CB8AC3E}">
        <p14:creationId xmlns:p14="http://schemas.microsoft.com/office/powerpoint/2010/main" val="40866683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0"/>
            <a:ext cx="10972800" cy="1143000"/>
          </a:xfrm>
        </p:spPr>
        <p:txBody>
          <a:bodyPr>
            <a:normAutofit fontScale="90000"/>
          </a:bodyPr>
          <a:lstStyle/>
          <a:p>
            <a:r>
              <a:rPr lang="en-US" sz="4900" b="1" dirty="0" smtClean="0">
                <a:solidFill>
                  <a:srgbClr val="C00000"/>
                </a:solidFill>
              </a:rPr>
              <a:t>“CA” Change Type – Edges Shapefile:</a:t>
            </a:r>
            <a:r>
              <a:rPr lang="en-US" b="1" dirty="0">
                <a:solidFill>
                  <a:srgbClr val="C00000"/>
                </a:solidFill>
              </a:rPr>
              <a:t/>
            </a:r>
            <a:br>
              <a:rPr lang="en-US" b="1" dirty="0">
                <a:solidFill>
                  <a:srgbClr val="C00000"/>
                </a:solidFill>
              </a:rPr>
            </a:br>
            <a:r>
              <a:rPr lang="en-US" sz="4000" b="1" dirty="0" smtClean="0">
                <a:solidFill>
                  <a:srgbClr val="C00000"/>
                </a:solidFill>
              </a:rPr>
              <a:t>Correcting Street Name</a:t>
            </a:r>
            <a:endParaRPr lang="en-US" sz="4000" b="1" dirty="0">
              <a:solidFill>
                <a:srgbClr val="C00000"/>
              </a:solidFill>
            </a:endParaRPr>
          </a:p>
        </p:txBody>
      </p:sp>
      <p:pic>
        <p:nvPicPr>
          <p:cNvPr id="3" name="Content Placeholder 2" descr="Author uses image to illustrate the corresponding map and attribute update, performed using ArcGIS, for correcting the street name of Mound Rd to Mountain St.  The previous slide depicts the change for all of the housing units within census tract 5003.00, block 1010." title="Image of corresponding ArcGIS updates for correcting the name of a road featur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1" y="1296516"/>
            <a:ext cx="8774053" cy="4676130"/>
          </a:xfrm>
          <a:ln>
            <a:solidFill>
              <a:schemeClr val="bg2">
                <a:lumMod val="10000"/>
              </a:schemeClr>
            </a:solidFill>
          </a:ln>
        </p:spPr>
      </p:pic>
      <p:sp>
        <p:nvSpPr>
          <p:cNvPr id="2" name="Slide Number Placeholder 1"/>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76</a:t>
            </a:fld>
            <a:endParaRPr lang="en-US" dirty="0">
              <a:solidFill>
                <a:schemeClr val="bg1">
                  <a:lumMod val="65000"/>
                </a:schemeClr>
              </a:solidFill>
            </a:endParaRPr>
          </a:p>
        </p:txBody>
      </p:sp>
    </p:spTree>
    <p:extLst>
      <p:ext uri="{BB962C8B-B14F-4D97-AF65-F5344CB8AC3E}">
        <p14:creationId xmlns:p14="http://schemas.microsoft.com/office/powerpoint/2010/main" val="33854092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409" y="304800"/>
            <a:ext cx="10972800" cy="1748287"/>
          </a:xfrm>
        </p:spPr>
        <p:txBody>
          <a:bodyPr>
            <a:normAutofit fontScale="90000"/>
          </a:bodyPr>
          <a:lstStyle/>
          <a:p>
            <a:r>
              <a:rPr lang="en-US" sz="4900" b="1" dirty="0">
                <a:solidFill>
                  <a:srgbClr val="C00000"/>
                </a:solidFill>
              </a:rPr>
              <a:t>“C” </a:t>
            </a:r>
            <a:r>
              <a:rPr lang="en-US" sz="4900" b="1" dirty="0" smtClean="0">
                <a:solidFill>
                  <a:srgbClr val="C00000"/>
                </a:solidFill>
              </a:rPr>
              <a:t>Action Code </a:t>
            </a:r>
            <a:r>
              <a:rPr lang="en-US" sz="4900" b="1" dirty="0">
                <a:solidFill>
                  <a:srgbClr val="C00000"/>
                </a:solidFill>
              </a:rPr>
              <a:t>– Address List:</a:t>
            </a:r>
            <a:r>
              <a:rPr lang="en-US" b="1" dirty="0" smtClean="0">
                <a:solidFill>
                  <a:srgbClr val="C00000"/>
                </a:solidFill>
              </a:rPr>
              <a:t/>
            </a:r>
            <a:br>
              <a:rPr lang="en-US" b="1" dirty="0" smtClean="0">
                <a:solidFill>
                  <a:srgbClr val="C00000"/>
                </a:solidFill>
              </a:rPr>
            </a:br>
            <a:r>
              <a:rPr lang="en-US" sz="4000" b="1" dirty="0" smtClean="0">
                <a:solidFill>
                  <a:srgbClr val="C00000"/>
                </a:solidFill>
              </a:rPr>
              <a:t>City Style Addresses – Correcting Ungeocoded Records</a:t>
            </a:r>
            <a:r>
              <a:rPr lang="en-US" sz="4000" b="1" dirty="0">
                <a:solidFill>
                  <a:srgbClr val="C00000"/>
                </a:solidFill>
              </a:rPr>
              <a:t/>
            </a:r>
            <a:br>
              <a:rPr lang="en-US" sz="4000" b="1" dirty="0">
                <a:solidFill>
                  <a:srgbClr val="C00000"/>
                </a:solidFill>
              </a:rPr>
            </a:br>
            <a:r>
              <a:rPr lang="en-US" sz="2400" b="1" dirty="0">
                <a:solidFill>
                  <a:srgbClr val="C00000"/>
                </a:solidFill>
              </a:rPr>
              <a:t>**No Title 13 Data Displayed**</a:t>
            </a:r>
            <a:endParaRPr lang="en-US" sz="2400" b="1" dirty="0">
              <a:solidFill>
                <a:srgbClr val="C00000"/>
              </a:solidFill>
              <a:latin typeface="Calibri" panose="020F0502020204030204" pitchFamily="34" charset="0"/>
              <a:cs typeface="Times New Roman" panose="02020603050405020304" pitchFamily="18" charset="0"/>
            </a:endParaRPr>
          </a:p>
        </p:txBody>
      </p:sp>
      <p:pic>
        <p:nvPicPr>
          <p:cNvPr id="4" name="Content Placeholder 3" descr="Author uses this image to illustrate properly using the “C” action code to correct ungeocoded records (by including the geocode information and/or latitude and longitude coordinates) on the Census Bureau’s digital address list of a county participant.  " title="Image of proper use of “C” action code for use in correcting ungeocoded county records for city style housing unit addresses on the Census Bureau's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4678" y="2254427"/>
            <a:ext cx="10702643" cy="2349147"/>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77</a:t>
            </a:fld>
            <a:endParaRPr lang="en-US" dirty="0">
              <a:solidFill>
                <a:schemeClr val="bg1">
                  <a:lumMod val="65000"/>
                </a:schemeClr>
              </a:solidFill>
            </a:endParaRPr>
          </a:p>
        </p:txBody>
      </p:sp>
    </p:spTree>
    <p:extLst>
      <p:ext uri="{BB962C8B-B14F-4D97-AF65-F5344CB8AC3E}">
        <p14:creationId xmlns:p14="http://schemas.microsoft.com/office/powerpoint/2010/main" val="35240111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914400"/>
          </a:xfrm>
        </p:spPr>
        <p:txBody>
          <a:bodyPr/>
          <a:lstStyle/>
          <a:p>
            <a:r>
              <a:rPr lang="en-US" b="1" dirty="0" smtClean="0">
                <a:solidFill>
                  <a:srgbClr val="C00000"/>
                </a:solidFill>
                <a:cs typeface="Times New Roman" panose="02020603050405020304" pitchFamily="18" charset="0"/>
              </a:rPr>
              <a:t>“D” – Action Code</a:t>
            </a:r>
            <a:endParaRPr lang="en-US"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066800"/>
            <a:ext cx="10984992" cy="5181600"/>
          </a:xfrm>
        </p:spPr>
        <p:txBody>
          <a:bodyPr>
            <a:normAutofit lnSpcReduction="10000"/>
          </a:bodyPr>
          <a:lstStyle/>
          <a:p>
            <a:pPr marL="0" indent="0">
              <a:buNone/>
            </a:pPr>
            <a:r>
              <a:rPr lang="en-US" dirty="0" smtClean="0"/>
              <a:t>Use </a:t>
            </a:r>
            <a:r>
              <a:rPr lang="en-US" dirty="0"/>
              <a:t>a “</a:t>
            </a:r>
            <a:r>
              <a:rPr lang="en-US" b="1" dirty="0"/>
              <a:t>D</a:t>
            </a:r>
            <a:r>
              <a:rPr lang="en-US" dirty="0"/>
              <a:t>” </a:t>
            </a:r>
            <a:r>
              <a:rPr lang="en-US" b="1" dirty="0" smtClean="0"/>
              <a:t>action code </a:t>
            </a:r>
            <a:r>
              <a:rPr lang="en-US" dirty="0" smtClean="0"/>
              <a:t>for </a:t>
            </a:r>
            <a:r>
              <a:rPr lang="en-US" dirty="0"/>
              <a:t>the following situations:</a:t>
            </a:r>
          </a:p>
          <a:p>
            <a:pPr lvl="1">
              <a:buFont typeface="Arial" panose="020B0604020202020204" pitchFamily="34" charset="0"/>
              <a:buChar char="•"/>
            </a:pPr>
            <a:r>
              <a:rPr lang="en-US" dirty="0" smtClean="0"/>
              <a:t>Residential address no </a:t>
            </a:r>
            <a:r>
              <a:rPr lang="en-US" dirty="0"/>
              <a:t>longer exists, is uninhabitable, or is a </a:t>
            </a:r>
            <a:r>
              <a:rPr lang="en-US" dirty="0" smtClean="0"/>
              <a:t>duplicate.</a:t>
            </a:r>
            <a:endParaRPr lang="en-US" dirty="0"/>
          </a:p>
          <a:p>
            <a:pPr lvl="1">
              <a:buFont typeface="Arial" panose="020B0604020202020204" pitchFamily="34" charset="0"/>
              <a:buChar char="•"/>
            </a:pPr>
            <a:r>
              <a:rPr lang="en-US" b="1" dirty="0" smtClean="0"/>
              <a:t>Street, </a:t>
            </a:r>
            <a:r>
              <a:rPr lang="en-US" b="1" dirty="0"/>
              <a:t>or </a:t>
            </a:r>
            <a:r>
              <a:rPr lang="en-US" b="1" dirty="0" smtClean="0"/>
              <a:t>section of street, no </a:t>
            </a:r>
            <a:r>
              <a:rPr lang="en-US" b="1" dirty="0"/>
              <a:t>longer </a:t>
            </a:r>
            <a:r>
              <a:rPr lang="en-US" b="1" dirty="0" smtClean="0"/>
              <a:t>exists (and addresses along street no longer exist).</a:t>
            </a:r>
            <a:endParaRPr lang="en-US" b="1" dirty="0"/>
          </a:p>
          <a:p>
            <a:pPr lvl="1">
              <a:buFont typeface="Arial" panose="020B0604020202020204" pitchFamily="34" charset="0"/>
              <a:buChar char="•"/>
            </a:pPr>
            <a:r>
              <a:rPr lang="en-US" dirty="0"/>
              <a:t>Incorrect house </a:t>
            </a:r>
            <a:r>
              <a:rPr lang="en-US" dirty="0" smtClean="0"/>
              <a:t>number or </a:t>
            </a:r>
            <a:r>
              <a:rPr lang="en-US" b="1" dirty="0"/>
              <a:t>i</a:t>
            </a:r>
            <a:r>
              <a:rPr lang="en-US" b="1" dirty="0" smtClean="0"/>
              <a:t>ncorrect apartment/unit number.</a:t>
            </a:r>
          </a:p>
          <a:p>
            <a:pPr lvl="1">
              <a:buFont typeface="Arial" panose="020B0604020202020204" pitchFamily="34" charset="0"/>
              <a:buChar char="•"/>
            </a:pPr>
            <a:r>
              <a:rPr lang="en-US" b="1" dirty="0" smtClean="0"/>
              <a:t>Housing Unit, Multiunit, or Group Quarters </a:t>
            </a:r>
            <a:r>
              <a:rPr lang="en-US" b="1" dirty="0"/>
              <a:t>Conversions:</a:t>
            </a:r>
          </a:p>
          <a:p>
            <a:pPr lvl="2">
              <a:buSzPct val="75000"/>
              <a:buFont typeface="Courier New" panose="02070309020205020404" pitchFamily="49" charset="0"/>
              <a:buChar char="o"/>
            </a:pPr>
            <a:r>
              <a:rPr lang="en-US" b="1" dirty="0" smtClean="0"/>
              <a:t>Housing </a:t>
            </a:r>
            <a:r>
              <a:rPr lang="en-US" b="1" dirty="0"/>
              <a:t>unit converted to a multiunit </a:t>
            </a:r>
            <a:r>
              <a:rPr lang="en-US" b="1" dirty="0" smtClean="0"/>
              <a:t>structure or group quarters.</a:t>
            </a:r>
            <a:endParaRPr lang="en-US" b="1" dirty="0"/>
          </a:p>
          <a:p>
            <a:pPr lvl="2">
              <a:buSzPct val="75000"/>
              <a:buFont typeface="Courier New" panose="02070309020205020404" pitchFamily="49" charset="0"/>
              <a:buChar char="o"/>
            </a:pPr>
            <a:r>
              <a:rPr lang="en-US" dirty="0"/>
              <a:t>Multiunit structure converted to a </a:t>
            </a:r>
            <a:r>
              <a:rPr lang="en-US" dirty="0" smtClean="0"/>
              <a:t>housing unit or group quarters.</a:t>
            </a:r>
            <a:endParaRPr lang="en-US" dirty="0"/>
          </a:p>
          <a:p>
            <a:pPr lvl="2">
              <a:buSzPct val="75000"/>
              <a:buFont typeface="Courier New" panose="02070309020205020404" pitchFamily="49" charset="0"/>
              <a:buChar char="o"/>
            </a:pPr>
            <a:r>
              <a:rPr lang="en-US" dirty="0" smtClean="0"/>
              <a:t>Group </a:t>
            </a:r>
            <a:r>
              <a:rPr lang="en-US" dirty="0"/>
              <a:t>quarters converted to a </a:t>
            </a:r>
            <a:r>
              <a:rPr lang="en-US" dirty="0" smtClean="0"/>
              <a:t>housing unit or multiunit structure.</a:t>
            </a:r>
            <a:endParaRPr lang="en-US" dirty="0"/>
          </a:p>
          <a:p>
            <a:pPr marL="0" indent="0">
              <a:buNone/>
            </a:pPr>
            <a:r>
              <a:rPr lang="en-US" dirty="0" smtClean="0"/>
              <a:t>Do </a:t>
            </a:r>
            <a:r>
              <a:rPr lang="en-US" dirty="0"/>
              <a:t>not </a:t>
            </a:r>
            <a:r>
              <a:rPr lang="en-US" dirty="0" smtClean="0"/>
              <a:t>modify </a:t>
            </a:r>
            <a:r>
              <a:rPr lang="en-US" dirty="0"/>
              <a:t>any other </a:t>
            </a:r>
            <a:r>
              <a:rPr lang="en-US" dirty="0" smtClean="0"/>
              <a:t>columns.</a:t>
            </a:r>
            <a:endParaRPr lang="en-US" dirty="0"/>
          </a:p>
          <a:p>
            <a:endParaRPr lang="en-US" dirty="0"/>
          </a:p>
          <a:p>
            <a:endParaRPr lang="en-US" dirty="0" smtClean="0"/>
          </a:p>
        </p:txBody>
      </p:sp>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78</a:t>
            </a:fld>
            <a:endParaRPr lang="en-US" dirty="0">
              <a:solidFill>
                <a:schemeClr val="bg1">
                  <a:lumMod val="65000"/>
                </a:schemeClr>
              </a:solidFill>
            </a:endParaRPr>
          </a:p>
        </p:txBody>
      </p:sp>
    </p:spTree>
    <p:extLst>
      <p:ext uri="{BB962C8B-B14F-4D97-AF65-F5344CB8AC3E}">
        <p14:creationId xmlns:p14="http://schemas.microsoft.com/office/powerpoint/2010/main" val="26078822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748287"/>
          </a:xfrm>
        </p:spPr>
        <p:txBody>
          <a:bodyPr>
            <a:normAutofit fontScale="90000"/>
          </a:bodyPr>
          <a:lstStyle/>
          <a:p>
            <a:r>
              <a:rPr lang="en-US" sz="4900" b="1" dirty="0" smtClean="0">
                <a:solidFill>
                  <a:srgbClr val="C00000"/>
                </a:solidFill>
              </a:rPr>
              <a:t>“D” Action Code – Address List:</a:t>
            </a:r>
            <a:r>
              <a:rPr lang="en-US" b="1" dirty="0" smtClean="0">
                <a:solidFill>
                  <a:srgbClr val="C00000"/>
                </a:solidFill>
              </a:rPr>
              <a:t/>
            </a:r>
            <a:br>
              <a:rPr lang="en-US" b="1" dirty="0" smtClean="0">
                <a:solidFill>
                  <a:srgbClr val="C00000"/>
                </a:solidFill>
              </a:rPr>
            </a:br>
            <a:r>
              <a:rPr lang="en-US" sz="4000" b="1" dirty="0" smtClean="0">
                <a:solidFill>
                  <a:srgbClr val="C00000"/>
                </a:solidFill>
              </a:rPr>
              <a:t>City Style Addresses – Delete Addresses</a:t>
            </a:r>
            <a:r>
              <a:rPr lang="en-US" b="1" dirty="0">
                <a:solidFill>
                  <a:srgbClr val="C00000"/>
                </a:solidFill>
              </a:rPr>
              <a:t/>
            </a:r>
            <a:br>
              <a:rPr lang="en-US" b="1" dirty="0">
                <a:solidFill>
                  <a:srgbClr val="C00000"/>
                </a:solidFill>
              </a:rPr>
            </a:br>
            <a:r>
              <a:rPr lang="en-US" sz="2400" b="1" dirty="0">
                <a:solidFill>
                  <a:srgbClr val="C00000"/>
                </a:solidFill>
              </a:rPr>
              <a:t>**No Title 13 Data Displayed**</a:t>
            </a:r>
            <a:endParaRPr lang="en-US" sz="2400" b="1" dirty="0">
              <a:solidFill>
                <a:srgbClr val="C00000"/>
              </a:solidFill>
              <a:latin typeface="Calibri" panose="020F0502020204030204" pitchFamily="34" charset="0"/>
              <a:cs typeface="Times New Roman" panose="02020603050405020304" pitchFamily="18" charset="0"/>
            </a:endParaRPr>
          </a:p>
        </p:txBody>
      </p:sp>
      <p:pic>
        <p:nvPicPr>
          <p:cNvPr id="4" name="Content Placeholder 3" descr="Author uses this image to illustrate an example of properly marking city style housing unit records for deletion from the digital census address list." title="Image of proper use of “D” action code for use in marking city style housing unit addresses for deletion from the Census Bureau's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8328" y="2746313"/>
            <a:ext cx="10195343" cy="1365374"/>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79</a:t>
            </a:fld>
            <a:endParaRPr lang="en-US" dirty="0">
              <a:solidFill>
                <a:schemeClr val="bg1">
                  <a:lumMod val="65000"/>
                </a:schemeClr>
              </a:solidFill>
            </a:endParaRPr>
          </a:p>
        </p:txBody>
      </p:sp>
    </p:spTree>
    <p:extLst>
      <p:ext uri="{BB962C8B-B14F-4D97-AF65-F5344CB8AC3E}">
        <p14:creationId xmlns:p14="http://schemas.microsoft.com/office/powerpoint/2010/main" val="23913615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57150"/>
            <a:ext cx="10515600" cy="1143000"/>
          </a:xfrm>
        </p:spPr>
        <p:txBody>
          <a:bodyPr>
            <a:normAutofit/>
          </a:bodyPr>
          <a:lstStyle/>
          <a:p>
            <a:r>
              <a:rPr lang="en-US" b="1" dirty="0">
                <a:solidFill>
                  <a:srgbClr val="C00000"/>
                </a:solidFill>
              </a:rPr>
              <a:t>Title 13 U.S.C. – </a:t>
            </a:r>
            <a:r>
              <a:rPr lang="en-US" b="1" dirty="0" smtClean="0">
                <a:solidFill>
                  <a:srgbClr val="C00000"/>
                </a:solidFill>
              </a:rPr>
              <a:t>Confidentiality </a:t>
            </a:r>
            <a:r>
              <a:rPr lang="en-US" b="1" dirty="0">
                <a:solidFill>
                  <a:srgbClr val="C00000"/>
                </a:solidFill>
              </a:rPr>
              <a:t>and </a:t>
            </a:r>
            <a:r>
              <a:rPr lang="en-US" b="1" dirty="0" smtClean="0">
                <a:solidFill>
                  <a:srgbClr val="C00000"/>
                </a:solidFill>
              </a:rPr>
              <a:t>Security</a:t>
            </a:r>
            <a:endParaRPr lang="en-US" b="1" dirty="0">
              <a:solidFill>
                <a:srgbClr val="C00000"/>
              </a:solidFill>
            </a:endParaRPr>
          </a:p>
        </p:txBody>
      </p:sp>
      <p:sp>
        <p:nvSpPr>
          <p:cNvPr id="3" name="Content Placeholder 2"/>
          <p:cNvSpPr>
            <a:spLocks noGrp="1"/>
          </p:cNvSpPr>
          <p:nvPr>
            <p:ph idx="1"/>
          </p:nvPr>
        </p:nvSpPr>
        <p:spPr>
          <a:xfrm>
            <a:off x="609600" y="914400"/>
            <a:ext cx="10972800" cy="5334000"/>
          </a:xfrm>
        </p:spPr>
        <p:txBody>
          <a:bodyPr>
            <a:normAutofit lnSpcReduction="10000"/>
          </a:bodyPr>
          <a:lstStyle/>
          <a:p>
            <a:r>
              <a:rPr lang="en-US" sz="3600" dirty="0"/>
              <a:t>Information provided to/from LUCA is covered under Title 13 of the United States Code which:</a:t>
            </a:r>
          </a:p>
          <a:p>
            <a:pPr lvl="1">
              <a:buSzPct val="75000"/>
              <a:buFont typeface="Courier New" panose="02070309020205020404" pitchFamily="49" charset="0"/>
              <a:buChar char="o"/>
            </a:pPr>
            <a:r>
              <a:rPr lang="en-US" sz="3200" dirty="0"/>
              <a:t>Requires the Census Bureau to ensure confidential treatment of census-related information, including individual addresses and map structure points.</a:t>
            </a:r>
          </a:p>
          <a:p>
            <a:pPr lvl="1">
              <a:buSzPct val="75000"/>
              <a:buFont typeface="Courier New" panose="02070309020205020404" pitchFamily="49" charset="0"/>
              <a:buChar char="o"/>
            </a:pPr>
            <a:r>
              <a:rPr lang="en-US" sz="3200" dirty="0"/>
              <a:t>Requires the Census Bureau maintain the confidentiality of all information it collects.</a:t>
            </a:r>
          </a:p>
          <a:p>
            <a:r>
              <a:rPr lang="en-US" dirty="0"/>
              <a:t>LUCA operation requires all liaisons, reviewers, and anyone with access to Title 13 materials abide by </a:t>
            </a:r>
            <a:r>
              <a:rPr lang="en-US" i="1" dirty="0"/>
              <a:t>Confidentiality and Security Guidelines </a:t>
            </a:r>
            <a:r>
              <a:rPr lang="en-US" dirty="0"/>
              <a:t>and requires all LUCA participants sign the </a:t>
            </a:r>
            <a:r>
              <a:rPr lang="en-US" i="1" dirty="0"/>
              <a:t>Confidentiality Agreement Form (D-2005).</a:t>
            </a:r>
          </a:p>
          <a:p>
            <a:endParaRPr lang="en-US" dirty="0"/>
          </a:p>
        </p:txBody>
      </p:sp>
      <p:sp>
        <p:nvSpPr>
          <p:cNvPr id="6" name="Slide Number Placeholder 5"/>
          <p:cNvSpPr>
            <a:spLocks noGrp="1"/>
          </p:cNvSpPr>
          <p:nvPr>
            <p:ph type="sldNum" sz="quarter" idx="10"/>
          </p:nvPr>
        </p:nvSpPr>
        <p:spPr/>
        <p:txBody>
          <a:bodyPr/>
          <a:lstStyle/>
          <a:p>
            <a:fld id="{25B02A65-3D1E-45BD-9983-4ADAC5079F8B}" type="slidenum">
              <a:rPr lang="en-US" smtClean="0"/>
              <a:pPr/>
              <a:t>8</a:t>
            </a:fld>
            <a:endParaRPr lang="en-US" dirty="0"/>
          </a:p>
        </p:txBody>
      </p:sp>
    </p:spTree>
    <p:extLst>
      <p:ext uri="{BB962C8B-B14F-4D97-AF65-F5344CB8AC3E}">
        <p14:creationId xmlns:p14="http://schemas.microsoft.com/office/powerpoint/2010/main" val="1241353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304800"/>
            <a:ext cx="10972800" cy="1143000"/>
          </a:xfrm>
        </p:spPr>
        <p:txBody>
          <a:bodyPr>
            <a:normAutofit fontScale="90000"/>
          </a:bodyPr>
          <a:lstStyle/>
          <a:p>
            <a:r>
              <a:rPr lang="en-US" b="1" dirty="0" smtClean="0">
                <a:solidFill>
                  <a:srgbClr val="C00000"/>
                </a:solidFill>
              </a:rPr>
              <a:t>“DL” Change Type – Edges Shapefile</a:t>
            </a:r>
            <a:r>
              <a:rPr lang="en-US" b="1" dirty="0">
                <a:solidFill>
                  <a:srgbClr val="C00000"/>
                </a:solidFill>
              </a:rPr>
              <a:t>:</a:t>
            </a:r>
            <a:r>
              <a:rPr lang="en-US" b="1" dirty="0" smtClean="0">
                <a:solidFill>
                  <a:srgbClr val="C00000"/>
                </a:solidFill>
              </a:rPr>
              <a:t/>
            </a:r>
            <a:br>
              <a:rPr lang="en-US" b="1" dirty="0" smtClean="0">
                <a:solidFill>
                  <a:srgbClr val="C00000"/>
                </a:solidFill>
              </a:rPr>
            </a:br>
            <a:r>
              <a:rPr lang="en-US" sz="4000" b="1" dirty="0" smtClean="0">
                <a:solidFill>
                  <a:srgbClr val="C00000"/>
                </a:solidFill>
              </a:rPr>
              <a:t>Delete A Street</a:t>
            </a:r>
            <a:endParaRPr lang="en-US" sz="4000" b="1" dirty="0">
              <a:solidFill>
                <a:srgbClr val="C00000"/>
              </a:solidFill>
            </a:endParaRPr>
          </a:p>
        </p:txBody>
      </p:sp>
      <p:pic>
        <p:nvPicPr>
          <p:cNvPr id="3" name="Content Placeholder 2" descr="Author uses this visual as an example of the proper use of the &quot;DL&quot; change type in the edges shapefile." title="Image of edges shapefile attribute table with feature properly marked for deletion with 'DL'"/>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2100" y="2699814"/>
            <a:ext cx="9067800" cy="1458373"/>
          </a:xfrm>
          <a:ln>
            <a:solidFill>
              <a:schemeClr val="bg2">
                <a:lumMod val="10000"/>
              </a:schemeClr>
            </a:solidFill>
          </a:ln>
        </p:spPr>
      </p:pic>
      <p:sp>
        <p:nvSpPr>
          <p:cNvPr id="2" name="Slide Number Placeholder 1"/>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80</a:t>
            </a:fld>
            <a:endParaRPr lang="en-US" dirty="0">
              <a:solidFill>
                <a:schemeClr val="bg1">
                  <a:lumMod val="65000"/>
                </a:schemeClr>
              </a:solidFill>
            </a:endParaRPr>
          </a:p>
        </p:txBody>
      </p:sp>
    </p:spTree>
    <p:extLst>
      <p:ext uri="{BB962C8B-B14F-4D97-AF65-F5344CB8AC3E}">
        <p14:creationId xmlns:p14="http://schemas.microsoft.com/office/powerpoint/2010/main" val="32562472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2450"/>
            <a:ext cx="10972800" cy="1752600"/>
          </a:xfrm>
        </p:spPr>
        <p:txBody>
          <a:bodyPr>
            <a:normAutofit fontScale="90000"/>
          </a:bodyPr>
          <a:lstStyle/>
          <a:p>
            <a:r>
              <a:rPr lang="en-US" sz="4900" b="1" dirty="0" smtClean="0">
                <a:solidFill>
                  <a:srgbClr val="C00000"/>
                </a:solidFill>
              </a:rPr>
              <a:t>“D” and “A” Action Codes – Address List:</a:t>
            </a:r>
            <a:r>
              <a:rPr lang="en-US" b="1" dirty="0" smtClean="0">
                <a:solidFill>
                  <a:srgbClr val="C00000"/>
                </a:solidFill>
              </a:rPr>
              <a:t/>
            </a:r>
            <a:br>
              <a:rPr lang="en-US" b="1" dirty="0" smtClean="0">
                <a:solidFill>
                  <a:srgbClr val="C00000"/>
                </a:solidFill>
              </a:rPr>
            </a:br>
            <a:r>
              <a:rPr lang="en-US" sz="4000" b="1" dirty="0" smtClean="0">
                <a:solidFill>
                  <a:srgbClr val="C00000"/>
                </a:solidFill>
              </a:rPr>
              <a:t>City Style Addresses – Incorrect Apartment Unit</a:t>
            </a:r>
            <a:r>
              <a:rPr lang="en-US" b="1" dirty="0">
                <a:solidFill>
                  <a:srgbClr val="C00000"/>
                </a:solidFill>
              </a:rPr>
              <a:t/>
            </a:r>
            <a:br>
              <a:rPr lang="en-US" b="1" dirty="0">
                <a:solidFill>
                  <a:srgbClr val="C00000"/>
                </a:solidFill>
              </a:rPr>
            </a:br>
            <a:r>
              <a:rPr lang="en-US" sz="2400" b="1" dirty="0">
                <a:solidFill>
                  <a:srgbClr val="C00000"/>
                </a:solidFill>
              </a:rPr>
              <a:t>**No Title 13 Data Displayed**</a:t>
            </a:r>
            <a:endParaRPr lang="en-US" sz="2400" dirty="0"/>
          </a:p>
        </p:txBody>
      </p:sp>
      <p:pic>
        <p:nvPicPr>
          <p:cNvPr id="4" name="Content Placeholder 3" descr="Author uses image to illustrate an example of properly deleting city style housing unit records that have incorrect apartment unit information from the digital address list and adding the addresses with the proper apartment unit information to the digital census address list." title="Image of proper use of “D” and “A” action codes for use in deleting city style housing unit addresses with incorrect apartment designations and adding the addresses with correct apartment information on the Census Bureau's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2678761"/>
            <a:ext cx="9144000" cy="1500478"/>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81</a:t>
            </a:fld>
            <a:endParaRPr lang="en-US" dirty="0">
              <a:solidFill>
                <a:schemeClr val="bg1">
                  <a:lumMod val="65000"/>
                </a:schemeClr>
              </a:solidFill>
            </a:endParaRPr>
          </a:p>
        </p:txBody>
      </p:sp>
    </p:spTree>
    <p:extLst>
      <p:ext uri="{BB962C8B-B14F-4D97-AF65-F5344CB8AC3E}">
        <p14:creationId xmlns:p14="http://schemas.microsoft.com/office/powerpoint/2010/main" val="12124364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28600"/>
            <a:ext cx="10972800" cy="1600200"/>
          </a:xfrm>
        </p:spPr>
        <p:txBody>
          <a:bodyPr>
            <a:normAutofit fontScale="90000"/>
          </a:bodyPr>
          <a:lstStyle/>
          <a:p>
            <a:r>
              <a:rPr lang="en-US" sz="4900" b="1" dirty="0">
                <a:solidFill>
                  <a:srgbClr val="C00000"/>
                </a:solidFill>
              </a:rPr>
              <a:t>“D” and “A” </a:t>
            </a:r>
            <a:r>
              <a:rPr lang="en-US" sz="4900" b="1" dirty="0" smtClean="0">
                <a:solidFill>
                  <a:srgbClr val="C00000"/>
                </a:solidFill>
              </a:rPr>
              <a:t>Action Codes </a:t>
            </a:r>
            <a:r>
              <a:rPr lang="en-US" sz="4900" b="1" dirty="0">
                <a:solidFill>
                  <a:srgbClr val="C00000"/>
                </a:solidFill>
              </a:rPr>
              <a:t>– Address List:</a:t>
            </a:r>
            <a:r>
              <a:rPr lang="en-US" b="1" dirty="0" smtClean="0">
                <a:solidFill>
                  <a:srgbClr val="C00000"/>
                </a:solidFill>
              </a:rPr>
              <a:t/>
            </a:r>
            <a:br>
              <a:rPr lang="en-US" b="1" dirty="0" smtClean="0">
                <a:solidFill>
                  <a:srgbClr val="C00000"/>
                </a:solidFill>
              </a:rPr>
            </a:br>
            <a:r>
              <a:rPr lang="en-US" sz="4000" b="1" dirty="0" smtClean="0">
                <a:solidFill>
                  <a:srgbClr val="C00000"/>
                </a:solidFill>
              </a:rPr>
              <a:t>City Style Addresses – HU Converted to Multiunit</a:t>
            </a:r>
            <a:r>
              <a:rPr lang="en-US" sz="4000" b="1" dirty="0">
                <a:solidFill>
                  <a:srgbClr val="C00000"/>
                </a:solidFill>
              </a:rPr>
              <a:t/>
            </a:r>
            <a:br>
              <a:rPr lang="en-US" sz="4000" b="1" dirty="0">
                <a:solidFill>
                  <a:srgbClr val="C00000"/>
                </a:solidFill>
              </a:rPr>
            </a:br>
            <a:r>
              <a:rPr lang="en-US" sz="2400" b="1" dirty="0">
                <a:solidFill>
                  <a:srgbClr val="C00000"/>
                </a:solidFill>
              </a:rPr>
              <a:t>**No Title 13 Data Displayed**</a:t>
            </a:r>
            <a:endParaRPr lang="en-US" sz="2400" dirty="0"/>
          </a:p>
        </p:txBody>
      </p:sp>
      <p:pic>
        <p:nvPicPr>
          <p:cNvPr id="4" name="Content Placeholder 3" descr="Author uses image to illustrate an example of properly deleting a city style housing unit record that converted to a multiunit structure with four individual housing unit addresses and adding those four individual units to the Census Bureau’s digital address list." title="Image of proper use of “D” and “A” action codes for use in deleting city style housing unit addresses and adding four new addresses with apartment unit information to the Census Bureau's digital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8233" y="2821597"/>
            <a:ext cx="9671734" cy="1214807"/>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82</a:t>
            </a:fld>
            <a:endParaRPr lang="en-US" dirty="0">
              <a:solidFill>
                <a:schemeClr val="bg1">
                  <a:lumMod val="65000"/>
                </a:schemeClr>
              </a:solidFill>
            </a:endParaRPr>
          </a:p>
        </p:txBody>
      </p:sp>
    </p:spTree>
    <p:extLst>
      <p:ext uri="{BB962C8B-B14F-4D97-AF65-F5344CB8AC3E}">
        <p14:creationId xmlns:p14="http://schemas.microsoft.com/office/powerpoint/2010/main" val="20655556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527" y="6927"/>
            <a:ext cx="10972800" cy="1143000"/>
          </a:xfrm>
        </p:spPr>
        <p:txBody>
          <a:bodyPr>
            <a:normAutofit/>
          </a:bodyPr>
          <a:lstStyle/>
          <a:p>
            <a:r>
              <a:rPr lang="en-US" b="1" dirty="0" smtClean="0">
                <a:solidFill>
                  <a:srgbClr val="C00000"/>
                </a:solidFill>
                <a:cs typeface="Times New Roman" panose="02020603050405020304" pitchFamily="18" charset="0"/>
              </a:rPr>
              <a:t>“J” </a:t>
            </a:r>
            <a:r>
              <a:rPr lang="en-US" b="1" dirty="0">
                <a:solidFill>
                  <a:srgbClr val="C00000"/>
                </a:solidFill>
                <a:cs typeface="Times New Roman" panose="02020603050405020304" pitchFamily="18" charset="0"/>
              </a:rPr>
              <a:t>– </a:t>
            </a:r>
            <a:r>
              <a:rPr lang="en-US" b="1" dirty="0" smtClean="0">
                <a:solidFill>
                  <a:srgbClr val="C00000"/>
                </a:solidFill>
                <a:cs typeface="Times New Roman" panose="02020603050405020304" pitchFamily="18" charset="0"/>
              </a:rPr>
              <a:t>Action Code</a:t>
            </a:r>
            <a:endParaRPr lang="en-US" b="1" dirty="0">
              <a:solidFill>
                <a:srgbClr val="C00000"/>
              </a:solidFill>
              <a:cs typeface="Times New Roman" panose="02020603050405020304" pitchFamily="18" charset="0"/>
            </a:endParaRPr>
          </a:p>
        </p:txBody>
      </p:sp>
      <p:sp>
        <p:nvSpPr>
          <p:cNvPr id="3" name="Content Placeholder 2"/>
          <p:cNvSpPr>
            <a:spLocks noGrp="1"/>
          </p:cNvSpPr>
          <p:nvPr>
            <p:ph sz="half" idx="1"/>
          </p:nvPr>
        </p:nvSpPr>
        <p:spPr>
          <a:xfrm>
            <a:off x="1101012" y="1149927"/>
            <a:ext cx="10027651" cy="3342736"/>
          </a:xfrm>
        </p:spPr>
        <p:txBody>
          <a:bodyPr>
            <a:normAutofit/>
          </a:bodyPr>
          <a:lstStyle/>
          <a:p>
            <a:r>
              <a:rPr lang="en-US" sz="3600" dirty="0" smtClean="0"/>
              <a:t>Use a “</a:t>
            </a:r>
            <a:r>
              <a:rPr lang="en-US" sz="3600" b="1" dirty="0" smtClean="0"/>
              <a:t>J</a:t>
            </a:r>
            <a:r>
              <a:rPr lang="en-US" sz="3600" dirty="0"/>
              <a:t>” </a:t>
            </a:r>
            <a:r>
              <a:rPr lang="en-US" sz="3600" b="1" dirty="0" smtClean="0"/>
              <a:t>action code</a:t>
            </a:r>
            <a:r>
              <a:rPr lang="en-US" sz="3600" dirty="0" smtClean="0"/>
              <a:t> to flag residential </a:t>
            </a:r>
            <a:r>
              <a:rPr lang="en-US" sz="3600" dirty="0"/>
              <a:t>addresses that are not </a:t>
            </a:r>
            <a:r>
              <a:rPr lang="en-US" sz="3600" dirty="0" smtClean="0"/>
              <a:t>in your jurisdiction.</a:t>
            </a:r>
          </a:p>
          <a:p>
            <a:r>
              <a:rPr lang="en-US" sz="3600" dirty="0" smtClean="0"/>
              <a:t>Use for city style, non-city style, and ungeocoded address records.</a:t>
            </a:r>
          </a:p>
          <a:p>
            <a:r>
              <a:rPr lang="en-US" sz="3600" dirty="0"/>
              <a:t>Do not make </a:t>
            </a:r>
            <a:r>
              <a:rPr lang="en-US" sz="3600" dirty="0" smtClean="0"/>
              <a:t>modifications </a:t>
            </a:r>
            <a:r>
              <a:rPr lang="en-US" sz="3600" dirty="0"/>
              <a:t>to any other </a:t>
            </a:r>
            <a:r>
              <a:rPr lang="en-US" sz="3600" dirty="0" smtClean="0"/>
              <a:t>columns.</a:t>
            </a:r>
            <a:endParaRPr lang="en-US" sz="3600" dirty="0"/>
          </a:p>
        </p:txBody>
      </p:sp>
      <p:pic>
        <p:nvPicPr>
          <p:cNvPr id="6" name="Content Placeholder 5" descr="Author uses image to illustrate an example of the proper use of the &quot;J&quot; action code to denote two addresses that are not in the jurisdiction on the digital address list." title="Image of proper use of the &quot;J&quot; action code to denote addresses that are not in the jurisdiction on the Census Bureau’s digital address list"/>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70263" y="4492663"/>
            <a:ext cx="10051473" cy="1576080"/>
          </a:xfrm>
          <a:ln>
            <a:solidFill>
              <a:schemeClr val="bg2">
                <a:lumMod val="10000"/>
              </a:schemeClr>
            </a:solidFill>
          </a:ln>
        </p:spPr>
      </p:pic>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83</a:t>
            </a:fld>
            <a:endParaRPr lang="en-US" dirty="0">
              <a:solidFill>
                <a:schemeClr val="bg1">
                  <a:lumMod val="65000"/>
                </a:schemeClr>
              </a:solidFill>
            </a:endParaRPr>
          </a:p>
        </p:txBody>
      </p:sp>
    </p:spTree>
    <p:extLst>
      <p:ext uri="{BB962C8B-B14F-4D97-AF65-F5344CB8AC3E}">
        <p14:creationId xmlns:p14="http://schemas.microsoft.com/office/powerpoint/2010/main" val="39510849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257" y="0"/>
            <a:ext cx="10972800" cy="1143000"/>
          </a:xfrm>
        </p:spPr>
        <p:txBody>
          <a:bodyPr/>
          <a:lstStyle/>
          <a:p>
            <a:r>
              <a:rPr lang="en-US" b="1" dirty="0" smtClean="0">
                <a:solidFill>
                  <a:srgbClr val="C00000"/>
                </a:solidFill>
                <a:cs typeface="Times New Roman" panose="02020603050405020304" pitchFamily="18" charset="0"/>
              </a:rPr>
              <a:t>“N” </a:t>
            </a:r>
            <a:r>
              <a:rPr lang="en-US" b="1" dirty="0">
                <a:solidFill>
                  <a:srgbClr val="C00000"/>
                </a:solidFill>
                <a:cs typeface="Times New Roman" panose="02020603050405020304" pitchFamily="18" charset="0"/>
              </a:rPr>
              <a:t>– </a:t>
            </a:r>
            <a:r>
              <a:rPr lang="en-US" b="1" dirty="0" smtClean="0">
                <a:solidFill>
                  <a:srgbClr val="C00000"/>
                </a:solidFill>
                <a:cs typeface="Times New Roman" panose="02020603050405020304" pitchFamily="18" charset="0"/>
              </a:rPr>
              <a:t>Action Code</a:t>
            </a:r>
            <a:endParaRPr lang="en-US" b="1" dirty="0">
              <a:solidFill>
                <a:srgbClr val="C00000"/>
              </a:solidFill>
              <a:cs typeface="Times New Roman" panose="02020603050405020304" pitchFamily="18" charset="0"/>
            </a:endParaRPr>
          </a:p>
        </p:txBody>
      </p:sp>
      <p:sp>
        <p:nvSpPr>
          <p:cNvPr id="3" name="Content Placeholder 2"/>
          <p:cNvSpPr>
            <a:spLocks noGrp="1"/>
          </p:cNvSpPr>
          <p:nvPr>
            <p:ph sz="half" idx="1"/>
          </p:nvPr>
        </p:nvSpPr>
        <p:spPr>
          <a:xfrm>
            <a:off x="1143001" y="1143000"/>
            <a:ext cx="10058400" cy="3734902"/>
          </a:xfrm>
        </p:spPr>
        <p:txBody>
          <a:bodyPr>
            <a:normAutofit fontScale="55000" lnSpcReduction="20000"/>
          </a:bodyPr>
          <a:lstStyle/>
          <a:p>
            <a:r>
              <a:rPr lang="en-US" sz="5800" dirty="0" smtClean="0"/>
              <a:t>Use an “</a:t>
            </a:r>
            <a:r>
              <a:rPr lang="en-US" sz="5800" b="1" dirty="0"/>
              <a:t>N</a:t>
            </a:r>
            <a:r>
              <a:rPr lang="en-US" sz="5800" dirty="0"/>
              <a:t>” </a:t>
            </a:r>
            <a:r>
              <a:rPr lang="en-US" sz="5800" b="1" dirty="0"/>
              <a:t>a</a:t>
            </a:r>
            <a:r>
              <a:rPr lang="en-US" sz="5800" b="1" dirty="0" smtClean="0"/>
              <a:t>ction code </a:t>
            </a:r>
            <a:r>
              <a:rPr lang="en-US" sz="5800" dirty="0" smtClean="0"/>
              <a:t>to flag addresses used </a:t>
            </a:r>
            <a:r>
              <a:rPr lang="en-US" sz="5800" dirty="0"/>
              <a:t>for </a:t>
            </a:r>
            <a:r>
              <a:rPr lang="en-US" sz="5800" dirty="0" smtClean="0"/>
              <a:t>purposes </a:t>
            </a:r>
            <a:r>
              <a:rPr lang="en-US" sz="5800" dirty="0"/>
              <a:t>other than residential such as:</a:t>
            </a:r>
          </a:p>
          <a:p>
            <a:pPr lvl="1">
              <a:buSzPct val="75000"/>
              <a:buFont typeface="Courier New" panose="02070309020205020404" pitchFamily="49" charset="0"/>
              <a:buChar char="o"/>
            </a:pPr>
            <a:r>
              <a:rPr lang="en-US" sz="4400" dirty="0" smtClean="0"/>
              <a:t>Businesses.</a:t>
            </a:r>
            <a:endParaRPr lang="en-US" sz="4400" dirty="0"/>
          </a:p>
          <a:p>
            <a:pPr lvl="1">
              <a:buSzPct val="75000"/>
              <a:buFont typeface="Courier New" panose="02070309020205020404" pitchFamily="49" charset="0"/>
              <a:buChar char="o"/>
            </a:pPr>
            <a:r>
              <a:rPr lang="en-US" sz="4400" dirty="0" smtClean="0"/>
              <a:t>Schools.</a:t>
            </a:r>
            <a:endParaRPr lang="en-US" sz="4400" dirty="0"/>
          </a:p>
          <a:p>
            <a:pPr lvl="1">
              <a:buSzPct val="75000"/>
              <a:buFont typeface="Courier New" panose="02070309020205020404" pitchFamily="49" charset="0"/>
              <a:buChar char="o"/>
            </a:pPr>
            <a:r>
              <a:rPr lang="en-US" sz="4400" dirty="0" smtClean="0"/>
              <a:t>Churches.</a:t>
            </a:r>
            <a:endParaRPr lang="en-US" sz="4400" dirty="0"/>
          </a:p>
          <a:p>
            <a:pPr lvl="1">
              <a:buSzPct val="75000"/>
              <a:buFont typeface="Courier New" panose="02070309020205020404" pitchFamily="49" charset="0"/>
              <a:buChar char="o"/>
            </a:pPr>
            <a:r>
              <a:rPr lang="en-US" sz="4400" dirty="0"/>
              <a:t>Government </a:t>
            </a:r>
            <a:r>
              <a:rPr lang="en-US" sz="4400" dirty="0" smtClean="0"/>
              <a:t>offices.</a:t>
            </a:r>
            <a:endParaRPr lang="en-US" sz="4400" dirty="0"/>
          </a:p>
          <a:p>
            <a:r>
              <a:rPr lang="en-US" sz="5800" dirty="0" smtClean="0"/>
              <a:t>Use </a:t>
            </a:r>
            <a:r>
              <a:rPr lang="en-US" sz="5800" dirty="0"/>
              <a:t>for city style, non-city </a:t>
            </a:r>
            <a:r>
              <a:rPr lang="en-US" sz="5800" dirty="0" smtClean="0"/>
              <a:t>style, </a:t>
            </a:r>
            <a:r>
              <a:rPr lang="en-US" sz="5800" dirty="0"/>
              <a:t>and ungeocoded address </a:t>
            </a:r>
            <a:r>
              <a:rPr lang="en-US" sz="5800" dirty="0" smtClean="0"/>
              <a:t>records.</a:t>
            </a:r>
          </a:p>
          <a:p>
            <a:r>
              <a:rPr lang="en-US" sz="5800" dirty="0"/>
              <a:t>Do not make </a:t>
            </a:r>
            <a:r>
              <a:rPr lang="en-US" sz="5800" dirty="0" smtClean="0"/>
              <a:t>modifications </a:t>
            </a:r>
            <a:r>
              <a:rPr lang="en-US" sz="5800" dirty="0"/>
              <a:t>to any other </a:t>
            </a:r>
            <a:r>
              <a:rPr lang="en-US" sz="5800" dirty="0" smtClean="0"/>
              <a:t>columns.</a:t>
            </a:r>
            <a:endParaRPr lang="en-US" sz="2900" dirty="0">
              <a:latin typeface="Calibri" panose="020F0502020204030204" pitchFamily="34" charset="0"/>
              <a:cs typeface="Times New Roman" panose="02020603050405020304" pitchFamily="18" charset="0"/>
            </a:endParaRPr>
          </a:p>
        </p:txBody>
      </p:sp>
      <p:pic>
        <p:nvPicPr>
          <p:cNvPr id="6" name="Content Placeholder 5" descr="Author uses image to illustrate an example of proper use of the &quot;N&quot; action code to denote an address that is nonresidential on the digital address list." title="Image of proper use of the &quot;N&quot; action code to denote a nonresidential address on the Census Bureau’s digital address list"/>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43001" y="4877902"/>
            <a:ext cx="10058400" cy="1219200"/>
          </a:xfrm>
          <a:ln>
            <a:solidFill>
              <a:schemeClr val="bg2">
                <a:lumMod val="10000"/>
              </a:schemeClr>
            </a:solidFill>
          </a:ln>
        </p:spPr>
      </p:pic>
      <p:sp>
        <p:nvSpPr>
          <p:cNvPr id="4" name="Slide Number Placeholder 3"/>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84</a:t>
            </a:fld>
            <a:endParaRPr lang="en-US" dirty="0">
              <a:solidFill>
                <a:schemeClr val="bg1">
                  <a:lumMod val="65000"/>
                </a:schemeClr>
              </a:solidFill>
            </a:endParaRPr>
          </a:p>
        </p:txBody>
      </p:sp>
    </p:spTree>
    <p:extLst>
      <p:ext uri="{BB962C8B-B14F-4D97-AF65-F5344CB8AC3E}">
        <p14:creationId xmlns:p14="http://schemas.microsoft.com/office/powerpoint/2010/main" val="6941599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220"/>
            <a:ext cx="10972800" cy="1143000"/>
          </a:xfrm>
        </p:spPr>
        <p:txBody>
          <a:bodyPr/>
          <a:lstStyle/>
          <a:p>
            <a:r>
              <a:rPr lang="en-US" b="1" dirty="0" smtClean="0">
                <a:solidFill>
                  <a:srgbClr val="C00000"/>
                </a:solidFill>
              </a:rPr>
              <a:t>Summary of Address List Updates</a:t>
            </a:r>
            <a:endParaRPr lang="en-US" b="1" dirty="0">
              <a:solidFill>
                <a:srgbClr val="C00000"/>
              </a:solidFill>
            </a:endParaRPr>
          </a:p>
        </p:txBody>
      </p:sp>
      <p:pic>
        <p:nvPicPr>
          <p:cNvPr id="8" name="Content Placeholder 7" descr="Author uses this partial summary image of the edited address list to show participants several records with the information in the Action field and lead into the next PowerPoint presentation on submitting the updated records." title="Partial image of updates to the Address Lis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192296"/>
            <a:ext cx="10972800" cy="4473408"/>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85</a:t>
            </a:fld>
            <a:endParaRPr lang="en-US" dirty="0">
              <a:solidFill>
                <a:schemeClr val="bg1">
                  <a:lumMod val="65000"/>
                </a:schemeClr>
              </a:solidFill>
            </a:endParaRPr>
          </a:p>
        </p:txBody>
      </p:sp>
    </p:spTree>
    <p:extLst>
      <p:ext uri="{BB962C8B-B14F-4D97-AF65-F5344CB8AC3E}">
        <p14:creationId xmlns:p14="http://schemas.microsoft.com/office/powerpoint/2010/main" val="352780225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1353800" cy="1187449"/>
          </a:xfrm>
        </p:spPr>
        <p:txBody>
          <a:bodyPr>
            <a:normAutofit/>
          </a:bodyPr>
          <a:lstStyle/>
          <a:p>
            <a:r>
              <a:rPr lang="en-US" sz="4900" b="1" dirty="0" smtClean="0">
                <a:solidFill>
                  <a:srgbClr val="C00000"/>
                </a:solidFill>
              </a:rPr>
              <a:t>Summary of Edges Shapefile Updates</a:t>
            </a:r>
            <a:endParaRPr lang="en-US" sz="3600" b="1" dirty="0">
              <a:solidFill>
                <a:srgbClr val="C00000"/>
              </a:solidFill>
            </a:endParaRPr>
          </a:p>
        </p:txBody>
      </p:sp>
      <p:pic>
        <p:nvPicPr>
          <p:cNvPr id="5" name="Content Placeholder 4" descr="Author uses this visual to illustrate the summary of edges shapefile updates performed in this presentation." title="Image of updated edges shapefile to provide summary visual"/>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1447800"/>
            <a:ext cx="9067800" cy="4648200"/>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z="1200" smtClean="0">
                <a:solidFill>
                  <a:schemeClr val="bg1">
                    <a:lumMod val="65000"/>
                  </a:schemeClr>
                </a:solidFill>
              </a:rPr>
              <a:pPr/>
              <a:t>86</a:t>
            </a:fld>
            <a:endParaRPr lang="en-US" dirty="0">
              <a:solidFill>
                <a:schemeClr val="bg1">
                  <a:lumMod val="65000"/>
                </a:schemeClr>
              </a:solidFill>
            </a:endParaRPr>
          </a:p>
        </p:txBody>
      </p:sp>
    </p:spTree>
    <p:extLst>
      <p:ext uri="{BB962C8B-B14F-4D97-AF65-F5344CB8AC3E}">
        <p14:creationId xmlns:p14="http://schemas.microsoft.com/office/powerpoint/2010/main" val="21796189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rtoon-like graphic of residential community that includes images of trees, clouds and various types of homes and apartment buildings." title="Cover art graphic of residential commun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1376"/>
            <a:ext cx="10058400" cy="4185023"/>
          </a:xfrm>
          <a:prstGeom prst="rect">
            <a:avLst/>
          </a:prstGeom>
        </p:spPr>
      </p:pic>
      <p:sp>
        <p:nvSpPr>
          <p:cNvPr id="4" name="Title 3"/>
          <p:cNvSpPr>
            <a:spLocks noGrp="1"/>
          </p:cNvSpPr>
          <p:nvPr>
            <p:ph type="title"/>
          </p:nvPr>
        </p:nvSpPr>
        <p:spPr>
          <a:xfrm>
            <a:off x="609600" y="3505200"/>
            <a:ext cx="10972800" cy="2362199"/>
          </a:xfrm>
        </p:spPr>
        <p:txBody>
          <a:bodyPr>
            <a:normAutofit/>
          </a:bodyPr>
          <a:lstStyle/>
          <a:p>
            <a:r>
              <a:rPr lang="en-US" sz="5400" b="1" dirty="0" smtClean="0">
                <a:solidFill>
                  <a:srgbClr val="C00000"/>
                </a:solidFill>
                <a:cs typeface="Times New Roman" panose="02020603050405020304" pitchFamily="18" charset="0"/>
              </a:rPr>
              <a:t>LUCA Update </a:t>
            </a:r>
            <a:r>
              <a:rPr lang="en-US" sz="5400" b="1" dirty="0" smtClean="0">
                <a:solidFill>
                  <a:srgbClr val="C00000"/>
                </a:solidFill>
                <a:cs typeface="Times New Roman" panose="02020603050405020304" pitchFamily="18" charset="0"/>
              </a:rPr>
              <a:t>Submissions</a:t>
            </a:r>
            <a:r>
              <a:rPr lang="en-US" sz="4800" b="1" dirty="0" smtClean="0">
                <a:solidFill>
                  <a:srgbClr val="C00000"/>
                </a:solidFill>
                <a:cs typeface="Times New Roman" panose="02020603050405020304" pitchFamily="18" charset="0"/>
              </a:rPr>
              <a:t/>
            </a:r>
            <a:br>
              <a:rPr lang="en-US" sz="4800" b="1" dirty="0" smtClean="0">
                <a:solidFill>
                  <a:srgbClr val="C00000"/>
                </a:solidFill>
                <a:cs typeface="Times New Roman" panose="02020603050405020304" pitchFamily="18" charset="0"/>
              </a:rPr>
            </a:br>
            <a:r>
              <a:rPr lang="en-US" sz="4800" b="1" i="1" dirty="0" smtClean="0">
                <a:solidFill>
                  <a:srgbClr val="C00000"/>
                </a:solidFill>
                <a:cs typeface="Times New Roman" panose="02020603050405020304" pitchFamily="18" charset="0"/>
              </a:rPr>
              <a:t>Digital </a:t>
            </a:r>
            <a:r>
              <a:rPr lang="en-US" sz="4800" b="1" i="1" dirty="0" smtClean="0">
                <a:solidFill>
                  <a:srgbClr val="C00000"/>
                </a:solidFill>
                <a:cs typeface="Times New Roman" panose="02020603050405020304" pitchFamily="18" charset="0"/>
              </a:rPr>
              <a:t>Materials</a:t>
            </a:r>
            <a:endParaRPr lang="en-US" sz="4800" b="1" i="1" dirty="0">
              <a:solidFill>
                <a:srgbClr val="C00000"/>
              </a:solidFill>
              <a:cs typeface="Times New Roman" panose="02020603050405020304" pitchFamily="18" charset="0"/>
            </a:endParaRPr>
          </a:p>
        </p:txBody>
      </p:sp>
    </p:spTree>
    <p:extLst>
      <p:ext uri="{BB962C8B-B14F-4D97-AF65-F5344CB8AC3E}">
        <p14:creationId xmlns:p14="http://schemas.microsoft.com/office/powerpoint/2010/main" val="4569357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771"/>
            <a:ext cx="10972800" cy="1143000"/>
          </a:xfrm>
        </p:spPr>
        <p:txBody>
          <a:bodyPr/>
          <a:lstStyle/>
          <a:p>
            <a:r>
              <a:rPr lang="en-US" b="1" dirty="0">
                <a:solidFill>
                  <a:srgbClr val="C00000"/>
                </a:solidFill>
              </a:rPr>
              <a:t>Agenda</a:t>
            </a:r>
          </a:p>
        </p:txBody>
      </p:sp>
      <p:sp>
        <p:nvSpPr>
          <p:cNvPr id="3" name="Content Placeholder 2"/>
          <p:cNvSpPr>
            <a:spLocks noGrp="1"/>
          </p:cNvSpPr>
          <p:nvPr>
            <p:ph idx="1"/>
          </p:nvPr>
        </p:nvSpPr>
        <p:spPr>
          <a:xfrm>
            <a:off x="609600" y="1147483"/>
            <a:ext cx="10972800" cy="4948518"/>
          </a:xfrm>
        </p:spPr>
        <p:txBody>
          <a:bodyPr>
            <a:normAutofit/>
          </a:bodyPr>
          <a:lstStyle/>
          <a:p>
            <a:pPr marL="0" indent="0">
              <a:buNone/>
            </a:pPr>
            <a:r>
              <a:rPr lang="en-US" sz="3600" dirty="0"/>
              <a:t>Preparing </a:t>
            </a:r>
            <a:r>
              <a:rPr lang="en-US" sz="3600" dirty="0" smtClean="0"/>
              <a:t>Updated Materials </a:t>
            </a:r>
            <a:r>
              <a:rPr lang="en-US" sz="3600" dirty="0"/>
              <a:t>for </a:t>
            </a:r>
            <a:r>
              <a:rPr lang="en-US" sz="3600" dirty="0" smtClean="0"/>
              <a:t>Submission.</a:t>
            </a:r>
          </a:p>
          <a:p>
            <a:pPr lvl="1">
              <a:buFont typeface="Arial" panose="020B0604020202020204" pitchFamily="34" charset="0"/>
              <a:buChar char="•"/>
            </a:pPr>
            <a:r>
              <a:rPr lang="en-US" sz="3200" dirty="0" smtClean="0"/>
              <a:t>Address Materials</a:t>
            </a:r>
          </a:p>
          <a:p>
            <a:pPr lvl="1">
              <a:buFont typeface="Arial" panose="020B0604020202020204" pitchFamily="34" charset="0"/>
              <a:buChar char="•"/>
            </a:pPr>
            <a:r>
              <a:rPr lang="en-US" sz="3200" dirty="0" smtClean="0"/>
              <a:t>Map </a:t>
            </a:r>
            <a:r>
              <a:rPr lang="en-US" sz="3200" dirty="0" smtClean="0"/>
              <a:t>Materials</a:t>
            </a:r>
          </a:p>
          <a:p>
            <a:pPr lvl="1">
              <a:buFont typeface="Arial" panose="020B0604020202020204" pitchFamily="34" charset="0"/>
              <a:buChar char="•"/>
            </a:pPr>
            <a:r>
              <a:rPr lang="en-US" sz="3200" dirty="0" smtClean="0"/>
              <a:t>Accompanying </a:t>
            </a:r>
            <a:r>
              <a:rPr lang="en-US" sz="3200" dirty="0"/>
              <a:t>paperwork</a:t>
            </a:r>
            <a:r>
              <a:rPr lang="en-US" sz="3200" dirty="0" smtClean="0"/>
              <a:t>.</a:t>
            </a:r>
          </a:p>
          <a:p>
            <a:pPr marL="0" indent="0">
              <a:buNone/>
            </a:pPr>
            <a:r>
              <a:rPr lang="en-US" sz="3600" dirty="0" smtClean="0"/>
              <a:t>Submitting </a:t>
            </a:r>
            <a:r>
              <a:rPr lang="en-US" sz="3600" dirty="0"/>
              <a:t>updated materials</a:t>
            </a:r>
            <a:r>
              <a:rPr lang="en-US" sz="3600" dirty="0" smtClean="0"/>
              <a:t>.</a:t>
            </a:r>
          </a:p>
          <a:p>
            <a:pPr lvl="1">
              <a:buFont typeface="Arial" panose="020B0604020202020204" pitchFamily="34" charset="0"/>
              <a:buChar char="•"/>
            </a:pPr>
            <a:r>
              <a:rPr lang="en-US" sz="3200" dirty="0" smtClean="0"/>
              <a:t>Shipping Instructions</a:t>
            </a:r>
          </a:p>
          <a:p>
            <a:pPr lvl="1">
              <a:buFont typeface="Arial" panose="020B0604020202020204" pitchFamily="34" charset="0"/>
              <a:buChar char="•"/>
            </a:pPr>
            <a:r>
              <a:rPr lang="en-US" sz="3200" dirty="0"/>
              <a:t>Secure Web Incoming Module (SWIM). </a:t>
            </a:r>
            <a:endParaRPr lang="en-US" sz="3600"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88</a:t>
            </a:fld>
            <a:endParaRPr lang="en-US" dirty="0"/>
          </a:p>
        </p:txBody>
      </p:sp>
    </p:spTree>
    <p:extLst>
      <p:ext uri="{BB962C8B-B14F-4D97-AF65-F5344CB8AC3E}">
        <p14:creationId xmlns:p14="http://schemas.microsoft.com/office/powerpoint/2010/main" val="33143693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055914"/>
          </a:xfrm>
        </p:spPr>
        <p:txBody>
          <a:bodyPr>
            <a:normAutofit/>
          </a:bodyPr>
          <a:lstStyle/>
          <a:p>
            <a:r>
              <a:rPr lang="en-US" b="1" dirty="0" smtClean="0">
                <a:solidFill>
                  <a:srgbClr val="C00000"/>
                </a:solidFill>
              </a:rPr>
              <a:t>Address Materials</a:t>
            </a:r>
            <a:endParaRPr lang="en-US" b="1" dirty="0">
              <a:solidFill>
                <a:srgbClr val="C00000"/>
              </a:solidFill>
            </a:endParaRPr>
          </a:p>
        </p:txBody>
      </p:sp>
      <p:sp>
        <p:nvSpPr>
          <p:cNvPr id="6" name="Content Placeholder 5"/>
          <p:cNvSpPr>
            <a:spLocks noGrp="1"/>
          </p:cNvSpPr>
          <p:nvPr>
            <p:ph idx="1"/>
          </p:nvPr>
        </p:nvSpPr>
        <p:spPr>
          <a:xfrm>
            <a:off x="609600" y="1447800"/>
            <a:ext cx="10972800" cy="4463143"/>
          </a:xfrm>
        </p:spPr>
        <p:txBody>
          <a:bodyPr>
            <a:normAutofit/>
          </a:bodyPr>
          <a:lstStyle/>
          <a:p>
            <a:r>
              <a:rPr lang="en-US" sz="3600" dirty="0" smtClean="0"/>
              <a:t>Digital</a:t>
            </a:r>
            <a:endParaRPr lang="en-US" sz="3600" dirty="0"/>
          </a:p>
          <a:p>
            <a:pPr lvl="2"/>
            <a:r>
              <a:rPr lang="en-US" sz="3200" dirty="0" smtClean="0"/>
              <a:t>Keeping secure.</a:t>
            </a:r>
            <a:endParaRPr lang="en-US" sz="3200" dirty="0"/>
          </a:p>
          <a:p>
            <a:pPr lvl="2"/>
            <a:r>
              <a:rPr lang="en-US" sz="3200" dirty="0" smtClean="0"/>
              <a:t>Assembling </a:t>
            </a:r>
            <a:r>
              <a:rPr lang="en-US" sz="3200" dirty="0"/>
              <a:t>and organizing.</a:t>
            </a:r>
          </a:p>
        </p:txBody>
      </p:sp>
      <p:sp>
        <p:nvSpPr>
          <p:cNvPr id="3" name="Slide Number Placeholder 2"/>
          <p:cNvSpPr>
            <a:spLocks noGrp="1"/>
          </p:cNvSpPr>
          <p:nvPr>
            <p:ph type="sldNum" sz="quarter" idx="4294967295"/>
          </p:nvPr>
        </p:nvSpPr>
        <p:spPr/>
        <p:txBody>
          <a:bodyPr/>
          <a:lstStyle/>
          <a:p>
            <a:fld id="{03AE04C5-3085-4F64-BC65-54FE2DBF6EB1}" type="slidenum">
              <a:rPr lang="en-US" smtClean="0"/>
              <a:pPr/>
              <a:t>89</a:t>
            </a:fld>
            <a:endParaRPr lang="en-US" dirty="0"/>
          </a:p>
        </p:txBody>
      </p:sp>
    </p:spTree>
    <p:extLst>
      <p:ext uri="{BB962C8B-B14F-4D97-AF65-F5344CB8AC3E}">
        <p14:creationId xmlns:p14="http://schemas.microsoft.com/office/powerpoint/2010/main" val="7475107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paration - 2020 LUCA Schedule"/>
          <p:cNvSpPr>
            <a:spLocks noGrp="1"/>
          </p:cNvSpPr>
          <p:nvPr>
            <p:ph type="title"/>
          </p:nvPr>
        </p:nvSpPr>
        <p:spPr>
          <a:xfrm>
            <a:off x="1981200" y="24583"/>
            <a:ext cx="8229600" cy="889819"/>
          </a:xfrm>
        </p:spPr>
        <p:txBody>
          <a:bodyPr>
            <a:normAutofit/>
          </a:bodyPr>
          <a:lstStyle/>
          <a:p>
            <a:r>
              <a:rPr lang="en-US" b="1" dirty="0">
                <a:solidFill>
                  <a:srgbClr val="C00000"/>
                </a:solidFill>
              </a:rPr>
              <a:t>2020 LUCA </a:t>
            </a:r>
            <a:r>
              <a:rPr lang="en-US" b="1" dirty="0" smtClean="0">
                <a:solidFill>
                  <a:srgbClr val="C00000"/>
                </a:solidFill>
              </a:rPr>
              <a:t>Schedule</a:t>
            </a:r>
            <a:endParaRPr lang="en-US" b="1" dirty="0">
              <a:solidFill>
                <a:srgbClr val="C00000"/>
              </a:solidFill>
            </a:endParaRPr>
          </a:p>
        </p:txBody>
      </p:sp>
      <p:graphicFrame>
        <p:nvGraphicFramePr>
          <p:cNvPr id="11" name="Content Placeholder 4" descr="Author uses image to describe 2020 Census LUCA schedule through the use of a table that includes timeframes and activities.  Each of the ten timeframe sections are discussed.  The first four, January 2017, March 2017, July 2017, and October 2017, display a check-mark to show they are complete or are underway." title="Image of 2020 Census LUCA schedule"/>
          <p:cNvGraphicFramePr>
            <a:graphicFrameLocks noGrp="1"/>
          </p:cNvGraphicFramePr>
          <p:nvPr>
            <p:ph idx="1"/>
            <p:extLst>
              <p:ext uri="{D42A27DB-BD31-4B8C-83A1-F6EECF244321}">
                <p14:modId xmlns:p14="http://schemas.microsoft.com/office/powerpoint/2010/main" val="9081930"/>
              </p:ext>
            </p:extLst>
          </p:nvPr>
        </p:nvGraphicFramePr>
        <p:xfrm>
          <a:off x="1119673" y="990600"/>
          <a:ext cx="9973142" cy="5105402"/>
        </p:xfrm>
        <a:graphic>
          <a:graphicData uri="http://schemas.openxmlformats.org/drawingml/2006/table">
            <a:tbl>
              <a:tblPr firstRow="1" bandRow="1">
                <a:tableStyleId>{5C22544A-7EE6-4342-B048-85BDC9FD1C3A}</a:tableStyleId>
              </a:tblPr>
              <a:tblGrid>
                <a:gridCol w="3504451">
                  <a:extLst>
                    <a:ext uri="{9D8B030D-6E8A-4147-A177-3AD203B41FA5}">
                      <a16:colId xmlns:a16="http://schemas.microsoft.com/office/drawing/2014/main" val="2621300522"/>
                    </a:ext>
                  </a:extLst>
                </a:gridCol>
                <a:gridCol w="6468691">
                  <a:extLst>
                    <a:ext uri="{9D8B030D-6E8A-4147-A177-3AD203B41FA5}">
                      <a16:colId xmlns:a16="http://schemas.microsoft.com/office/drawing/2014/main" val="4042877165"/>
                    </a:ext>
                  </a:extLst>
                </a:gridCol>
              </a:tblGrid>
              <a:tr h="471771">
                <a:tc>
                  <a:txBody>
                    <a:bodyPr/>
                    <a:lstStyle/>
                    <a:p>
                      <a:r>
                        <a:rPr lang="en-US" sz="2400" dirty="0">
                          <a:solidFill>
                            <a:schemeClr val="tx1"/>
                          </a:solidFill>
                        </a:rPr>
                        <a:t>Timeframe</a:t>
                      </a:r>
                    </a:p>
                  </a:txBody>
                  <a:tcPr/>
                </a:tc>
                <a:tc>
                  <a:txBody>
                    <a:bodyPr/>
                    <a:lstStyle/>
                    <a:p>
                      <a:r>
                        <a:rPr lang="en-US" sz="2400" dirty="0">
                          <a:solidFill>
                            <a:schemeClr val="tx1"/>
                          </a:solidFill>
                        </a:rPr>
                        <a:t>Activity</a:t>
                      </a:r>
                    </a:p>
                  </a:txBody>
                  <a:tcPr/>
                </a:tc>
                <a:extLst>
                  <a:ext uri="{0D108BD9-81ED-4DB2-BD59-A6C34878D82A}">
                    <a16:rowId xmlns:a16="http://schemas.microsoft.com/office/drawing/2014/main" val="1782874030"/>
                  </a:ext>
                </a:extLst>
              </a:tr>
              <a:tr h="950047">
                <a:tc>
                  <a:txBody>
                    <a:bodyPr/>
                    <a:lstStyle/>
                    <a:p>
                      <a:pPr algn="l" fontAlgn="b"/>
                      <a:r>
                        <a:rPr lang="en-US" sz="2000" b="0" i="0" u="none" strike="noStrike" dirty="0">
                          <a:solidFill>
                            <a:srgbClr val="000000"/>
                          </a:solidFill>
                          <a:effectLst/>
                          <a:latin typeface="+mn-lt"/>
                        </a:rPr>
                        <a:t>January 2017</a:t>
                      </a:r>
                    </a:p>
                  </a:txBody>
                  <a:tcPr marR="6304" marT="6304" marB="0" anchor="b"/>
                </a:tc>
                <a:tc>
                  <a:txBody>
                    <a:bodyPr/>
                    <a:lstStyle/>
                    <a:p>
                      <a:pPr algn="l" fontAlgn="b"/>
                      <a:r>
                        <a:rPr lang="en-US" sz="2000" b="0" i="0" u="none" strike="noStrike" dirty="0">
                          <a:solidFill>
                            <a:srgbClr val="000000"/>
                          </a:solidFill>
                          <a:effectLst/>
                          <a:latin typeface="+mn-lt"/>
                        </a:rPr>
                        <a:t>Advance Notice mailing mailed to Highest Elected Officials (HEOs), Tribal Chairs (TCs), Governors and other potential 2020 LUCA contacts.</a:t>
                      </a:r>
                    </a:p>
                  </a:txBody>
                  <a:tcPr marR="6304" marT="6304" marB="0" anchor="b"/>
                </a:tc>
                <a:extLst>
                  <a:ext uri="{0D108BD9-81ED-4DB2-BD59-A6C34878D82A}">
                    <a16:rowId xmlns:a16="http://schemas.microsoft.com/office/drawing/2014/main" val="1723140327"/>
                  </a:ext>
                </a:extLst>
              </a:tr>
              <a:tr h="374520">
                <a:tc>
                  <a:txBody>
                    <a:bodyPr/>
                    <a:lstStyle/>
                    <a:p>
                      <a:pPr algn="l" fontAlgn="b"/>
                      <a:r>
                        <a:rPr lang="en-US" sz="2000" b="0" i="0" u="none" strike="noStrike" baseline="0" dirty="0">
                          <a:solidFill>
                            <a:srgbClr val="000000"/>
                          </a:solidFill>
                          <a:effectLst/>
                          <a:latin typeface="+mn-lt"/>
                        </a:rPr>
                        <a:t>March 2017</a:t>
                      </a:r>
                    </a:p>
                  </a:txBody>
                  <a:tcPr marR="6304" marT="6304" marB="0" anchor="b"/>
                </a:tc>
                <a:tc>
                  <a:txBody>
                    <a:bodyPr/>
                    <a:lstStyle/>
                    <a:p>
                      <a:pPr algn="l" fontAlgn="b"/>
                      <a:r>
                        <a:rPr lang="en-US" sz="2000" b="0" i="0" u="none" strike="noStrike" baseline="0" dirty="0">
                          <a:solidFill>
                            <a:srgbClr val="000000"/>
                          </a:solidFill>
                          <a:effectLst/>
                          <a:latin typeface="+mn-lt"/>
                        </a:rPr>
                        <a:t>2020 LUCA Promotional presentations began.</a:t>
                      </a:r>
                    </a:p>
                  </a:txBody>
                  <a:tcPr marR="6304" marT="6304" marB="0" anchor="b"/>
                </a:tc>
                <a:extLst>
                  <a:ext uri="{0D108BD9-81ED-4DB2-BD59-A6C34878D82A}">
                    <a16:rowId xmlns:a16="http://schemas.microsoft.com/office/drawing/2014/main" val="2080937965"/>
                  </a:ext>
                </a:extLst>
              </a:tr>
              <a:tr h="635533">
                <a:tc>
                  <a:txBody>
                    <a:bodyPr/>
                    <a:lstStyle/>
                    <a:p>
                      <a:pPr algn="l" fontAlgn="b"/>
                      <a:r>
                        <a:rPr lang="en-US" sz="2000" b="0" i="0" u="none" strike="noStrike" baseline="0" dirty="0">
                          <a:solidFill>
                            <a:srgbClr val="000000"/>
                          </a:solidFill>
                          <a:effectLst/>
                          <a:latin typeface="+mn-lt"/>
                        </a:rPr>
                        <a:t>July 2017</a:t>
                      </a:r>
                    </a:p>
                  </a:txBody>
                  <a:tcPr marR="6304" marT="6304" marB="0" anchor="b"/>
                </a:tc>
                <a:tc>
                  <a:txBody>
                    <a:bodyPr/>
                    <a:lstStyle/>
                    <a:p>
                      <a:pPr algn="l" fontAlgn="b"/>
                      <a:r>
                        <a:rPr lang="en-US" sz="2000" b="0" i="0" u="none" strike="noStrike" baseline="0" dirty="0">
                          <a:solidFill>
                            <a:srgbClr val="000000"/>
                          </a:solidFill>
                          <a:effectLst/>
                          <a:latin typeface="+mn-lt"/>
                        </a:rPr>
                        <a:t>2020 LUCA invitation and registration materials mailed to HEOs, TCs and Governors.</a:t>
                      </a:r>
                    </a:p>
                  </a:txBody>
                  <a:tcPr marR="6304" marT="6304" marB="0" anchor="b"/>
                </a:tc>
                <a:extLst>
                  <a:ext uri="{0D108BD9-81ED-4DB2-BD59-A6C34878D82A}">
                    <a16:rowId xmlns:a16="http://schemas.microsoft.com/office/drawing/2014/main" val="1472570868"/>
                  </a:ext>
                </a:extLst>
              </a:tr>
              <a:tr h="374520">
                <a:tc>
                  <a:txBody>
                    <a:bodyPr/>
                    <a:lstStyle/>
                    <a:p>
                      <a:pPr algn="l" fontAlgn="b"/>
                      <a:r>
                        <a:rPr lang="en-US" sz="2000" b="0" i="0" u="none" strike="noStrike" baseline="0" dirty="0">
                          <a:solidFill>
                            <a:srgbClr val="000000"/>
                          </a:solidFill>
                          <a:effectLst/>
                          <a:latin typeface="+mn-lt"/>
                        </a:rPr>
                        <a:t>October 2017</a:t>
                      </a:r>
                    </a:p>
                  </a:txBody>
                  <a:tcPr marR="6304" marT="6304" marB="0" anchor="b"/>
                </a:tc>
                <a:tc>
                  <a:txBody>
                    <a:bodyPr/>
                    <a:lstStyle/>
                    <a:p>
                      <a:pPr algn="l" fontAlgn="b"/>
                      <a:r>
                        <a:rPr lang="en-US" sz="2000" b="0" i="0" u="none" strike="noStrike" baseline="0" dirty="0">
                          <a:solidFill>
                            <a:srgbClr val="000000"/>
                          </a:solidFill>
                          <a:effectLst/>
                          <a:latin typeface="+mn-lt"/>
                        </a:rPr>
                        <a:t>2020 LUCA Training workshops began.</a:t>
                      </a:r>
                    </a:p>
                  </a:txBody>
                  <a:tcPr marR="6304" marT="6304" marB="0" anchor="b"/>
                </a:tc>
                <a:extLst>
                  <a:ext uri="{0D108BD9-81ED-4DB2-BD59-A6C34878D82A}">
                    <a16:rowId xmlns:a16="http://schemas.microsoft.com/office/drawing/2014/main" val="1112419199"/>
                  </a:ext>
                </a:extLst>
              </a:tr>
              <a:tr h="374520">
                <a:tc>
                  <a:txBody>
                    <a:bodyPr/>
                    <a:lstStyle/>
                    <a:p>
                      <a:pPr algn="l" fontAlgn="b"/>
                      <a:r>
                        <a:rPr lang="en-US" sz="2000" b="0" i="0" u="none" strike="noStrike" baseline="0" dirty="0">
                          <a:solidFill>
                            <a:srgbClr val="000000"/>
                          </a:solidFill>
                          <a:effectLst/>
                          <a:latin typeface="+mn-lt"/>
                        </a:rPr>
                        <a:t>December 15, 2017</a:t>
                      </a:r>
                    </a:p>
                  </a:txBody>
                  <a:tcPr marR="6304" marT="6304" marB="0" anchor="b"/>
                </a:tc>
                <a:tc>
                  <a:txBody>
                    <a:bodyPr/>
                    <a:lstStyle/>
                    <a:p>
                      <a:pPr algn="l" fontAlgn="b"/>
                      <a:r>
                        <a:rPr lang="en-US" sz="2000" b="1" i="0" u="none" strike="noStrike" baseline="0" dirty="0">
                          <a:solidFill>
                            <a:srgbClr val="000000"/>
                          </a:solidFill>
                          <a:effectLst/>
                          <a:latin typeface="+mn-lt"/>
                        </a:rPr>
                        <a:t>2020 LUCA registration deadline.</a:t>
                      </a:r>
                    </a:p>
                  </a:txBody>
                  <a:tcPr marR="6304" marT="6304" marB="0" anchor="b"/>
                </a:tc>
                <a:extLst>
                  <a:ext uri="{0D108BD9-81ED-4DB2-BD59-A6C34878D82A}">
                    <a16:rowId xmlns:a16="http://schemas.microsoft.com/office/drawing/2014/main" val="2213943848"/>
                  </a:ext>
                </a:extLst>
              </a:tr>
              <a:tr h="436003">
                <a:tc>
                  <a:txBody>
                    <a:bodyPr/>
                    <a:lstStyle/>
                    <a:p>
                      <a:pPr algn="l" fontAlgn="b"/>
                      <a:r>
                        <a:rPr lang="en-US" sz="2000" b="0" i="0" u="none" strike="noStrike" baseline="0" dirty="0">
                          <a:solidFill>
                            <a:srgbClr val="000000"/>
                          </a:solidFill>
                          <a:effectLst/>
                          <a:latin typeface="+mn-lt"/>
                        </a:rPr>
                        <a:t>February - April 2018</a:t>
                      </a:r>
                    </a:p>
                  </a:txBody>
                  <a:tcPr marR="6304" marT="6304" marB="0" anchor="b"/>
                </a:tc>
                <a:tc>
                  <a:txBody>
                    <a:bodyPr/>
                    <a:lstStyle/>
                    <a:p>
                      <a:pPr algn="l" fontAlgn="b"/>
                      <a:r>
                        <a:rPr lang="en-US" sz="2000" b="0" i="0" u="none" strike="noStrike" baseline="0" dirty="0">
                          <a:solidFill>
                            <a:srgbClr val="000000"/>
                          </a:solidFill>
                          <a:effectLst/>
                          <a:latin typeface="+mn-lt"/>
                        </a:rPr>
                        <a:t>Participants receive their 2020 LUCA materials.</a:t>
                      </a:r>
                    </a:p>
                  </a:txBody>
                  <a:tcPr marR="6304" marT="6304" marB="0" anchor="b"/>
                </a:tc>
                <a:extLst>
                  <a:ext uri="{0D108BD9-81ED-4DB2-BD59-A6C34878D82A}">
                    <a16:rowId xmlns:a16="http://schemas.microsoft.com/office/drawing/2014/main" val="3961050809"/>
                  </a:ext>
                </a:extLst>
              </a:tr>
              <a:tr h="364928">
                <a:tc>
                  <a:txBody>
                    <a:bodyPr/>
                    <a:lstStyle/>
                    <a:p>
                      <a:pPr algn="l" fontAlgn="b"/>
                      <a:r>
                        <a:rPr lang="en-US" sz="2000" b="0" i="0" u="none" strike="noStrike" baseline="0" dirty="0">
                          <a:solidFill>
                            <a:srgbClr val="000000"/>
                          </a:solidFill>
                          <a:effectLst/>
                          <a:latin typeface="+mn-lt"/>
                        </a:rPr>
                        <a:t>March - September 2018</a:t>
                      </a:r>
                    </a:p>
                  </a:txBody>
                  <a:tcPr marR="6304" marT="6304" marB="0" anchor="b"/>
                </a:tc>
                <a:tc>
                  <a:txBody>
                    <a:bodyPr/>
                    <a:lstStyle/>
                    <a:p>
                      <a:pPr algn="l" fontAlgn="b"/>
                      <a:r>
                        <a:rPr lang="en-US" sz="2000" b="0" i="0" u="none" strike="noStrike" baseline="0" dirty="0">
                          <a:solidFill>
                            <a:srgbClr val="000000"/>
                          </a:solidFill>
                          <a:effectLst/>
                          <a:latin typeface="+mn-lt"/>
                        </a:rPr>
                        <a:t>Census Bureau processes 2020 LUCA submissions.</a:t>
                      </a:r>
                    </a:p>
                  </a:txBody>
                  <a:tcPr marR="6304" marT="6304" marB="0" anchor="b"/>
                </a:tc>
                <a:extLst>
                  <a:ext uri="{0D108BD9-81ED-4DB2-BD59-A6C34878D82A}">
                    <a16:rowId xmlns:a16="http://schemas.microsoft.com/office/drawing/2014/main" val="2289978068"/>
                  </a:ext>
                </a:extLst>
              </a:tr>
              <a:tr h="374520">
                <a:tc>
                  <a:txBody>
                    <a:bodyPr/>
                    <a:lstStyle/>
                    <a:p>
                      <a:pPr algn="l" fontAlgn="b"/>
                      <a:r>
                        <a:rPr lang="en-US" sz="2000" b="0" i="0" u="none" strike="noStrike" baseline="0" dirty="0">
                          <a:solidFill>
                            <a:srgbClr val="000000"/>
                          </a:solidFill>
                          <a:effectLst/>
                          <a:latin typeface="+mn-lt"/>
                        </a:rPr>
                        <a:t>April 2018 - May 2019</a:t>
                      </a:r>
                    </a:p>
                  </a:txBody>
                  <a:tcPr marR="6304" marT="6304" marB="0" anchor="b"/>
                </a:tc>
                <a:tc>
                  <a:txBody>
                    <a:bodyPr/>
                    <a:lstStyle/>
                    <a:p>
                      <a:pPr algn="l" fontAlgn="b"/>
                      <a:r>
                        <a:rPr lang="en-US" sz="2000" b="0" i="0" u="none" strike="noStrike" baseline="0" dirty="0">
                          <a:solidFill>
                            <a:srgbClr val="000000"/>
                          </a:solidFill>
                          <a:effectLst/>
                          <a:latin typeface="+mn-lt"/>
                        </a:rPr>
                        <a:t>Census Bureau validates 2020 LUCA addresses.</a:t>
                      </a:r>
                    </a:p>
                  </a:txBody>
                  <a:tcPr marR="6304" marT="6304" marB="0" anchor="b"/>
                </a:tc>
                <a:extLst>
                  <a:ext uri="{0D108BD9-81ED-4DB2-BD59-A6C34878D82A}">
                    <a16:rowId xmlns:a16="http://schemas.microsoft.com/office/drawing/2014/main" val="2020131620"/>
                  </a:ext>
                </a:extLst>
              </a:tr>
              <a:tr h="374520">
                <a:tc>
                  <a:txBody>
                    <a:bodyPr/>
                    <a:lstStyle/>
                    <a:p>
                      <a:pPr algn="l" fontAlgn="b"/>
                      <a:r>
                        <a:rPr lang="en-US" sz="2000" b="0" i="0" u="none" strike="noStrike" dirty="0">
                          <a:solidFill>
                            <a:srgbClr val="000000"/>
                          </a:solidFill>
                          <a:effectLst/>
                          <a:latin typeface="+mn-lt"/>
                        </a:rPr>
                        <a:t>Summer 2019</a:t>
                      </a:r>
                    </a:p>
                  </a:txBody>
                  <a:tcPr marR="6304" marT="6304" marB="0" anchor="b"/>
                </a:tc>
                <a:tc>
                  <a:txBody>
                    <a:bodyPr/>
                    <a:lstStyle/>
                    <a:p>
                      <a:pPr algn="l" fontAlgn="b"/>
                      <a:r>
                        <a:rPr lang="en-US" sz="2000" b="0" i="0" u="none" strike="noStrike" dirty="0">
                          <a:solidFill>
                            <a:srgbClr val="000000"/>
                          </a:solidFill>
                          <a:effectLst/>
                          <a:latin typeface="+mn-lt"/>
                        </a:rPr>
                        <a:t>Census Bureau delivers 2020 LUCA feedback.</a:t>
                      </a:r>
                    </a:p>
                  </a:txBody>
                  <a:tcPr marR="6304" marT="6304" marB="0" anchor="b"/>
                </a:tc>
                <a:extLst>
                  <a:ext uri="{0D108BD9-81ED-4DB2-BD59-A6C34878D82A}">
                    <a16:rowId xmlns:a16="http://schemas.microsoft.com/office/drawing/2014/main" val="1785041836"/>
                  </a:ext>
                </a:extLst>
              </a:tr>
              <a:tr h="374520">
                <a:tc>
                  <a:txBody>
                    <a:bodyPr/>
                    <a:lstStyle/>
                    <a:p>
                      <a:pPr algn="l" fontAlgn="b"/>
                      <a:r>
                        <a:rPr lang="en-US" sz="2000" b="0" i="0" u="none" strike="noStrike" dirty="0">
                          <a:solidFill>
                            <a:srgbClr val="000000"/>
                          </a:solidFill>
                          <a:effectLst/>
                          <a:latin typeface="+mn-lt"/>
                        </a:rPr>
                        <a:t>April</a:t>
                      </a:r>
                      <a:r>
                        <a:rPr lang="en-US" sz="2000" b="0" i="0" u="none" strike="noStrike" baseline="0" dirty="0">
                          <a:solidFill>
                            <a:srgbClr val="000000"/>
                          </a:solidFill>
                          <a:effectLst/>
                          <a:latin typeface="+mn-lt"/>
                        </a:rPr>
                        <a:t> 1, 2020</a:t>
                      </a:r>
                      <a:endParaRPr lang="en-US" sz="2000" b="0" i="0" u="none" strike="noStrike" dirty="0">
                        <a:solidFill>
                          <a:srgbClr val="000000"/>
                        </a:solidFill>
                        <a:effectLst/>
                        <a:latin typeface="+mn-lt"/>
                      </a:endParaRPr>
                    </a:p>
                  </a:txBody>
                  <a:tcPr marR="6304" marT="6304" marB="0" anchor="b"/>
                </a:tc>
                <a:tc>
                  <a:txBody>
                    <a:bodyPr/>
                    <a:lstStyle/>
                    <a:p>
                      <a:pPr algn="l" fontAlgn="b"/>
                      <a:r>
                        <a:rPr lang="en-US" sz="2000" b="1" i="0" u="none" strike="noStrike" dirty="0">
                          <a:solidFill>
                            <a:srgbClr val="000000"/>
                          </a:solidFill>
                          <a:effectLst/>
                          <a:latin typeface="+mn-lt"/>
                        </a:rPr>
                        <a:t>CENSUS</a:t>
                      </a:r>
                      <a:r>
                        <a:rPr lang="en-US" sz="2000" b="1" i="0" u="none" strike="noStrike" baseline="0" dirty="0">
                          <a:solidFill>
                            <a:srgbClr val="000000"/>
                          </a:solidFill>
                          <a:effectLst/>
                          <a:latin typeface="+mn-lt"/>
                        </a:rPr>
                        <a:t> DAY.</a:t>
                      </a:r>
                      <a:endParaRPr lang="en-US" sz="2000" b="1" i="0" u="none" strike="noStrike" dirty="0">
                        <a:solidFill>
                          <a:srgbClr val="000000"/>
                        </a:solidFill>
                        <a:effectLst/>
                        <a:latin typeface="+mn-lt"/>
                      </a:endParaRPr>
                    </a:p>
                  </a:txBody>
                  <a:tcPr marR="6304" marT="6304" marB="0" anchor="b"/>
                </a:tc>
                <a:extLst>
                  <a:ext uri="{0D108BD9-81ED-4DB2-BD59-A6C34878D82A}">
                    <a16:rowId xmlns:a16="http://schemas.microsoft.com/office/drawing/2014/main" val="3327133123"/>
                  </a:ext>
                </a:extLst>
              </a:tr>
            </a:tbl>
          </a:graphicData>
        </a:graphic>
      </p:graphicFrame>
      <p:sp>
        <p:nvSpPr>
          <p:cNvPr id="8" name="Red Checkmark to show Complete" descr="Author utilizes checkmark symbol to denote sections of the LUCA schedule that are underway or complete." title="Image of red checkmark"/>
          <p:cNvSpPr/>
          <p:nvPr/>
        </p:nvSpPr>
        <p:spPr>
          <a:xfrm>
            <a:off x="2895600" y="1937046"/>
            <a:ext cx="735470" cy="584775"/>
          </a:xfrm>
          <a:prstGeom prst="rect">
            <a:avLst/>
          </a:prstGeom>
        </p:spPr>
        <p:txBody>
          <a:bodyPr wrap="square">
            <a:spAutoFit/>
          </a:bodyPr>
          <a:lstStyle/>
          <a:p>
            <a:pPr>
              <a:defRPr/>
            </a:pPr>
            <a:r>
              <a:rPr lang="en-US" sz="3200" dirty="0">
                <a:solidFill>
                  <a:srgbClr val="C00000"/>
                </a:solidFill>
                <a:latin typeface="Calibri" panose="020F0502020204030204" pitchFamily="34" charset="0"/>
                <a:sym typeface="Wingdings"/>
              </a:rPr>
              <a:t></a:t>
            </a:r>
            <a:endParaRPr lang="en-US" sz="3200" dirty="0">
              <a:solidFill>
                <a:srgbClr val="C00000"/>
              </a:solidFill>
              <a:latin typeface="Calibri" panose="020F0502020204030204" pitchFamily="34" charset="0"/>
              <a:cs typeface="Arial" panose="020B0604020202020204" pitchFamily="34" charset="0"/>
            </a:endParaRPr>
          </a:p>
        </p:txBody>
      </p:sp>
      <p:sp>
        <p:nvSpPr>
          <p:cNvPr id="9" name="Red Checkmark  to show Complete" descr="Author utilizes checkmark symbol to denote sections of the LUCA schedule that are underway or complete." title="Image of red checkmark"/>
          <p:cNvSpPr/>
          <p:nvPr/>
        </p:nvSpPr>
        <p:spPr>
          <a:xfrm>
            <a:off x="2895600" y="2344443"/>
            <a:ext cx="735470" cy="584775"/>
          </a:xfrm>
          <a:prstGeom prst="rect">
            <a:avLst/>
          </a:prstGeom>
        </p:spPr>
        <p:txBody>
          <a:bodyPr wrap="square">
            <a:spAutoFit/>
          </a:bodyPr>
          <a:lstStyle/>
          <a:p>
            <a:pPr>
              <a:defRPr/>
            </a:pPr>
            <a:r>
              <a:rPr lang="en-US" sz="3200" dirty="0">
                <a:solidFill>
                  <a:srgbClr val="C00000"/>
                </a:solidFill>
                <a:latin typeface="Calibri" panose="020F0502020204030204" pitchFamily="34" charset="0"/>
                <a:sym typeface="Wingdings"/>
              </a:rPr>
              <a:t></a:t>
            </a:r>
            <a:endParaRPr lang="en-US" sz="3200" dirty="0">
              <a:solidFill>
                <a:srgbClr val="C00000"/>
              </a:solidFill>
              <a:latin typeface="Calibri" panose="020F0502020204030204" pitchFamily="34" charset="0"/>
              <a:cs typeface="Arial" panose="020B0604020202020204" pitchFamily="34" charset="0"/>
            </a:endParaRPr>
          </a:p>
        </p:txBody>
      </p:sp>
      <p:sp>
        <p:nvSpPr>
          <p:cNvPr id="10" name="Red Checkmark  to show Complete" descr="Author utilizes checkmark symbol to denote sections of the LUCA schedule that are underway or complete." title="Image of red checkmark"/>
          <p:cNvSpPr/>
          <p:nvPr/>
        </p:nvSpPr>
        <p:spPr>
          <a:xfrm>
            <a:off x="2895600" y="2971800"/>
            <a:ext cx="735470" cy="584775"/>
          </a:xfrm>
          <a:prstGeom prst="rect">
            <a:avLst/>
          </a:prstGeom>
        </p:spPr>
        <p:txBody>
          <a:bodyPr wrap="square">
            <a:spAutoFit/>
          </a:bodyPr>
          <a:lstStyle/>
          <a:p>
            <a:pPr>
              <a:defRPr/>
            </a:pPr>
            <a:r>
              <a:rPr lang="en-US" sz="3200" dirty="0">
                <a:solidFill>
                  <a:srgbClr val="C00000"/>
                </a:solidFill>
                <a:latin typeface="Calibri" panose="020F0502020204030204" pitchFamily="34" charset="0"/>
                <a:sym typeface="Wingdings"/>
              </a:rPr>
              <a:t></a:t>
            </a:r>
            <a:endParaRPr lang="en-US" sz="3200" dirty="0">
              <a:solidFill>
                <a:srgbClr val="C00000"/>
              </a:solidFill>
              <a:latin typeface="Calibri" panose="020F0502020204030204" pitchFamily="34" charset="0"/>
              <a:cs typeface="Arial" panose="020B0604020202020204" pitchFamily="34" charset="0"/>
            </a:endParaRPr>
          </a:p>
        </p:txBody>
      </p:sp>
      <p:sp>
        <p:nvSpPr>
          <p:cNvPr id="12" name="Red Checkmark  to show Complete" descr="Author utilizes checkmark symbol to denote sections of the LUCA schedule that are underway or complete." title="Image of red checkmark"/>
          <p:cNvSpPr/>
          <p:nvPr/>
        </p:nvSpPr>
        <p:spPr>
          <a:xfrm>
            <a:off x="2895600" y="3340385"/>
            <a:ext cx="735470" cy="584775"/>
          </a:xfrm>
          <a:prstGeom prst="rect">
            <a:avLst/>
          </a:prstGeom>
        </p:spPr>
        <p:txBody>
          <a:bodyPr wrap="square">
            <a:spAutoFit/>
          </a:bodyPr>
          <a:lstStyle/>
          <a:p>
            <a:pPr>
              <a:defRPr/>
            </a:pPr>
            <a:r>
              <a:rPr lang="en-US" sz="3200" dirty="0">
                <a:solidFill>
                  <a:srgbClr val="C00000"/>
                </a:solidFill>
                <a:latin typeface="Calibri" panose="020F0502020204030204" pitchFamily="34" charset="0"/>
                <a:sym typeface="Wingdings"/>
              </a:rPr>
              <a:t></a:t>
            </a:r>
            <a:endParaRPr lang="en-US" sz="3200" dirty="0">
              <a:solidFill>
                <a:srgbClr val="C00000"/>
              </a:solidFill>
              <a:latin typeface="Calibri" panose="020F050202020403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fld id="{25B02A65-3D1E-45BD-9983-4ADAC5079F8B}" type="slidenum">
              <a:rPr lang="en-US" smtClean="0"/>
              <a:pPr/>
              <a:t>9</a:t>
            </a:fld>
            <a:endParaRPr lang="en-US" dirty="0"/>
          </a:p>
        </p:txBody>
      </p:sp>
    </p:spTree>
    <p:extLst>
      <p:ext uri="{BB962C8B-B14F-4D97-AF65-F5344CB8AC3E}">
        <p14:creationId xmlns:p14="http://schemas.microsoft.com/office/powerpoint/2010/main" val="30004759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b="1" dirty="0" smtClean="0">
                <a:solidFill>
                  <a:srgbClr val="C00000"/>
                </a:solidFill>
              </a:rPr>
              <a:t>Digital Address Materials – Sorting and Saving</a:t>
            </a:r>
            <a:endParaRPr lang="en-US" b="1" dirty="0">
              <a:solidFill>
                <a:srgbClr val="C00000"/>
              </a:solidFill>
            </a:endParaRPr>
          </a:p>
        </p:txBody>
      </p:sp>
      <p:sp>
        <p:nvSpPr>
          <p:cNvPr id="3" name="Content Placeholder 2"/>
          <p:cNvSpPr>
            <a:spLocks noGrp="1"/>
          </p:cNvSpPr>
          <p:nvPr>
            <p:ph idx="1"/>
          </p:nvPr>
        </p:nvSpPr>
        <p:spPr>
          <a:xfrm>
            <a:off x="609600" y="1219201"/>
            <a:ext cx="10972800" cy="4906964"/>
          </a:xfrm>
        </p:spPr>
        <p:txBody>
          <a:bodyPr>
            <a:normAutofit lnSpcReduction="10000"/>
          </a:bodyPr>
          <a:lstStyle/>
          <a:p>
            <a:r>
              <a:rPr lang="en-US" sz="3600" dirty="0" smtClean="0"/>
              <a:t>Ensure complete with all updates.</a:t>
            </a:r>
          </a:p>
          <a:p>
            <a:r>
              <a:rPr lang="en-US" sz="3600" dirty="0" smtClean="0"/>
              <a:t>Re-sort address list by ACTION field.</a:t>
            </a:r>
          </a:p>
          <a:p>
            <a:r>
              <a:rPr lang="en-US" sz="3600" dirty="0" smtClean="0"/>
              <a:t>Save only records with entry in ACTION field to new file.</a:t>
            </a:r>
          </a:p>
          <a:p>
            <a:r>
              <a:rPr lang="en-US" sz="3600" dirty="0" smtClean="0"/>
              <a:t>Name the new file “luca20_&lt;EntityID&gt;_changes_addresses.xxx” </a:t>
            </a:r>
            <a:r>
              <a:rPr lang="en-US" sz="2800" dirty="0" smtClean="0"/>
              <a:t>(where EntityID is entity identification code from LUCA materials and xxx is the file extension .csv, .txt, .xls, or .xlsx).</a:t>
            </a:r>
          </a:p>
          <a:p>
            <a:r>
              <a:rPr lang="en-US" sz="3600" dirty="0" smtClean="0"/>
              <a:t>Save to location for easy retrieval for submission and next steps.</a:t>
            </a:r>
          </a:p>
          <a:p>
            <a:pPr lvl="1"/>
            <a:endParaRPr lang="en-US" sz="3200" dirty="0" smtClean="0"/>
          </a:p>
        </p:txBody>
      </p:sp>
      <p:sp>
        <p:nvSpPr>
          <p:cNvPr id="4" name="Slide Number Placeholder 3"/>
          <p:cNvSpPr>
            <a:spLocks noGrp="1"/>
          </p:cNvSpPr>
          <p:nvPr>
            <p:ph type="sldNum" sz="quarter" idx="10"/>
          </p:nvPr>
        </p:nvSpPr>
        <p:spPr/>
        <p:txBody>
          <a:bodyPr/>
          <a:lstStyle/>
          <a:p>
            <a:fld id="{25B02A65-3D1E-45BD-9983-4ADAC5079F8B}" type="slidenum">
              <a:rPr lang="en-US" smtClean="0"/>
              <a:pPr/>
              <a:t>90</a:t>
            </a:fld>
            <a:endParaRPr lang="en-US" dirty="0"/>
          </a:p>
        </p:txBody>
      </p:sp>
    </p:spTree>
    <p:extLst>
      <p:ext uri="{BB962C8B-B14F-4D97-AF65-F5344CB8AC3E}">
        <p14:creationId xmlns:p14="http://schemas.microsoft.com/office/powerpoint/2010/main" val="406351235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b="1" dirty="0" smtClean="0">
                <a:solidFill>
                  <a:srgbClr val="C00000"/>
                </a:solidFill>
              </a:rPr>
              <a:t>Digital Address List </a:t>
            </a:r>
            <a:r>
              <a:rPr lang="en-US" b="1" dirty="0">
                <a:solidFill>
                  <a:srgbClr val="C00000"/>
                </a:solidFill>
              </a:rPr>
              <a:t>– </a:t>
            </a:r>
            <a:r>
              <a:rPr lang="en-US" b="1" dirty="0" smtClean="0">
                <a:solidFill>
                  <a:srgbClr val="C00000"/>
                </a:solidFill>
              </a:rPr>
              <a:t>Keeping Secure</a:t>
            </a:r>
            <a:endParaRPr lang="en-US" b="1" dirty="0">
              <a:solidFill>
                <a:srgbClr val="C00000"/>
              </a:solidFill>
            </a:endParaRPr>
          </a:p>
        </p:txBody>
      </p:sp>
      <p:sp>
        <p:nvSpPr>
          <p:cNvPr id="3" name="Content Placeholder 2"/>
          <p:cNvSpPr>
            <a:spLocks noGrp="1"/>
          </p:cNvSpPr>
          <p:nvPr>
            <p:ph idx="1"/>
          </p:nvPr>
        </p:nvSpPr>
        <p:spPr>
          <a:xfrm>
            <a:off x="609600" y="1477673"/>
            <a:ext cx="10972800" cy="4906964"/>
          </a:xfrm>
        </p:spPr>
        <p:txBody>
          <a:bodyPr>
            <a:normAutofit/>
          </a:bodyPr>
          <a:lstStyle/>
          <a:p>
            <a:r>
              <a:rPr lang="en-US" sz="3600" dirty="0"/>
              <a:t>Make copy of new file for use during the feedback phase.</a:t>
            </a:r>
          </a:p>
          <a:p>
            <a:r>
              <a:rPr lang="en-US" sz="3600" dirty="0"/>
              <a:t>All address list materials (original and copy) are Title 13.</a:t>
            </a:r>
          </a:p>
          <a:p>
            <a:r>
              <a:rPr lang="en-US" sz="3600" dirty="0"/>
              <a:t>Keep secure according to </a:t>
            </a:r>
            <a:r>
              <a:rPr lang="en-US" sz="3600" i="1" dirty="0"/>
              <a:t>Confidentiality and Security Guidelines (D-2004), Appendix A in LUCA Respondent Guide.</a:t>
            </a:r>
          </a:p>
        </p:txBody>
      </p:sp>
      <p:sp>
        <p:nvSpPr>
          <p:cNvPr id="5" name="Slide Number Placeholder 4"/>
          <p:cNvSpPr>
            <a:spLocks noGrp="1"/>
          </p:cNvSpPr>
          <p:nvPr>
            <p:ph type="sldNum" sz="quarter" idx="4294967295"/>
          </p:nvPr>
        </p:nvSpPr>
        <p:spPr/>
        <p:txBody>
          <a:bodyPr/>
          <a:lstStyle/>
          <a:p>
            <a:fld id="{03AE04C5-3085-4F64-BC65-54FE2DBF6EB1}" type="slidenum">
              <a:rPr lang="en-US" smtClean="0"/>
              <a:pPr/>
              <a:t>91</a:t>
            </a:fld>
            <a:endParaRPr lang="en-US" dirty="0"/>
          </a:p>
        </p:txBody>
      </p:sp>
    </p:spTree>
    <p:extLst>
      <p:ext uri="{BB962C8B-B14F-4D97-AF65-F5344CB8AC3E}">
        <p14:creationId xmlns:p14="http://schemas.microsoft.com/office/powerpoint/2010/main" val="19098557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11277600" cy="1143000"/>
          </a:xfrm>
        </p:spPr>
        <p:txBody>
          <a:bodyPr>
            <a:normAutofit/>
          </a:bodyPr>
          <a:lstStyle/>
          <a:p>
            <a:r>
              <a:rPr lang="en-US" b="1" dirty="0" smtClean="0">
                <a:solidFill>
                  <a:srgbClr val="C00000"/>
                </a:solidFill>
              </a:rPr>
              <a:t>Digital Address List– Assembling and Organizing</a:t>
            </a:r>
            <a:endParaRPr lang="en-US" dirty="0"/>
          </a:p>
        </p:txBody>
      </p:sp>
      <p:sp>
        <p:nvSpPr>
          <p:cNvPr id="3" name="Content Placeholder 2"/>
          <p:cNvSpPr>
            <a:spLocks noGrp="1"/>
          </p:cNvSpPr>
          <p:nvPr>
            <p:ph idx="1"/>
          </p:nvPr>
        </p:nvSpPr>
        <p:spPr>
          <a:xfrm>
            <a:off x="609600" y="1143000"/>
            <a:ext cx="10972800" cy="5257799"/>
          </a:xfrm>
        </p:spPr>
        <p:txBody>
          <a:bodyPr>
            <a:normAutofit fontScale="92500" lnSpcReduction="10000"/>
          </a:bodyPr>
          <a:lstStyle/>
          <a:p>
            <a:r>
              <a:rPr lang="en-US" sz="3500" dirty="0"/>
              <a:t>Navigate to directory where “luca20_&lt;</a:t>
            </a:r>
            <a:r>
              <a:rPr lang="en-US" sz="3500" dirty="0" smtClean="0"/>
              <a:t>EntityID&gt;_changes_addresses.xxx” resides </a:t>
            </a:r>
            <a:r>
              <a:rPr lang="en-US" sz="2600" dirty="0" smtClean="0"/>
              <a:t>(where EntityID </a:t>
            </a:r>
            <a:r>
              <a:rPr lang="en-US" sz="2600" dirty="0"/>
              <a:t>is entity identification code from LUCA materials and xxx is the file extension .csv, .txt, or .xls</a:t>
            </a:r>
            <a:r>
              <a:rPr lang="en-US" sz="3600" dirty="0" smtClean="0"/>
              <a:t>).</a:t>
            </a:r>
            <a:endParaRPr lang="en-US" sz="3500" dirty="0"/>
          </a:p>
          <a:p>
            <a:r>
              <a:rPr lang="en-US" sz="3500" dirty="0"/>
              <a:t>Zip the changes </a:t>
            </a:r>
            <a:r>
              <a:rPr lang="en-US" sz="3500" dirty="0" smtClean="0"/>
              <a:t>address file, name the zip </a:t>
            </a:r>
            <a:r>
              <a:rPr lang="en-US" sz="3500" dirty="0"/>
              <a:t>file “luca20_&lt;</a:t>
            </a:r>
            <a:r>
              <a:rPr lang="en-US" sz="3500" dirty="0" smtClean="0"/>
              <a:t>EntityID&gt;_changes_addresses_return.zip”.</a:t>
            </a:r>
            <a:endParaRPr lang="en-US" sz="3500" dirty="0"/>
          </a:p>
          <a:p>
            <a:pPr lvl="1">
              <a:buSzPct val="75000"/>
              <a:buFont typeface="Courier New" panose="02070309020205020404" pitchFamily="49" charset="0"/>
              <a:buChar char="o"/>
            </a:pPr>
            <a:r>
              <a:rPr lang="en-US" dirty="0" smtClean="0"/>
              <a:t>Password </a:t>
            </a:r>
            <a:r>
              <a:rPr lang="en-US" dirty="0"/>
              <a:t>protection </a:t>
            </a:r>
            <a:r>
              <a:rPr lang="en-US" dirty="0" smtClean="0"/>
              <a:t>required because Title 13 material.</a:t>
            </a:r>
          </a:p>
          <a:p>
            <a:pPr lvl="1">
              <a:buSzPct val="75000"/>
              <a:buFont typeface="Courier New" panose="02070309020205020404" pitchFamily="49" charset="0"/>
              <a:buChar char="o"/>
            </a:pPr>
            <a:r>
              <a:rPr lang="en-US" dirty="0" smtClean="0"/>
              <a:t>Use case sensitive password provided with original materials.</a:t>
            </a:r>
            <a:endParaRPr lang="en-US" dirty="0"/>
          </a:p>
          <a:p>
            <a:r>
              <a:rPr lang="en-US" sz="3500" dirty="0"/>
              <a:t>Copy the zip file to CD/DVD if shipping submission with </a:t>
            </a:r>
            <a:r>
              <a:rPr lang="en-US" sz="3500" dirty="0" smtClean="0"/>
              <a:t>paper </a:t>
            </a:r>
            <a:r>
              <a:rPr lang="en-US" sz="3500" dirty="0"/>
              <a:t>m</a:t>
            </a:r>
            <a:r>
              <a:rPr lang="en-US" sz="3500" dirty="0" smtClean="0"/>
              <a:t>ap materials, </a:t>
            </a:r>
            <a:r>
              <a:rPr lang="en-US" sz="3500" dirty="0"/>
              <a:t>or stage </a:t>
            </a:r>
            <a:r>
              <a:rPr lang="en-US" sz="3500" dirty="0" smtClean="0"/>
              <a:t>the zip </a:t>
            </a:r>
            <a:r>
              <a:rPr lang="en-US" sz="3500" dirty="0"/>
              <a:t>file for </a:t>
            </a:r>
            <a:r>
              <a:rPr lang="en-US" sz="3500" dirty="0" smtClean="0"/>
              <a:t>submission via Census Bureau’s secure online web application.</a:t>
            </a:r>
            <a:endParaRPr lang="en-US" sz="3500" dirty="0"/>
          </a:p>
          <a:p>
            <a:endParaRPr lang="en-US" dirty="0"/>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AE04C5-3085-4F64-BC65-54FE2DBF6EB1}" type="slidenum">
              <a:rPr kumimoji="0" lang="en-US" sz="1200" b="0" i="0" u="none" strike="noStrike" kern="1200" cap="none" spc="0" normalizeH="0" baseline="0" noProof="0" smtClean="0">
                <a:ln>
                  <a:noFill/>
                </a:ln>
                <a:solidFill>
                  <a:prstClr val="white">
                    <a:lumMod val="6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8696736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886"/>
            <a:ext cx="10972800" cy="1055914"/>
          </a:xfrm>
        </p:spPr>
        <p:txBody>
          <a:bodyPr>
            <a:normAutofit/>
          </a:bodyPr>
          <a:lstStyle/>
          <a:p>
            <a:r>
              <a:rPr lang="en-US" b="1" dirty="0">
                <a:solidFill>
                  <a:srgbClr val="C00000"/>
                </a:solidFill>
              </a:rPr>
              <a:t>Map </a:t>
            </a:r>
            <a:r>
              <a:rPr lang="en-US" b="1" dirty="0" smtClean="0">
                <a:solidFill>
                  <a:srgbClr val="C00000"/>
                </a:solidFill>
              </a:rPr>
              <a:t>Materials</a:t>
            </a:r>
            <a:endParaRPr lang="en-US" b="1" dirty="0">
              <a:solidFill>
                <a:srgbClr val="C00000"/>
              </a:solidFill>
            </a:endParaRPr>
          </a:p>
        </p:txBody>
      </p:sp>
      <p:sp>
        <p:nvSpPr>
          <p:cNvPr id="6" name="Content Placeholder 5"/>
          <p:cNvSpPr>
            <a:spLocks noGrp="1"/>
          </p:cNvSpPr>
          <p:nvPr>
            <p:ph idx="1"/>
          </p:nvPr>
        </p:nvSpPr>
        <p:spPr>
          <a:xfrm>
            <a:off x="609600" y="1175657"/>
            <a:ext cx="10972800" cy="5180694"/>
          </a:xfrm>
        </p:spPr>
        <p:txBody>
          <a:bodyPr>
            <a:normAutofit/>
          </a:bodyPr>
          <a:lstStyle/>
          <a:p>
            <a:r>
              <a:rPr lang="en-US" sz="3600" dirty="0" smtClean="0"/>
              <a:t>Digital</a:t>
            </a:r>
            <a:endParaRPr lang="en-US" sz="3600" dirty="0"/>
          </a:p>
          <a:p>
            <a:pPr lvl="2"/>
            <a:r>
              <a:rPr lang="en-US" sz="3200" dirty="0"/>
              <a:t>Exporting updates.</a:t>
            </a:r>
          </a:p>
          <a:p>
            <a:pPr lvl="2"/>
            <a:r>
              <a:rPr lang="en-US" sz="3200" dirty="0"/>
              <a:t>Saving updates.</a:t>
            </a:r>
          </a:p>
          <a:p>
            <a:pPr lvl="2"/>
            <a:r>
              <a:rPr lang="en-US" sz="3200" dirty="0"/>
              <a:t>Example</a:t>
            </a:r>
          </a:p>
          <a:p>
            <a:pPr lvl="2"/>
            <a:r>
              <a:rPr lang="en-US" sz="3200" dirty="0"/>
              <a:t>Assembling and organizing</a:t>
            </a:r>
            <a:r>
              <a:rPr lang="en-US" sz="3200" dirty="0" smtClean="0"/>
              <a:t>.</a:t>
            </a:r>
          </a:p>
        </p:txBody>
      </p:sp>
      <p:sp>
        <p:nvSpPr>
          <p:cNvPr id="3" name="Slide Number Placeholder 2"/>
          <p:cNvSpPr>
            <a:spLocks noGrp="1"/>
          </p:cNvSpPr>
          <p:nvPr>
            <p:ph type="sldNum" sz="quarter" idx="4294967295"/>
          </p:nvPr>
        </p:nvSpPr>
        <p:spPr/>
        <p:txBody>
          <a:bodyPr/>
          <a:lstStyle/>
          <a:p>
            <a:fld id="{03AE04C5-3085-4F64-BC65-54FE2DBF6EB1}" type="slidenum">
              <a:rPr lang="en-US" smtClean="0"/>
              <a:pPr/>
              <a:t>93</a:t>
            </a:fld>
            <a:endParaRPr lang="en-US" dirty="0"/>
          </a:p>
        </p:txBody>
      </p:sp>
    </p:spTree>
    <p:extLst>
      <p:ext uri="{BB962C8B-B14F-4D97-AF65-F5344CB8AC3E}">
        <p14:creationId xmlns:p14="http://schemas.microsoft.com/office/powerpoint/2010/main" val="35001308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257" y="152400"/>
            <a:ext cx="10972800" cy="1143000"/>
          </a:xfrm>
        </p:spPr>
        <p:txBody>
          <a:bodyPr>
            <a:normAutofit fontScale="90000"/>
          </a:bodyPr>
          <a:lstStyle/>
          <a:p>
            <a:r>
              <a:rPr lang="en-US" sz="4900" b="1" dirty="0">
                <a:solidFill>
                  <a:srgbClr val="C00000"/>
                </a:solidFill>
              </a:rPr>
              <a:t>Map </a:t>
            </a:r>
            <a:r>
              <a:rPr lang="en-US" sz="4900" b="1" dirty="0" smtClean="0">
                <a:solidFill>
                  <a:srgbClr val="C00000"/>
                </a:solidFill>
              </a:rPr>
              <a:t>Materials </a:t>
            </a:r>
            <a:r>
              <a:rPr lang="en-US" sz="4900" b="1" dirty="0">
                <a:solidFill>
                  <a:srgbClr val="C00000"/>
                </a:solidFill>
              </a:rPr>
              <a:t>– </a:t>
            </a:r>
            <a:r>
              <a:rPr lang="en-US" sz="4900" b="1" dirty="0" smtClean="0">
                <a:solidFill>
                  <a:srgbClr val="C00000"/>
                </a:solidFill>
              </a:rPr>
              <a:t>Digital</a:t>
            </a:r>
            <a:r>
              <a:rPr lang="en-US" sz="4900" b="1" dirty="0">
                <a:solidFill>
                  <a:srgbClr val="C00000"/>
                </a:solidFill>
              </a:rPr>
              <a:t>:</a:t>
            </a:r>
            <a:r>
              <a:rPr lang="en-US" b="1" dirty="0">
                <a:solidFill>
                  <a:srgbClr val="C00000"/>
                </a:solidFill>
              </a:rPr>
              <a:t/>
            </a:r>
            <a:br>
              <a:rPr lang="en-US" b="1" dirty="0">
                <a:solidFill>
                  <a:srgbClr val="C00000"/>
                </a:solidFill>
              </a:rPr>
            </a:br>
            <a:r>
              <a:rPr lang="en-US" sz="4000" b="1" dirty="0">
                <a:solidFill>
                  <a:srgbClr val="C00000"/>
                </a:solidFill>
              </a:rPr>
              <a:t>Exporting </a:t>
            </a:r>
            <a:r>
              <a:rPr lang="en-US" sz="4000" b="1" dirty="0" smtClean="0">
                <a:solidFill>
                  <a:srgbClr val="C00000"/>
                </a:solidFill>
              </a:rPr>
              <a:t>Updates</a:t>
            </a:r>
            <a:endParaRPr lang="en-US" sz="4900" b="1" dirty="0">
              <a:solidFill>
                <a:srgbClr val="C00000"/>
              </a:solidFill>
            </a:endParaRPr>
          </a:p>
        </p:txBody>
      </p:sp>
      <p:sp>
        <p:nvSpPr>
          <p:cNvPr id="3" name="Content Placeholder 2"/>
          <p:cNvSpPr>
            <a:spLocks noGrp="1"/>
          </p:cNvSpPr>
          <p:nvPr>
            <p:ph sz="half" idx="1"/>
          </p:nvPr>
        </p:nvSpPr>
        <p:spPr>
          <a:xfrm>
            <a:off x="642257" y="1646237"/>
            <a:ext cx="5384800" cy="4525963"/>
          </a:xfrm>
        </p:spPr>
        <p:txBody>
          <a:bodyPr>
            <a:normAutofit/>
          </a:bodyPr>
          <a:lstStyle/>
          <a:p>
            <a:r>
              <a:rPr lang="en-US" sz="3600" dirty="0"/>
              <a:t>Ensure complete with all updates.</a:t>
            </a:r>
          </a:p>
          <a:p>
            <a:r>
              <a:rPr lang="en-US" sz="3600" dirty="0"/>
              <a:t>Select edges with value in CHNG_TYPE field.</a:t>
            </a:r>
          </a:p>
          <a:p>
            <a:r>
              <a:rPr lang="en-US" sz="3600" dirty="0"/>
              <a:t>Export selected edges into new shapefile.</a:t>
            </a:r>
          </a:p>
        </p:txBody>
      </p:sp>
      <p:pic>
        <p:nvPicPr>
          <p:cNvPr id="7" name="Content Placeholder 6" descr="Author uses this visual to explain the steps necessary to export the updated edges records while using ArcMap." title="Image within ArcMap of exporting updated records in edges shapefil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56532" y="1646237"/>
            <a:ext cx="4896392" cy="4525963"/>
          </a:xfrm>
          <a:ln>
            <a:solidFill>
              <a:schemeClr val="bg2">
                <a:lumMod val="10000"/>
              </a:schemeClr>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94</a:t>
            </a:fld>
            <a:endParaRPr lang="en-US" dirty="0"/>
          </a:p>
        </p:txBody>
      </p:sp>
    </p:spTree>
    <p:extLst>
      <p:ext uri="{BB962C8B-B14F-4D97-AF65-F5344CB8AC3E}">
        <p14:creationId xmlns:p14="http://schemas.microsoft.com/office/powerpoint/2010/main" val="117365376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257" y="108778"/>
            <a:ext cx="10972800" cy="1143000"/>
          </a:xfrm>
        </p:spPr>
        <p:txBody>
          <a:bodyPr>
            <a:normAutofit fontScale="90000"/>
          </a:bodyPr>
          <a:lstStyle/>
          <a:p>
            <a:r>
              <a:rPr lang="en-US" b="1" dirty="0">
                <a:solidFill>
                  <a:srgbClr val="C00000"/>
                </a:solidFill>
              </a:rPr>
              <a:t>Map </a:t>
            </a:r>
            <a:r>
              <a:rPr lang="en-US" b="1" dirty="0" smtClean="0">
                <a:solidFill>
                  <a:srgbClr val="C00000"/>
                </a:solidFill>
              </a:rPr>
              <a:t>Materials </a:t>
            </a:r>
            <a:r>
              <a:rPr lang="en-US" b="1" dirty="0">
                <a:solidFill>
                  <a:srgbClr val="C00000"/>
                </a:solidFill>
              </a:rPr>
              <a:t>– </a:t>
            </a:r>
            <a:r>
              <a:rPr lang="en-US" b="1" dirty="0" smtClean="0">
                <a:solidFill>
                  <a:srgbClr val="C00000"/>
                </a:solidFill>
              </a:rPr>
              <a:t>Digital</a:t>
            </a:r>
            <a:r>
              <a:rPr lang="en-US" b="1" dirty="0">
                <a:solidFill>
                  <a:srgbClr val="C00000"/>
                </a:solidFill>
              </a:rPr>
              <a:t>:</a:t>
            </a:r>
            <a:br>
              <a:rPr lang="en-US" b="1" dirty="0">
                <a:solidFill>
                  <a:srgbClr val="C00000"/>
                </a:solidFill>
              </a:rPr>
            </a:br>
            <a:r>
              <a:rPr lang="en-US" sz="4000" b="1" dirty="0">
                <a:solidFill>
                  <a:srgbClr val="C00000"/>
                </a:solidFill>
              </a:rPr>
              <a:t>Saving </a:t>
            </a:r>
            <a:r>
              <a:rPr lang="en-US" sz="4000" b="1" dirty="0" smtClean="0">
                <a:solidFill>
                  <a:srgbClr val="C00000"/>
                </a:solidFill>
              </a:rPr>
              <a:t>Updates</a:t>
            </a:r>
            <a:endParaRPr lang="en-US" sz="4900" b="1" dirty="0">
              <a:solidFill>
                <a:srgbClr val="C00000"/>
              </a:solidFill>
            </a:endParaRPr>
          </a:p>
        </p:txBody>
      </p:sp>
      <p:sp>
        <p:nvSpPr>
          <p:cNvPr id="3" name="Content Placeholder 2"/>
          <p:cNvSpPr>
            <a:spLocks noGrp="1"/>
          </p:cNvSpPr>
          <p:nvPr>
            <p:ph sz="half" idx="1"/>
          </p:nvPr>
        </p:nvSpPr>
        <p:spPr>
          <a:xfrm>
            <a:off x="642256" y="1447800"/>
            <a:ext cx="5955645" cy="5029200"/>
          </a:xfrm>
        </p:spPr>
        <p:txBody>
          <a:bodyPr vert="horz" lIns="91440" tIns="45720" rIns="91440" bIns="45720" rtlCol="0" anchor="t">
            <a:noAutofit/>
          </a:bodyPr>
          <a:lstStyle/>
          <a:p>
            <a:r>
              <a:rPr lang="en-US" sz="3150" dirty="0"/>
              <a:t>Ensure “Selected features” in “Export Data” window.</a:t>
            </a:r>
          </a:p>
          <a:p>
            <a:r>
              <a:rPr lang="en-US" sz="3150" dirty="0"/>
              <a:t>Name new shapefile </a:t>
            </a:r>
            <a:r>
              <a:rPr lang="en-US" dirty="0"/>
              <a:t>“luca20_&lt;EntityID&gt;_ln_changes.shp”, </a:t>
            </a:r>
            <a:r>
              <a:rPr lang="en-US" sz="3150" dirty="0"/>
              <a:t>where EntityID matches entity identification code in LUCA materials.</a:t>
            </a:r>
          </a:p>
          <a:p>
            <a:r>
              <a:rPr lang="en-US" sz="3150" dirty="0"/>
              <a:t>Save to location for easy retrieval for submission and next steps.</a:t>
            </a:r>
          </a:p>
        </p:txBody>
      </p:sp>
      <p:pic>
        <p:nvPicPr>
          <p:cNvPr id="6" name="Content Placeholder 5" descr="Author uses this visual to explain the steps necessary to save the updated edges records while using ArcMap." title="Image within ArcMap of saving updated records in edges shapefil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97901" y="1500828"/>
            <a:ext cx="5017156" cy="4594677"/>
          </a:xfrm>
        </p:spPr>
      </p:pic>
      <p:sp>
        <p:nvSpPr>
          <p:cNvPr id="4" name="Slide Number Placeholder 3"/>
          <p:cNvSpPr>
            <a:spLocks noGrp="1"/>
          </p:cNvSpPr>
          <p:nvPr>
            <p:ph type="sldNum" sz="quarter" idx="4294967295"/>
          </p:nvPr>
        </p:nvSpPr>
        <p:spPr/>
        <p:txBody>
          <a:bodyPr/>
          <a:lstStyle/>
          <a:p>
            <a:fld id="{03AE04C5-3085-4F64-BC65-54FE2DBF6EB1}" type="slidenum">
              <a:rPr lang="en-US" smtClean="0"/>
              <a:pPr/>
              <a:t>95</a:t>
            </a:fld>
            <a:endParaRPr lang="en-US" dirty="0"/>
          </a:p>
        </p:txBody>
      </p:sp>
    </p:spTree>
    <p:extLst>
      <p:ext uri="{BB962C8B-B14F-4D97-AF65-F5344CB8AC3E}">
        <p14:creationId xmlns:p14="http://schemas.microsoft.com/office/powerpoint/2010/main" val="66735236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1353800" cy="1187449"/>
          </a:xfrm>
        </p:spPr>
        <p:txBody>
          <a:bodyPr>
            <a:normAutofit fontScale="90000"/>
          </a:bodyPr>
          <a:lstStyle/>
          <a:p>
            <a:r>
              <a:rPr lang="en-US" sz="4900" b="1" dirty="0">
                <a:solidFill>
                  <a:srgbClr val="C00000"/>
                </a:solidFill>
              </a:rPr>
              <a:t>Map </a:t>
            </a:r>
            <a:r>
              <a:rPr lang="en-US" sz="4900" b="1" dirty="0" smtClean="0">
                <a:solidFill>
                  <a:srgbClr val="C00000"/>
                </a:solidFill>
              </a:rPr>
              <a:t>Materials </a:t>
            </a:r>
            <a:r>
              <a:rPr lang="en-US" sz="4900" b="1" dirty="0">
                <a:solidFill>
                  <a:srgbClr val="C00000"/>
                </a:solidFill>
              </a:rPr>
              <a:t>– </a:t>
            </a:r>
            <a:r>
              <a:rPr lang="en-US" sz="4900" b="1" dirty="0" smtClean="0">
                <a:solidFill>
                  <a:srgbClr val="C00000"/>
                </a:solidFill>
              </a:rPr>
              <a:t>Digital</a:t>
            </a:r>
            <a:r>
              <a:rPr lang="en-US" sz="4900" b="1" dirty="0">
                <a:solidFill>
                  <a:srgbClr val="C00000"/>
                </a:solidFill>
              </a:rPr>
              <a:t>:</a:t>
            </a:r>
            <a:r>
              <a:rPr lang="en-US" dirty="0">
                <a:latin typeface="+mj-ea"/>
                <a:cs typeface="+mj-ea"/>
              </a:rPr>
              <a:t/>
            </a:r>
            <a:br>
              <a:rPr lang="en-US" dirty="0">
                <a:latin typeface="+mj-ea"/>
                <a:cs typeface="+mj-ea"/>
              </a:rPr>
            </a:br>
            <a:r>
              <a:rPr lang="en-US" sz="4000" b="1" dirty="0">
                <a:solidFill>
                  <a:srgbClr val="C00000"/>
                </a:solidFill>
              </a:rPr>
              <a:t>Example – </a:t>
            </a:r>
            <a:r>
              <a:rPr lang="en-US" sz="4000" b="1" dirty="0" smtClean="0">
                <a:solidFill>
                  <a:srgbClr val="C00000"/>
                </a:solidFill>
              </a:rPr>
              <a:t>Updated Edges Shapefile</a:t>
            </a:r>
            <a:endParaRPr lang="en-US" sz="3600" b="1" dirty="0">
              <a:solidFill>
                <a:srgbClr val="C00000"/>
              </a:solidFill>
            </a:endParaRPr>
          </a:p>
        </p:txBody>
      </p:sp>
      <p:pic>
        <p:nvPicPr>
          <p:cNvPr id="5" name="Content Placeholder 4" descr="Author uses this visual to illustrate the updated, exported edges shapefile (luca20_&lt;EntityID&gt;_ln_changes.shp) will only contain the edited linear features, i.e., those with a CHG_TYPE value." title="Image of update edges shapefile from ArcMap"/>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1447800"/>
            <a:ext cx="9067800" cy="4648200"/>
          </a:xfrm>
          <a:ln>
            <a:solidFill>
              <a:schemeClr val="bg2">
                <a:lumMod val="10000"/>
              </a:schemeClr>
            </a:solidFill>
          </a:ln>
        </p:spPr>
      </p:pic>
      <p:sp>
        <p:nvSpPr>
          <p:cNvPr id="3" name="Slide Number Placeholder 2"/>
          <p:cNvSpPr>
            <a:spLocks noGrp="1"/>
          </p:cNvSpPr>
          <p:nvPr>
            <p:ph type="sldNum" sz="quarter" idx="4294967295"/>
          </p:nvPr>
        </p:nvSpPr>
        <p:spPr/>
        <p:txBody>
          <a:bodyPr/>
          <a:lstStyle/>
          <a:p>
            <a:fld id="{03AE04C5-3085-4F64-BC65-54FE2DBF6EB1}" type="slidenum">
              <a:rPr lang="en-US" smtClean="0"/>
              <a:pPr/>
              <a:t>96</a:t>
            </a:fld>
            <a:endParaRPr lang="en-US" dirty="0"/>
          </a:p>
        </p:txBody>
      </p:sp>
    </p:spTree>
    <p:extLst>
      <p:ext uri="{BB962C8B-B14F-4D97-AF65-F5344CB8AC3E}">
        <p14:creationId xmlns:p14="http://schemas.microsoft.com/office/powerpoint/2010/main" val="112938109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0"/>
            <a:ext cx="10972800" cy="1153886"/>
          </a:xfrm>
        </p:spPr>
        <p:txBody>
          <a:bodyPr>
            <a:noAutofit/>
          </a:bodyPr>
          <a:lstStyle/>
          <a:p>
            <a:r>
              <a:rPr lang="en-US" b="1" dirty="0">
                <a:solidFill>
                  <a:srgbClr val="C00000"/>
                </a:solidFill>
                <a:cs typeface="Times New Roman" panose="02020603050405020304" pitchFamily="18" charset="0"/>
              </a:rPr>
              <a:t>Accompanying </a:t>
            </a:r>
            <a:r>
              <a:rPr lang="en-US" b="1" dirty="0" smtClean="0">
                <a:solidFill>
                  <a:srgbClr val="C00000"/>
                </a:solidFill>
                <a:cs typeface="Times New Roman" panose="02020603050405020304" pitchFamily="18" charset="0"/>
              </a:rPr>
              <a:t>Paperwork</a:t>
            </a:r>
            <a:endParaRPr lang="en-US" b="1" dirty="0">
              <a:solidFill>
                <a:srgbClr val="C00000"/>
              </a:solidFill>
              <a:cs typeface="Times New Roman" panose="02020603050405020304" pitchFamily="18" charset="0"/>
            </a:endParaRPr>
          </a:p>
        </p:txBody>
      </p:sp>
      <p:pic>
        <p:nvPicPr>
          <p:cNvPr id="9" name="Content Placeholder 8" descr="Author uses visual to show participants the paper D-2011 form that accompanied the original materials and is requested for return with updated materials." title="Image of D-2011, Inventory Form"/>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85000" y="1153886"/>
            <a:ext cx="3584978" cy="4983163"/>
          </a:xfrm>
        </p:spPr>
      </p:pic>
      <p:sp>
        <p:nvSpPr>
          <p:cNvPr id="8" name="Content Placeholder 7"/>
          <p:cNvSpPr>
            <a:spLocks noGrp="1"/>
          </p:cNvSpPr>
          <p:nvPr>
            <p:ph sz="half" idx="1"/>
          </p:nvPr>
        </p:nvSpPr>
        <p:spPr>
          <a:xfrm>
            <a:off x="1066800" y="1153886"/>
            <a:ext cx="4826000" cy="4525963"/>
          </a:xfrm>
        </p:spPr>
        <p:txBody>
          <a:bodyPr>
            <a:normAutofit lnSpcReduction="10000"/>
          </a:bodyPr>
          <a:lstStyle/>
          <a:p>
            <a:r>
              <a:rPr lang="en-US" sz="3600" dirty="0"/>
              <a:t>D-2011 Inventory Form, paper or digital.</a:t>
            </a:r>
          </a:p>
          <a:p>
            <a:r>
              <a:rPr lang="en-US" sz="3600" dirty="0"/>
              <a:t>Provide with submission either as hardcopy or zipped on CD/DVD or with SWIM.</a:t>
            </a:r>
          </a:p>
          <a:p>
            <a:r>
              <a:rPr lang="en-US" sz="3600" dirty="0"/>
              <a:t>Keep copies for your records.</a:t>
            </a:r>
          </a:p>
          <a:p>
            <a:endParaRPr lang="en-US" dirty="0"/>
          </a:p>
        </p:txBody>
      </p:sp>
      <p:sp>
        <p:nvSpPr>
          <p:cNvPr id="3" name="Slide Number Placeholder 2"/>
          <p:cNvSpPr>
            <a:spLocks noGrp="1"/>
          </p:cNvSpPr>
          <p:nvPr>
            <p:ph type="sldNum" sz="quarter" idx="4294967295"/>
          </p:nvPr>
        </p:nvSpPr>
        <p:spPr/>
        <p:txBody>
          <a:bodyPr/>
          <a:lstStyle/>
          <a:p>
            <a:fld id="{03AE04C5-3085-4F64-BC65-54FE2DBF6EB1}" type="slidenum">
              <a:rPr lang="en-US" smtClean="0"/>
              <a:pPr/>
              <a:t>97</a:t>
            </a:fld>
            <a:endParaRPr lang="en-US" dirty="0"/>
          </a:p>
        </p:txBody>
      </p:sp>
    </p:spTree>
    <p:extLst>
      <p:ext uri="{BB962C8B-B14F-4D97-AF65-F5344CB8AC3E}">
        <p14:creationId xmlns:p14="http://schemas.microsoft.com/office/powerpoint/2010/main" val="382249722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a:solidFill>
                  <a:srgbClr val="C00000"/>
                </a:solidFill>
              </a:rPr>
              <a:t>Submitting </a:t>
            </a:r>
            <a:r>
              <a:rPr lang="en-US" sz="4900" b="1" dirty="0" smtClean="0">
                <a:solidFill>
                  <a:srgbClr val="C00000"/>
                </a:solidFill>
              </a:rPr>
              <a:t>Updated Materials</a:t>
            </a:r>
            <a:r>
              <a:rPr lang="en-US" dirty="0"/>
              <a:t/>
            </a:r>
            <a:br>
              <a:rPr lang="en-US" dirty="0"/>
            </a:br>
            <a:endParaRPr lang="en-US" dirty="0"/>
          </a:p>
        </p:txBody>
      </p:sp>
      <p:sp>
        <p:nvSpPr>
          <p:cNvPr id="3" name="Content Placeholder 2"/>
          <p:cNvSpPr>
            <a:spLocks noGrp="1"/>
          </p:cNvSpPr>
          <p:nvPr>
            <p:ph idx="1"/>
          </p:nvPr>
        </p:nvSpPr>
        <p:spPr>
          <a:xfrm>
            <a:off x="609600" y="1143000"/>
            <a:ext cx="10972800" cy="4525963"/>
          </a:xfrm>
        </p:spPr>
        <p:txBody>
          <a:bodyPr/>
          <a:lstStyle/>
          <a:p>
            <a:r>
              <a:rPr lang="en-US" sz="3600" dirty="0"/>
              <a:t>Shipping instructions.</a:t>
            </a:r>
          </a:p>
          <a:p>
            <a:pPr lvl="1">
              <a:buSzPct val="75000"/>
              <a:buFont typeface="Courier New" panose="02070309020205020404" pitchFamily="49" charset="0"/>
              <a:buChar char="o"/>
            </a:pPr>
            <a:r>
              <a:rPr lang="en-US" sz="3200" dirty="0"/>
              <a:t>Title 13 details.</a:t>
            </a:r>
          </a:p>
          <a:p>
            <a:r>
              <a:rPr lang="en-US" sz="3600" dirty="0"/>
              <a:t>Secure Web Incoming Module (SWIM).</a:t>
            </a:r>
          </a:p>
          <a:p>
            <a:pPr lvl="1">
              <a:buSzPct val="75000"/>
              <a:buFont typeface="Courier New" panose="02070309020205020404" pitchFamily="49" charset="0"/>
              <a:buChar char="o"/>
            </a:pPr>
            <a:r>
              <a:rPr lang="en-US" sz="3200" dirty="0"/>
              <a:t>SWIM Introduction.</a:t>
            </a:r>
          </a:p>
          <a:p>
            <a:pPr lvl="1">
              <a:buSzPct val="75000"/>
              <a:buFont typeface="Courier New" panose="02070309020205020404" pitchFamily="49" charset="0"/>
              <a:buChar char="o"/>
            </a:pPr>
            <a:r>
              <a:rPr lang="en-US" sz="3200" dirty="0"/>
              <a:t>Numerous SWIM procedural screens.</a:t>
            </a: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98</a:t>
            </a:fld>
            <a:endParaRPr lang="en-US" dirty="0"/>
          </a:p>
        </p:txBody>
      </p:sp>
    </p:spTree>
    <p:extLst>
      <p:ext uri="{BB962C8B-B14F-4D97-AF65-F5344CB8AC3E}">
        <p14:creationId xmlns:p14="http://schemas.microsoft.com/office/powerpoint/2010/main" val="300165267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fontScale="90000"/>
          </a:bodyPr>
          <a:lstStyle/>
          <a:p>
            <a:r>
              <a:rPr lang="en-US" sz="4900" b="1" dirty="0">
                <a:solidFill>
                  <a:srgbClr val="C00000"/>
                </a:solidFill>
                <a:cs typeface="Times New Roman" panose="02020603050405020304" pitchFamily="18" charset="0"/>
              </a:rPr>
              <a:t>Shipping </a:t>
            </a:r>
            <a:r>
              <a:rPr lang="en-US" sz="4900" b="1" dirty="0" smtClean="0">
                <a:solidFill>
                  <a:srgbClr val="C00000"/>
                </a:solidFill>
                <a:cs typeface="Times New Roman" panose="02020603050405020304" pitchFamily="18" charset="0"/>
              </a:rPr>
              <a:t>Instructions</a:t>
            </a:r>
            <a:r>
              <a:rPr lang="en-US" sz="4900" b="1" dirty="0">
                <a:solidFill>
                  <a:srgbClr val="C00000"/>
                </a:solidFill>
                <a:cs typeface="Times New Roman" panose="02020603050405020304" pitchFamily="18" charset="0"/>
              </a:rPr>
              <a:t>:</a:t>
            </a:r>
            <a:r>
              <a:rPr lang="en-US" b="1" dirty="0">
                <a:solidFill>
                  <a:srgbClr val="C00000"/>
                </a:solidFill>
                <a:cs typeface="Times New Roman" panose="02020603050405020304" pitchFamily="18" charset="0"/>
              </a:rPr>
              <a:t/>
            </a:r>
            <a:br>
              <a:rPr lang="en-US" b="1" dirty="0">
                <a:solidFill>
                  <a:srgbClr val="C00000"/>
                </a:solidFill>
                <a:cs typeface="Times New Roman" panose="02020603050405020304" pitchFamily="18" charset="0"/>
              </a:rPr>
            </a:br>
            <a:r>
              <a:rPr lang="en-US" sz="4000" b="1" dirty="0">
                <a:solidFill>
                  <a:srgbClr val="C00000"/>
                </a:solidFill>
                <a:cs typeface="Times New Roman" panose="02020603050405020304" pitchFamily="18" charset="0"/>
              </a:rPr>
              <a:t>Submissions </a:t>
            </a:r>
            <a:r>
              <a:rPr lang="en-US" sz="4000" b="1" dirty="0" smtClean="0">
                <a:solidFill>
                  <a:srgbClr val="C00000"/>
                </a:solidFill>
                <a:cs typeface="Times New Roman" panose="02020603050405020304" pitchFamily="18" charset="0"/>
              </a:rPr>
              <a:t>With Updated Paper Map Materials</a:t>
            </a:r>
            <a:endParaRPr lang="en-US" sz="4000" b="1" dirty="0">
              <a:solidFill>
                <a:srgbClr val="C00000"/>
              </a:solidFill>
              <a:cs typeface="Times New Roman" panose="02020603050405020304" pitchFamily="18" charset="0"/>
            </a:endParaRPr>
          </a:p>
        </p:txBody>
      </p:sp>
      <p:sp>
        <p:nvSpPr>
          <p:cNvPr id="3" name="Content Placeholder 2"/>
          <p:cNvSpPr>
            <a:spLocks noGrp="1"/>
          </p:cNvSpPr>
          <p:nvPr>
            <p:ph idx="1"/>
          </p:nvPr>
        </p:nvSpPr>
        <p:spPr>
          <a:xfrm>
            <a:off x="609600" y="1311538"/>
            <a:ext cx="10972800" cy="5213351"/>
          </a:xfrm>
        </p:spPr>
        <p:txBody>
          <a:bodyPr vert="horz" lIns="91440" tIns="45720" rIns="91440" bIns="45720" rtlCol="0" anchor="t">
            <a:normAutofit/>
          </a:bodyPr>
          <a:lstStyle/>
          <a:p>
            <a:pPr>
              <a:buSzPct val="100000"/>
            </a:pPr>
            <a:r>
              <a:rPr lang="en-US" sz="2600" dirty="0"/>
              <a:t>Follow procedures for shipping Title 13 materials.</a:t>
            </a:r>
          </a:p>
          <a:p>
            <a:pPr>
              <a:buSzPct val="100000"/>
            </a:pPr>
            <a:r>
              <a:rPr lang="en-US" sz="2600" dirty="0"/>
              <a:t>Double wrap Title 13 printed materials (paper maps) using inner/outer envelope (or box/container). Label both sides of inner envelope with “</a:t>
            </a:r>
            <a:r>
              <a:rPr lang="en-US" sz="2600" b="1" dirty="0"/>
              <a:t>DISCLOSURE PROHIBITED BY Title 13, U.S.C.</a:t>
            </a:r>
            <a:r>
              <a:rPr lang="en-US" sz="2600" dirty="0"/>
              <a:t>”.</a:t>
            </a:r>
          </a:p>
          <a:p>
            <a:pPr>
              <a:buSzPct val="100000"/>
            </a:pPr>
            <a:r>
              <a:rPr lang="en-US" sz="2600" dirty="0"/>
              <a:t>Place inner envelope into the outer envelope (or box/container).</a:t>
            </a:r>
          </a:p>
          <a:p>
            <a:pPr>
              <a:buSzPct val="100000"/>
            </a:pPr>
            <a:r>
              <a:rPr lang="en-US" sz="2600" dirty="0"/>
              <a:t>Include CD/DVD of zipped address list and completed D-2011, either hardcopy or as its own zipped file on same CD/DVD.</a:t>
            </a:r>
          </a:p>
          <a:p>
            <a:pPr>
              <a:buSzPct val="100000"/>
            </a:pPr>
            <a:r>
              <a:rPr lang="en-US" sz="2600" dirty="0"/>
              <a:t>Use mailing label included with original materials to ship to National Processing Center in Jeffersonville, IN.</a:t>
            </a:r>
          </a:p>
          <a:p>
            <a:pPr>
              <a:buSzPct val="100000"/>
            </a:pPr>
            <a:r>
              <a:rPr lang="en-US" sz="2600" dirty="0"/>
              <a:t>For any shipping uncertainty, consult Respondent Guide or contact Census Bureau.</a:t>
            </a:r>
          </a:p>
          <a:p>
            <a:pPr>
              <a:buSzPct val="100000"/>
            </a:pPr>
            <a:endParaRPr lang="en-US" dirty="0"/>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99</a:t>
            </a:fld>
            <a:endParaRPr lang="en-US" dirty="0"/>
          </a:p>
        </p:txBody>
      </p:sp>
    </p:spTree>
    <p:extLst>
      <p:ext uri="{BB962C8B-B14F-4D97-AF65-F5344CB8AC3E}">
        <p14:creationId xmlns:p14="http://schemas.microsoft.com/office/powerpoint/2010/main" val="32408632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172143E5D64648B546B7FE1B11DD98" ma:contentTypeVersion="6" ma:contentTypeDescription="Create a new document." ma:contentTypeScope="" ma:versionID="038e6463efbdfb4ed61770d3e3d9e8b1">
  <xsd:schema xmlns:xsd="http://www.w3.org/2001/XMLSchema" xmlns:xs="http://www.w3.org/2001/XMLSchema" xmlns:p="http://schemas.microsoft.com/office/2006/metadata/properties" xmlns:ns2="9437ff5d-21c2-4339-9ac8-4f223b4986b5" xmlns:ns3="57de7b47-ddfe-4e7d-a3c4-a6c84a8b0cc4" targetNamespace="http://schemas.microsoft.com/office/2006/metadata/properties" ma:root="true" ma:fieldsID="98f47af10f967da37ff15aa38711828e" ns2:_="" ns3:_="">
    <xsd:import namespace="9437ff5d-21c2-4339-9ac8-4f223b4986b5"/>
    <xsd:import namespace="57de7b47-ddfe-4e7d-a3c4-a6c84a8b0cc4"/>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7ff5d-21c2-4339-9ac8-4f223b4986b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7de7b47-ddfe-4e7d-a3c4-a6c84a8b0cc4"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07B6FF-2398-4DE2-88F9-FF7E83FE23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37ff5d-21c2-4339-9ac8-4f223b4986b5"/>
    <ds:schemaRef ds:uri="57de7b47-ddfe-4e7d-a3c4-a6c84a8b0c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C8382A-947D-45A3-8824-BFA5A19A0C5E}">
  <ds:schemaRefs>
    <ds:schemaRef ds:uri="http://schemas.microsoft.com/sharepoint/v3/contenttype/forms"/>
  </ds:schemaRefs>
</ds:datastoreItem>
</file>

<file path=customXml/itemProps3.xml><?xml version="1.0" encoding="utf-8"?>
<ds:datastoreItem xmlns:ds="http://schemas.openxmlformats.org/officeDocument/2006/customXml" ds:itemID="{3A6CFD4A-315B-41C2-90C4-4FB2F330630C}">
  <ds:schemaRefs>
    <ds:schemaRef ds:uri="http://purl.org/dc/terms/"/>
    <ds:schemaRef ds:uri="http://schemas.microsoft.com/office/2006/metadata/properties"/>
    <ds:schemaRef ds:uri="http://schemas.microsoft.com/office/2006/documentManagement/types"/>
    <ds:schemaRef ds:uri="57de7b47-ddfe-4e7d-a3c4-a6c84a8b0cc4"/>
    <ds:schemaRef ds:uri="http://purl.org/dc/elements/1.1/"/>
    <ds:schemaRef ds:uri="http://purl.org/dc/dcmitype/"/>
    <ds:schemaRef ds:uri="http://www.w3.org/XML/1998/namespace"/>
    <ds:schemaRef ds:uri="http://schemas.microsoft.com/office/infopath/2007/PartnerControls"/>
    <ds:schemaRef ds:uri="http://schemas.openxmlformats.org/package/2006/metadata/core-properties"/>
    <ds:schemaRef ds:uri="9437ff5d-21c2-4339-9ac8-4f223b4986b5"/>
  </ds:schemaRefs>
</ds:datastoreItem>
</file>

<file path=docProps/app.xml><?xml version="1.0" encoding="utf-8"?>
<Properties xmlns="http://schemas.openxmlformats.org/officeDocument/2006/extended-properties" xmlns:vt="http://schemas.openxmlformats.org/officeDocument/2006/docPropsVTypes">
  <TotalTime>5344</TotalTime>
  <Words>24031</Words>
  <Application>Microsoft Office PowerPoint</Application>
  <PresentationFormat>Widescreen</PresentationFormat>
  <Paragraphs>1573</Paragraphs>
  <Slides>138</Slides>
  <Notes>127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138</vt:i4>
      </vt:variant>
    </vt:vector>
  </HeadingPairs>
  <TitlesOfParts>
    <vt:vector size="145" baseType="lpstr">
      <vt:lpstr>Arial</vt:lpstr>
      <vt:lpstr>Calibri</vt:lpstr>
      <vt:lpstr>Courier New</vt:lpstr>
      <vt:lpstr>Times New Roman</vt:lpstr>
      <vt:lpstr>Wingdings</vt:lpstr>
      <vt:lpstr>Office Theme</vt:lpstr>
      <vt:lpstr>1_Office Theme</vt:lpstr>
      <vt:lpstr>2020 Census Local Update of Census Addresses Operation  (LUCA) Training</vt:lpstr>
      <vt:lpstr>PowerPoint Presentation</vt:lpstr>
      <vt:lpstr>The Decennial Census</vt:lpstr>
      <vt:lpstr>PowerPoint Presentation</vt:lpstr>
      <vt:lpstr>PowerPoint Presentation</vt:lpstr>
      <vt:lpstr>2020 Census Design</vt:lpstr>
      <vt:lpstr>Who Can Participate</vt:lpstr>
      <vt:lpstr>Title 13 U.S.C. – Confidentiality and Security</vt:lpstr>
      <vt:lpstr>2020 LUCA Schedule</vt:lpstr>
      <vt:lpstr>Census Bureau Terminology</vt:lpstr>
      <vt:lpstr>Geocode</vt:lpstr>
      <vt:lpstr>Housing Unit (HU)</vt:lpstr>
      <vt:lpstr>Acceptable Housing Units for LUCA</vt:lpstr>
      <vt:lpstr>Group Quarters (GQs)</vt:lpstr>
      <vt:lpstr>Acceptable Group Quarters for LUCA</vt:lpstr>
      <vt:lpstr>Acceptable Group Quarters for LUCA (cont’d)</vt:lpstr>
      <vt:lpstr>Unacceptable HUs and GQs for LUCA</vt:lpstr>
      <vt:lpstr>City Style Address</vt:lpstr>
      <vt:lpstr>Non-City Style Address</vt:lpstr>
      <vt:lpstr>Preparation for 2020 LUCA participation</vt:lpstr>
      <vt:lpstr>Early tools</vt:lpstr>
      <vt:lpstr>Product Preference Combinations</vt:lpstr>
      <vt:lpstr>Review and Update Strategies </vt:lpstr>
      <vt:lpstr>Agenda</vt:lpstr>
      <vt:lpstr>Things To Consider</vt:lpstr>
      <vt:lpstr>Potential Address Sources</vt:lpstr>
      <vt:lpstr>Identify Priorities</vt:lpstr>
      <vt:lpstr>Beginning Your Review</vt:lpstr>
      <vt:lpstr>Digital Address List and Digital Map Product Preference </vt:lpstr>
      <vt:lpstr>Agenda</vt:lpstr>
      <vt:lpstr>Digital Product DVD Overview Product Preferences</vt:lpstr>
      <vt:lpstr>DVD Layout and Content: Digital Address List and Large Format Paper maps (Digital/Paper)</vt:lpstr>
      <vt:lpstr>DVD Layout and Content: Digital Address List and Paper/PDF (Digital/PaperPDF)</vt:lpstr>
      <vt:lpstr>DVD Layout and Content: </vt:lpstr>
      <vt:lpstr>Digital Address Materials Address List – Title 13</vt:lpstr>
      <vt:lpstr>Digital Address Materials  Address List Record Layout</vt:lpstr>
      <vt:lpstr>Digital Address Materials  Address List – Microsoft Excel Example **No Title 13 Data Displayed**</vt:lpstr>
      <vt:lpstr>Digital Address Materials  Address Count List – Non-Title 13</vt:lpstr>
      <vt:lpstr>Digital Address Materials  Address Count List Record Layout</vt:lpstr>
      <vt:lpstr>Digital Address Materials  Address Count List – Microsoft Excel Example</vt:lpstr>
      <vt:lpstr>Digital Map Materials TIGER Partnership Shapefiles</vt:lpstr>
      <vt:lpstr>Digital Map Materials Edits to TIGER Partnership Shapefiles</vt:lpstr>
      <vt:lpstr>Digital Materials  Initial Setup</vt:lpstr>
      <vt:lpstr>PowerPoint Presentation</vt:lpstr>
      <vt:lpstr>Digital Materials Initial Setup Summary</vt:lpstr>
      <vt:lpstr>Digital Product DVD Overview </vt:lpstr>
      <vt:lpstr>Getting Started DVD(s) of LUCA Digital Materials</vt:lpstr>
      <vt:lpstr>Getting Started Suggested Setup of Local System</vt:lpstr>
      <vt:lpstr>Getting Started Extracting 2020LUCA_&lt;EntityID&gt;_DISK1of2.exe</vt:lpstr>
      <vt:lpstr>2020LUCA_&lt;EntityID&gt;_DISK1of2.exe – Visual</vt:lpstr>
      <vt:lpstr>Getting Started Extracting Title13_BlockMaps.exe</vt:lpstr>
      <vt:lpstr>Title13_BlockMaps.exe – Visual</vt:lpstr>
      <vt:lpstr>File Naming Convention – Digital Materials</vt:lpstr>
      <vt:lpstr>File Naming Convention – Address List</vt:lpstr>
      <vt:lpstr>File Naming Convention – Address Count List</vt:lpstr>
      <vt:lpstr>File Naming Convention –  TIGER Partnership Shapefiles</vt:lpstr>
      <vt:lpstr>Using Your LUCA Digital Materials</vt:lpstr>
      <vt:lpstr>Opening .csv Files in Microsoft Excel: Data – Get External Data – From Text</vt:lpstr>
      <vt:lpstr>Opening .csv Files in Microsoft Excel: Navigate – Import</vt:lpstr>
      <vt:lpstr>Opening .csv Files in Microsoft Excel: Text Import Wizard</vt:lpstr>
      <vt:lpstr>Opening .shp Files In Esri ArcGIS: Launch ArcGIS – ArcMap</vt:lpstr>
      <vt:lpstr>Opening .shp Files In Esri ArcGIS Setting up .mxd</vt:lpstr>
      <vt:lpstr>Opening .shp files in Esri ArcGIS Browse and add data</vt:lpstr>
      <vt:lpstr>Opening .shp files in Esri ArcGIS Add Data resulting visual</vt:lpstr>
      <vt:lpstr>Digital Address List Acceptable Updates</vt:lpstr>
      <vt:lpstr>Agenda</vt:lpstr>
      <vt:lpstr>Acceptable Updates and Examples</vt:lpstr>
      <vt:lpstr>“A” Action Code – Address List: City Style Addresses – HUs **No Title 13 Data Displayed**</vt:lpstr>
      <vt:lpstr>“AL” Change Type – Edges Shapefile: Adding A Street</vt:lpstr>
      <vt:lpstr>“A” Action Code – Address List: Non-City Style Addresses – HUs **No Title 13 Data Displayed**</vt:lpstr>
      <vt:lpstr>“A” Action Code – Address List:  City Style Addresses – GQs **No Title 13 Data Displayed**</vt:lpstr>
      <vt:lpstr>“C” – Action Code</vt:lpstr>
      <vt:lpstr>“C” Action Code – Address List: City Style Address – Correcting Block Number **No Title 13 Data Displayed**</vt:lpstr>
      <vt:lpstr>“DL” and “AL” Change Type - Edges Shapefile: Correcting Block Number</vt:lpstr>
      <vt:lpstr>“C” Action Code – Address List: City Style Addresses – Correcting Street Name **No Title 13 Data Displayed**</vt:lpstr>
      <vt:lpstr>“CA” Change Type – Edges Shapefile: Correcting Street Name</vt:lpstr>
      <vt:lpstr>“C” Action Code – Address List: City Style Addresses – Correcting Ungeocoded Records **No Title 13 Data Displayed**</vt:lpstr>
      <vt:lpstr>“D” – Action Code</vt:lpstr>
      <vt:lpstr>“D” Action Code – Address List: City Style Addresses – Delete Addresses **No Title 13 Data Displayed**</vt:lpstr>
      <vt:lpstr>“DL” Change Type – Edges Shapefile: Delete A Street</vt:lpstr>
      <vt:lpstr>“D” and “A” Action Codes – Address List: City Style Addresses – Incorrect Apartment Unit **No Title 13 Data Displayed**</vt:lpstr>
      <vt:lpstr>“D” and “A” Action Codes – Address List: City Style Addresses – HU Converted to Multiunit **No Title 13 Data Displayed**</vt:lpstr>
      <vt:lpstr>“J” – Action Code</vt:lpstr>
      <vt:lpstr>“N” – Action Code</vt:lpstr>
      <vt:lpstr>Summary of Address List Updates</vt:lpstr>
      <vt:lpstr>Summary of Edges Shapefile Updates</vt:lpstr>
      <vt:lpstr>LUCA Update Submissions Digital Materials</vt:lpstr>
      <vt:lpstr>Agenda</vt:lpstr>
      <vt:lpstr>Address Materials</vt:lpstr>
      <vt:lpstr>Digital Address Materials – Sorting and Saving</vt:lpstr>
      <vt:lpstr>Digital Address List – Keeping Secure</vt:lpstr>
      <vt:lpstr>Digital Address List– Assembling and Organizing</vt:lpstr>
      <vt:lpstr>Map Materials</vt:lpstr>
      <vt:lpstr>Map Materials – Digital: Exporting Updates</vt:lpstr>
      <vt:lpstr>Map Materials – Digital: Saving Updates</vt:lpstr>
      <vt:lpstr>Map Materials – Digital: Example – Updated Edges Shapefile</vt:lpstr>
      <vt:lpstr>Accompanying Paperwork</vt:lpstr>
      <vt:lpstr>Submitting Updated Materials </vt:lpstr>
      <vt:lpstr>Shipping Instructions: Submissions With Updated Paper Map Materials</vt:lpstr>
      <vt:lpstr>Shipping Instructions: Submissions With Updated Digital Map Materials</vt:lpstr>
      <vt:lpstr>Shipping Instructions: Title 13 Details – Double Wrap Visual</vt:lpstr>
      <vt:lpstr>SWIM Introduction</vt:lpstr>
      <vt:lpstr>SWIM Account Login and Welcome Screens</vt:lpstr>
      <vt:lpstr>SWIM Account Registration Screens</vt:lpstr>
      <vt:lpstr>SWIM Start New Upload Screen</vt:lpstr>
      <vt:lpstr>SWIM Type of LUCA Entity Screen</vt:lpstr>
      <vt:lpstr>SWIM Select a .ZIP to Upload Screen</vt:lpstr>
      <vt:lpstr>SWIM Choose .ZIP to Upload Screen</vt:lpstr>
      <vt:lpstr>SWIM .ZIP File Upload Status Screen</vt:lpstr>
      <vt:lpstr>SWIM Thank You Confirmation Screen</vt:lpstr>
      <vt:lpstr>Next Steps</vt:lpstr>
      <vt:lpstr>Next Steps – Census Bureau</vt:lpstr>
      <vt:lpstr>Next Steps – Participant</vt:lpstr>
      <vt:lpstr>Next steps – Destruction or Return of Title 13 Materials Form (D-2012)</vt:lpstr>
      <vt:lpstr>Planned New Construction Program for 2020</vt:lpstr>
      <vt:lpstr>Geographic Updates  Partnership Software  (GUPS)</vt:lpstr>
      <vt:lpstr>Agenda</vt:lpstr>
      <vt:lpstr>What is GUPS</vt:lpstr>
      <vt:lpstr>Why Use GUPS for 2020 LUCA</vt:lpstr>
      <vt:lpstr>Security Considerations</vt:lpstr>
      <vt:lpstr>Security Considerations (cont’d):  Automatic time-out</vt:lpstr>
      <vt:lpstr>GUPS Demonstration Video</vt:lpstr>
      <vt:lpstr>Delivery of Materials</vt:lpstr>
      <vt:lpstr>GUPS Installation: Example (Initial Screen With Data) **No Title 13 Data Displayed**</vt:lpstr>
      <vt:lpstr>Reviewing Records In GUPS: Sort By – Filter By – Selection Tool **No Title 13 Data Displayed**</vt:lpstr>
      <vt:lpstr>Validating Records in GUPS</vt:lpstr>
      <vt:lpstr>Pop Quiz! How Well Do You Know LUCA?</vt:lpstr>
      <vt:lpstr>True or False Question 1</vt:lpstr>
      <vt:lpstr>True or False Question 2</vt:lpstr>
      <vt:lpstr>True or False Question 3</vt:lpstr>
      <vt:lpstr>True or False Question 4</vt:lpstr>
      <vt:lpstr>True or False Question 5</vt:lpstr>
      <vt:lpstr>True or False Question 6</vt:lpstr>
      <vt:lpstr>True or False Question 7</vt:lpstr>
      <vt:lpstr>True or False Question 8</vt:lpstr>
      <vt:lpstr>True or False Question 9</vt:lpstr>
      <vt:lpstr>True or False Question 10</vt:lpstr>
      <vt:lpstr>Support and assistance</vt:lpstr>
    </vt:vector>
  </TitlesOfParts>
  <Company>U.S. Department of 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LUCA Training Introduction Module</dc:title>
  <dc:creator>U.S. Census Bureau</dc:creator>
  <cp:lastModifiedBy>Elizabeth Vetter (CENSUS/AT FED)</cp:lastModifiedBy>
  <cp:revision>401</cp:revision>
  <cp:lastPrinted>2017-11-07T13:31:41Z</cp:lastPrinted>
  <dcterms:created xsi:type="dcterms:W3CDTF">2016-11-09T16:58:51Z</dcterms:created>
  <dcterms:modified xsi:type="dcterms:W3CDTF">2017-11-09T17:33:42Z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0x010100D8172143E5D64648B546B7FE1B11DD98</vt:lpwstr>
  </property>
</Properties>
</file>