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312" r:id="rId4"/>
    <p:sldId id="311" r:id="rId5"/>
    <p:sldId id="309" r:id="rId6"/>
    <p:sldId id="310" r:id="rId7"/>
    <p:sldId id="313" r:id="rId8"/>
    <p:sldId id="314" r:id="rId9"/>
    <p:sldId id="278" r:id="rId10"/>
    <p:sldId id="317" r:id="rId11"/>
    <p:sldId id="318" r:id="rId12"/>
    <p:sldId id="319" r:id="rId13"/>
    <p:sldId id="320" r:id="rId14"/>
    <p:sldId id="300" r:id="rId15"/>
    <p:sldId id="291" r:id="rId16"/>
    <p:sldId id="316" r:id="rId17"/>
    <p:sldId id="315" r:id="rId18"/>
    <p:sldId id="321" r:id="rId19"/>
    <p:sldId id="265" r:id="rId2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FF"/>
    <a:srgbClr val="FF66FF"/>
    <a:srgbClr val="FF3300"/>
    <a:srgbClr val="FF99FF"/>
    <a:srgbClr val="00FF00"/>
    <a:srgbClr val="FF99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6" autoAdjust="0"/>
    <p:restoredTop sz="94660"/>
  </p:normalViewPr>
  <p:slideViewPr>
    <p:cSldViewPr>
      <p:cViewPr>
        <p:scale>
          <a:sx n="87" d="100"/>
          <a:sy n="87" d="100"/>
        </p:scale>
        <p:origin x="-930" y="8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 smtClean="0"/>
            </a:lvl1pPr>
          </a:lstStyle>
          <a:p>
            <a:pPr>
              <a:defRPr/>
            </a:pPr>
            <a:fld id="{0EFEE5E5-6E0D-4CE1-B24F-4A97279242A6}" type="datetimeFigureOut">
              <a:rPr lang="en-US"/>
              <a:pPr>
                <a:defRPr/>
              </a:pPr>
              <a:t>4/22/2015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A8B090B1-257B-410D-B866-395CA36AF5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70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3CCA7-6479-4C96-A6C5-254B33D571AA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7F20C-4E49-43AA-B8E4-09E82AA27C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141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7F20C-4E49-43AA-B8E4-09E82AA27CC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93187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3188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3189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190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191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192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193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194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195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196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197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198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199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3200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3201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02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03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04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05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06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07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08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0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1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1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1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1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1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1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1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1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1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3219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3220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21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22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23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24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25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26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27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28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29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30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31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32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33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34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35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36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3237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93238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39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40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41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42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43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44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93245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93246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324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324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324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9325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325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3252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3253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3254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D85EC-6D23-4E88-9D25-F65C964704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27FAD-2E16-4566-BDB1-9C46485B1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F9D0D-69A3-475D-A172-410B2A345A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936AB-519F-4013-A848-D470B7352C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4A182-C521-4ED3-8441-6E7C8F57DE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4A182-C521-4ED3-8441-6E7C8F57DE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B5662-7176-43AC-8320-CB90EB46AF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55CB5-54B4-4408-BB61-F18A036425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A920B-FBD5-4E9F-BE7E-9E5571A82A8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FE3DA-9C92-473B-909F-A229FE41F9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7D637-F769-4F6A-B194-BB55AED932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B567A-E1AE-422B-9B55-C2310EF68F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4FCE7-8838-413E-B1E8-8C0B2F8B2E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5DBE5-1FA7-49E7-A404-BE333251E1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92163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9216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2165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216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16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16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16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17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17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17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17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17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17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17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217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217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17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18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18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18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18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18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18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18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18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18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18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19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19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19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19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19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19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219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219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19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19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0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0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0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0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0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0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0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0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0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0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1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1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1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1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2214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9221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1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1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1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1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2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2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92222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9222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222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222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222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9222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2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3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3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514A182-C521-4ED3-8441-6E7C8F57DE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295400"/>
            <a:ext cx="7772400" cy="19208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200" b="1" dirty="0" smtClean="0">
                <a:solidFill>
                  <a:srgbClr val="00FFFF"/>
                </a:solidFill>
              </a:rPr>
              <a:t>WATERSHED PROTECTION IN NORTHWEST GEORGIA: </a:t>
            </a:r>
            <a:r>
              <a:rPr lang="en-US" sz="2200" b="1" i="1" dirty="0" smtClean="0">
                <a:solidFill>
                  <a:srgbClr val="FFFF00"/>
                </a:solidFill>
              </a:rPr>
              <a:t>KEEPING OUR STREAMS THE BEST IN THE STATE</a:t>
            </a:r>
            <a:r>
              <a:rPr lang="en-US" sz="3600" dirty="0" smtClean="0">
                <a:solidFill>
                  <a:srgbClr val="FF3300"/>
                </a:solidFill>
              </a:rPr>
              <a:t/>
            </a:r>
            <a:br>
              <a:rPr lang="en-US" sz="3600" dirty="0" smtClean="0">
                <a:solidFill>
                  <a:srgbClr val="FF3300"/>
                </a:solidFill>
              </a:rPr>
            </a:br>
            <a:endParaRPr lang="en-US" sz="3600" i="1" dirty="0" smtClean="0">
              <a:solidFill>
                <a:srgbClr val="FFFF00"/>
              </a:solidFill>
            </a:endParaRP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52600" y="3962400"/>
            <a:ext cx="6400800" cy="1524000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n-US" sz="2000" i="1" dirty="0" smtClean="0"/>
              <a:t>Catherine A. Fox</a:t>
            </a:r>
          </a:p>
          <a:p>
            <a:pPr algn="r" eaLnBrk="1" hangingPunct="1">
              <a:defRPr/>
            </a:pPr>
            <a:r>
              <a:rPr lang="en-US" sz="2000" i="1" dirty="0" smtClean="0"/>
              <a:t>FOX Environmental, LLC</a:t>
            </a:r>
          </a:p>
          <a:p>
            <a:pPr algn="r" eaLnBrk="1" hangingPunct="1">
              <a:defRPr/>
            </a:pPr>
            <a:r>
              <a:rPr lang="en-US" sz="2000" i="1" dirty="0" smtClean="0"/>
              <a:t>April 22, 2015</a:t>
            </a:r>
          </a:p>
        </p:txBody>
      </p:sp>
      <p:pic>
        <p:nvPicPr>
          <p:cNvPr id="4" name="Picture 2" descr="C:\Users\Catherine\Documents\FOX Environmental\Business Development\Logos\FOX Environmental Logo\fox_logo_transparent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7385" y="6324600"/>
            <a:ext cx="996615" cy="5334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3810000" cy="1524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Oothcalooga Creek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2990790" cy="398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Oothcalooga Creek Aeri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44637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2644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638800" y="2133600"/>
            <a:ext cx="2971800" cy="2362200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smtClean="0">
                <a:solidFill>
                  <a:srgbClr val="00FFFF"/>
                </a:solidFill>
              </a:rPr>
              <a:t>Rural Watershed</a:t>
            </a:r>
          </a:p>
          <a:p>
            <a:r>
              <a:rPr lang="en-US" sz="2600" dirty="0" smtClean="0">
                <a:solidFill>
                  <a:srgbClr val="00FFFF"/>
                </a:solidFill>
              </a:rPr>
              <a:t>13,305 Acres</a:t>
            </a:r>
          </a:p>
          <a:p>
            <a:r>
              <a:rPr lang="en-US" sz="2600" dirty="0" smtClean="0">
                <a:solidFill>
                  <a:srgbClr val="00FFFF"/>
                </a:solidFill>
              </a:rPr>
              <a:t>City of Adairsville and Bartow County</a:t>
            </a:r>
          </a:p>
          <a:p>
            <a:r>
              <a:rPr lang="en-US" sz="2600" dirty="0" smtClean="0">
                <a:solidFill>
                  <a:srgbClr val="00FFFF"/>
                </a:solidFill>
              </a:rPr>
              <a:t>Lower Oothcalooga Creek is listed as not meeting designated use due to fecal coliform and sediment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5562600" y="533400"/>
            <a:ext cx="312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Oothcalooga Creek</a:t>
            </a:r>
            <a:endParaRPr lang="en-US" sz="36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" name="Picture 4" descr="Oothcalooga Cre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  <p:pic>
        <p:nvPicPr>
          <p:cNvPr id="6" name="Picture 2" descr="C:\Users\Catherine\Documents\FOX Environmental\Business Development\Logos\FOX Environmental Logo\fox_logo_transparent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7385" y="6324600"/>
            <a:ext cx="996615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73494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2209800"/>
            <a:ext cx="289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FFFF"/>
                </a:solidFill>
                <a:latin typeface="+mj-lt"/>
              </a:rPr>
              <a:t>Current Land </a:t>
            </a:r>
            <a:r>
              <a:rPr lang="en-US" sz="2400" dirty="0">
                <a:solidFill>
                  <a:srgbClr val="00FFFF"/>
                </a:solidFill>
                <a:latin typeface="+mj-lt"/>
              </a:rPr>
              <a:t>Use:</a:t>
            </a:r>
            <a:r>
              <a:rPr lang="en-US" sz="2400" dirty="0">
                <a:solidFill>
                  <a:srgbClr val="00254A"/>
                </a:solidFill>
                <a:latin typeface="+mj-lt"/>
              </a:rPr>
              <a:t>: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Agriculture and Forestry, Residential, Small urbanized area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533400"/>
            <a:ext cx="32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Oothcalooga Creek</a:t>
            </a:r>
            <a:endParaRPr lang="en-US" sz="36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" name="Picture 4" descr="Oothcalooga Creek Current Land 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38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9100" y="2133600"/>
            <a:ext cx="297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FFFF"/>
                </a:solidFill>
                <a:latin typeface="+mn-lt"/>
              </a:rPr>
              <a:t>Future Land Use: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: </a:t>
            </a:r>
            <a:r>
              <a:rPr lang="en-US" sz="2400" dirty="0" smtClean="0">
                <a:latin typeface="+mn-lt"/>
              </a:rPr>
              <a:t>Decreasing Agriculture and Forestry, Increasing Residential and Industrial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533400"/>
            <a:ext cx="32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Oothcalooga Creek</a:t>
            </a:r>
            <a:endParaRPr lang="en-US" sz="36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6" name="Picture 5" descr="Oothcalooga Creek Future Land 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9776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TWA -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Oothcalooga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Creek Watershed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9222" name="Picture 6" descr="C:\Users\Catherine\Documents\FOX Environmental\Water Projects\Bartow County\Monitoring\Bartow County Monitoring Photos\Oothagoola Creek\100_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676400"/>
            <a:ext cx="2743200" cy="20576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2743200" cy="2057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962400"/>
            <a:ext cx="2743200" cy="2057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962400"/>
            <a:ext cx="2742883" cy="2057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962400"/>
            <a:ext cx="2743200" cy="2057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1676400"/>
            <a:ext cx="2743200" cy="2057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9" name="Picture 2" descr="C:\Users\Catherine\Documents\FOX Environmental\Business Development\Logos\FOX Environmental Logo\fox_logo_transparent 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47385" y="6324600"/>
            <a:ext cx="996615" cy="5334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74371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Oothcalooga </a:t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Targeted Watershed Assessment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05000"/>
            <a:ext cx="38862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FFFF"/>
                </a:solidFill>
              </a:rPr>
              <a:t>Study Results</a:t>
            </a:r>
          </a:p>
          <a:p>
            <a:pPr lvl="1"/>
            <a:r>
              <a:rPr lang="en-US" dirty="0" smtClean="0"/>
              <a:t>Numerous inputs of sediment and fecal coliform</a:t>
            </a:r>
          </a:p>
          <a:p>
            <a:pPr lvl="1"/>
            <a:r>
              <a:rPr lang="en-US" dirty="0" smtClean="0"/>
              <a:t>Inadequate buffer in many locations</a:t>
            </a:r>
          </a:p>
          <a:p>
            <a:pPr lvl="1"/>
            <a:r>
              <a:rPr lang="en-US" dirty="0" smtClean="0"/>
              <a:t>Timbering w/o sediment controls adjacent to stream</a:t>
            </a:r>
          </a:p>
          <a:p>
            <a:pPr lvl="1"/>
            <a:r>
              <a:rPr lang="en-US" dirty="0" smtClean="0"/>
              <a:t>Some litter issues</a:t>
            </a:r>
          </a:p>
          <a:p>
            <a:pPr lvl="1"/>
            <a:r>
              <a:rPr lang="en-US" dirty="0" smtClean="0"/>
              <a:t>Probable water quality and biological concerns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8800"/>
            <a:ext cx="4038600" cy="443484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FFFF"/>
                </a:solidFill>
              </a:rPr>
              <a:t>Action Items</a:t>
            </a:r>
          </a:p>
          <a:p>
            <a:pPr lvl="1"/>
            <a:r>
              <a:rPr lang="en-US" sz="2200" dirty="0" smtClean="0"/>
              <a:t>Present findings to City of Adairsville and seek partnership opportunities</a:t>
            </a:r>
          </a:p>
          <a:p>
            <a:pPr lvl="1"/>
            <a:r>
              <a:rPr lang="en-US" sz="2200" dirty="0" smtClean="0"/>
              <a:t>Work with NRSC to educate farmers about watershed protection</a:t>
            </a:r>
          </a:p>
          <a:p>
            <a:pPr lvl="1"/>
            <a:r>
              <a:rPr lang="en-US" sz="2200" dirty="0" smtClean="0"/>
              <a:t>Identify/implement fencing and solar powered drinking stations for livestock</a:t>
            </a:r>
          </a:p>
          <a:p>
            <a:pPr lvl="1"/>
            <a:r>
              <a:rPr lang="en-US" sz="2200" dirty="0" smtClean="0"/>
              <a:t>Increase inspections and enforcement at construction sites</a:t>
            </a:r>
          </a:p>
          <a:p>
            <a:pPr lvl="1"/>
            <a:r>
              <a:rPr lang="en-US" sz="2200" dirty="0" smtClean="0"/>
              <a:t>Initiate and continue WQ and Bio monitoring</a:t>
            </a:r>
          </a:p>
          <a:p>
            <a:pPr lvl="1"/>
            <a:r>
              <a:rPr lang="en-US" sz="2200" dirty="0" smtClean="0"/>
              <a:t>Others to be determined.</a:t>
            </a:r>
            <a:endParaRPr lang="en-US" sz="2200" dirty="0"/>
          </a:p>
        </p:txBody>
      </p:sp>
      <p:pic>
        <p:nvPicPr>
          <p:cNvPr id="5" name="Picture 2" descr="C:\Users\Catherine\Documents\FOX Environmental\Business Development\Logos\FOX Environmental Logo\fox_logo_transparent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7385" y="6324600"/>
            <a:ext cx="996615" cy="5334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Streambank Restoration, City of Dalton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Catherine\Documents\FOX Environmental\Water Projects\NWGRWP\Presentations\Watershed Protection in NW GA\Dalton Example\Stormwater Pics 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64368"/>
            <a:ext cx="3530600" cy="257175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atherine\Documents\FOX Environmental\Water Projects\NWGRWP\Presentations\Watershed Protection in NW GA\Dalton Example\Stormwater Pics 1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64368"/>
            <a:ext cx="3530600" cy="264795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527887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FFFF"/>
                </a:solidFill>
                <a:latin typeface="+mn-lt"/>
              </a:rPr>
              <a:t>Before</a:t>
            </a:r>
            <a:endParaRPr lang="en-US" dirty="0">
              <a:solidFill>
                <a:srgbClr val="00FFFF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53456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FFFF"/>
                </a:solidFill>
                <a:latin typeface="+mn-lt"/>
              </a:rPr>
              <a:t>After</a:t>
            </a:r>
            <a:endParaRPr lang="en-US" dirty="0">
              <a:solidFill>
                <a:srgbClr val="00FFFF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9524" y="1295400"/>
            <a:ext cx="7257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Public/Private Partnership </a:t>
            </a:r>
            <a:r>
              <a:rPr lang="en-US" dirty="0" smtClean="0">
                <a:solidFill>
                  <a:srgbClr val="00FFFF"/>
                </a:solidFill>
                <a:latin typeface="+mn-lt"/>
              </a:rPr>
              <a:t>to restore the banks of a stream located in the Fairgrounds.  Dalton Utilities prepared the design and permitting and Fairgrounds Staff hired contractor to build.</a:t>
            </a:r>
            <a:endParaRPr lang="en-US" dirty="0">
              <a:solidFill>
                <a:srgbClr val="00FFFF"/>
              </a:solidFill>
              <a:latin typeface="+mn-lt"/>
            </a:endParaRPr>
          </a:p>
        </p:txBody>
      </p:sp>
      <p:pic>
        <p:nvPicPr>
          <p:cNvPr id="10" name="Picture 2" descr="C:\Users\Catherine\Documents\FOX Environmental\Business Development\Logos\FOX Environmental Logo\fox_logo_transparent 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7385" y="6324600"/>
            <a:ext cx="996615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09972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Why is Watershed Protection </a:t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in NW GA Important?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86200" cy="1904999"/>
          </a:xfrm>
        </p:spPr>
        <p:txBody>
          <a:bodyPr/>
          <a:lstStyle/>
          <a:p>
            <a:r>
              <a:rPr lang="en-US" sz="2400" dirty="0" smtClean="0">
                <a:solidFill>
                  <a:srgbClr val="00FFFF"/>
                </a:solidFill>
              </a:rPr>
              <a:t>Economics</a:t>
            </a:r>
          </a:p>
          <a:p>
            <a:pPr lvl="1"/>
            <a:r>
              <a:rPr lang="en-US" sz="2000" dirty="0"/>
              <a:t>Costs of Water and Wastewater Treatment</a:t>
            </a:r>
          </a:p>
          <a:p>
            <a:pPr lvl="1"/>
            <a:r>
              <a:rPr lang="en-US" sz="2000" dirty="0" smtClean="0"/>
              <a:t>Tourism</a:t>
            </a:r>
            <a:endParaRPr lang="en-US" sz="2000" dirty="0" smtClean="0"/>
          </a:p>
          <a:p>
            <a:r>
              <a:rPr lang="en-US" sz="2400" dirty="0" smtClean="0">
                <a:solidFill>
                  <a:srgbClr val="00FFFF"/>
                </a:solidFill>
              </a:rPr>
              <a:t>Environment</a:t>
            </a:r>
          </a:p>
          <a:p>
            <a:pPr lvl="1"/>
            <a:r>
              <a:rPr lang="en-US" sz="2000" dirty="0" smtClean="0"/>
              <a:t>Regulatory Compliance</a:t>
            </a:r>
          </a:p>
          <a:p>
            <a:pPr lvl="1"/>
            <a:r>
              <a:rPr lang="en-US" sz="2000" dirty="0" smtClean="0"/>
              <a:t>Preserve </a:t>
            </a:r>
            <a:r>
              <a:rPr lang="en-US" sz="2000" dirty="0"/>
              <a:t>Critical Habitat and Fish</a:t>
            </a:r>
          </a:p>
          <a:p>
            <a:endParaRPr lang="en-US" dirty="0" smtClean="0">
              <a:solidFill>
                <a:srgbClr val="00FFFF"/>
              </a:solidFill>
            </a:endParaRPr>
          </a:p>
        </p:txBody>
      </p:sp>
      <p:pic>
        <p:nvPicPr>
          <p:cNvPr id="4099" name="Picture 3" descr="C:\Users\Catherine\Documents\FOX Environmental\Water Projects\NWGRWP\Presentations\Watershed Protection in NW GA\JBPE_090911_CRBI_Two_Run_Creek_Fish_We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988" y="4125533"/>
            <a:ext cx="2322976" cy="174223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atherine\Documents\FOX Environmental\Water Projects\NWGRWP\Presentations\Watershed Protection in NW GA\Calhoun Fishing\Jerry Crawford Rainbow Trou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63141"/>
            <a:ext cx="2286000" cy="140462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Catherine\Documents\FOX Environmental\Water Projects\NWGRWP\Reports\Rome WPP\Background Info\Water Reclamation System Photos\Rome WRF Aerial May 2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76" y="1905000"/>
            <a:ext cx="2743200" cy="182191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Catherine\Documents\FOX Environmental\Business Development\Logos\FOX Environmental Logo\fox_logo_transparent 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7385" y="6324600"/>
            <a:ext cx="996615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51830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 bwMode="auto">
          <a:xfrm>
            <a:off x="3352800" y="1719055"/>
            <a:ext cx="5105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sz="2400" dirty="0" smtClean="0">
                <a:solidFill>
                  <a:srgbClr val="00FFFF"/>
                </a:solidFill>
              </a:rPr>
              <a:t>Enhanced Quality of Life for Residents and Businesses</a:t>
            </a:r>
          </a:p>
          <a:p>
            <a:r>
              <a:rPr lang="en-US" sz="2400" dirty="0" smtClean="0">
                <a:solidFill>
                  <a:srgbClr val="00FFFF"/>
                </a:solidFill>
              </a:rPr>
              <a:t>Leaving a legacy for </a:t>
            </a:r>
            <a:r>
              <a:rPr lang="en-US" sz="2400" dirty="0" smtClean="0">
                <a:solidFill>
                  <a:srgbClr val="00FFFF"/>
                </a:solidFill>
              </a:rPr>
              <a:t>our children </a:t>
            </a:r>
            <a:r>
              <a:rPr lang="en-US" sz="2400" dirty="0" smtClean="0">
                <a:solidFill>
                  <a:srgbClr val="00FFFF"/>
                </a:solidFill>
              </a:rPr>
              <a:t>and grandchildren</a:t>
            </a:r>
            <a:endParaRPr lang="en-US" sz="2400" dirty="0">
              <a:solidFill>
                <a:srgbClr val="00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304800"/>
            <a:ext cx="6070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+mn-lt"/>
              </a:rPr>
              <a:t>Why is Watershed Protection </a:t>
            </a:r>
            <a:br>
              <a:rPr lang="en-US" sz="2800" b="1" dirty="0">
                <a:solidFill>
                  <a:srgbClr val="FFFF00"/>
                </a:solidFill>
                <a:latin typeface="+mn-lt"/>
              </a:rPr>
            </a:br>
            <a:r>
              <a:rPr lang="en-US" sz="2800" b="1" dirty="0">
                <a:solidFill>
                  <a:srgbClr val="FFFF00"/>
                </a:solidFill>
                <a:latin typeface="+mn-lt"/>
              </a:rPr>
              <a:t>in NW GA Important?</a:t>
            </a:r>
            <a:endParaRPr lang="en-US" sz="2800" dirty="0">
              <a:latin typeface="+mn-lt"/>
            </a:endParaRPr>
          </a:p>
        </p:txBody>
      </p:sp>
      <p:pic>
        <p:nvPicPr>
          <p:cNvPr id="4" name="Picture 2" descr="C:\Users\Catherine\Documents\FOX Environmental\Water Projects\NWGRWP\Presentations\Watershed Protection in NW GA\fishin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00939"/>
            <a:ext cx="2387600" cy="178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Catherine\Documents\FOX Environmental\Water Projects\NWGRWP\Presentations\Watershed Protection in NW GA\IMG_2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6" y="1905000"/>
            <a:ext cx="2495273" cy="187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atherine\Documents\FOX Environmental\Water Projects\NWGRWP\Presentations\Watershed Protection in NW GA\cloudland canyo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39" y="4191000"/>
            <a:ext cx="2486025" cy="183832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Catherine\Documents\FOX Environmental\Water Projects\Bartow County\Monitoring\Monitoring Photos\Stamp Creek\100_18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343" y="4174435"/>
            <a:ext cx="2439163" cy="182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atherine\Documents\FOX Environmental\Business Development\Logos\FOX Environmental Logo\fox_logo_transparent 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7385" y="6324600"/>
            <a:ext cx="996615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38284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60088" y="457200"/>
            <a:ext cx="7391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&amp; Comments?</a:t>
            </a:r>
          </a:p>
        </p:txBody>
      </p:sp>
      <p:pic>
        <p:nvPicPr>
          <p:cNvPr id="4" name="Picture 2" descr="C:\Users\Catherine\Documents\FOX Environmental\Business Development\Logos\FOX Environmental Logo\fox_logo_transparent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7385" y="6324600"/>
            <a:ext cx="996615" cy="533400"/>
          </a:xfrm>
          <a:prstGeom prst="rect">
            <a:avLst/>
          </a:prstGeom>
          <a:noFill/>
        </p:spPr>
      </p:pic>
      <p:pic>
        <p:nvPicPr>
          <p:cNvPr id="5" name="Picture 4" descr="C:\Users\Catherine\Documents\FOX Environmental\Water Projects\NWGRWP\Presentations\Watershed Protection in NW GA\IMG_29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181600" cy="3886200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4600" y="5486400"/>
            <a:ext cx="42049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FFFFFF"/>
                </a:solidFill>
                <a:latin typeface="+mn-lt"/>
              </a:rPr>
              <a:t>Thank you and Happy Earth Day!</a:t>
            </a:r>
            <a:endParaRPr lang="en-US" sz="2000" b="1" i="1" dirty="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16092" y="609600"/>
            <a:ext cx="82296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Presentation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4267200" cy="29718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FFFF"/>
                </a:solidFill>
                <a:cs typeface="Arial" pitchFamily="34" charset="0"/>
              </a:rPr>
              <a:t>Planning for Watershed Protection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SzPct val="100000"/>
              <a:buNone/>
              <a:defRPr/>
            </a:pPr>
            <a:endParaRPr lang="en-US" sz="2400" dirty="0" smtClean="0">
              <a:solidFill>
                <a:srgbClr val="00FFFF"/>
              </a:solidFill>
              <a:cs typeface="Arial" pitchFamily="34" charset="0"/>
            </a:endParaRPr>
          </a:p>
          <a:p>
            <a:pPr marL="457200" indent="-457200" eaLnBrk="1" hangingPunct="1">
              <a:lnSpc>
                <a:spcPct val="110000"/>
              </a:lnSpc>
              <a:spcBef>
                <a:spcPts val="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FFFF"/>
                </a:solidFill>
                <a:cs typeface="Arial" pitchFamily="34" charset="0"/>
              </a:rPr>
              <a:t>Sharing Success Stories from Our Region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SzPct val="100000"/>
              <a:buNone/>
              <a:defRPr/>
            </a:pPr>
            <a:endParaRPr lang="en-US" sz="2400" dirty="0" smtClean="0">
              <a:solidFill>
                <a:srgbClr val="00FFFF"/>
              </a:solidFill>
              <a:cs typeface="Arial" pitchFamily="34" charset="0"/>
            </a:endParaRPr>
          </a:p>
          <a:p>
            <a:pPr marL="457200" indent="-457200" eaLnBrk="1" hangingPunct="1">
              <a:lnSpc>
                <a:spcPct val="110000"/>
              </a:lnSpc>
              <a:spcBef>
                <a:spcPts val="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FFFF"/>
                </a:solidFill>
                <a:cs typeface="Arial" pitchFamily="34" charset="0"/>
              </a:rPr>
              <a:t>Renewing Our Commitment to Clean Streams and Lakes in NW GA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 dirty="0" smtClean="0"/>
          </a:p>
        </p:txBody>
      </p:sp>
      <p:pic>
        <p:nvPicPr>
          <p:cNvPr id="1026" name="Picture 2" descr="C:\Users\Catherine\Documents\FOX Environmental\Water Projects\Bartow County\Monitoring\Bartow County Monitoring Photos\Stamp Creek\100_1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8900" y="1676401"/>
            <a:ext cx="3029300" cy="40386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pic>
        <p:nvPicPr>
          <p:cNvPr id="5" name="Picture 2" descr="C:\Users\Catherine\Documents\FOX Environmental\Business Development\Logos\FOX Environmental Logo\fox_logo_transparent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7385" y="6324600"/>
            <a:ext cx="996615" cy="5334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Best Streams and Lakes in the State!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953000" cy="4495800"/>
          </a:xfrm>
        </p:spPr>
        <p:txBody>
          <a:bodyPr/>
          <a:lstStyle/>
          <a:p>
            <a:r>
              <a:rPr lang="en-US" sz="2000" dirty="0" smtClean="0">
                <a:solidFill>
                  <a:srgbClr val="00FFFF"/>
                </a:solidFill>
              </a:rPr>
              <a:t>“Southern </a:t>
            </a:r>
            <a:r>
              <a:rPr lang="en-US" sz="2000" dirty="0">
                <a:solidFill>
                  <a:srgbClr val="00FFFF"/>
                </a:solidFill>
              </a:rPr>
              <a:t>Appalachian Mountains contains some of the richest biodiversity, purest waters and most important wildlife habitat on the </a:t>
            </a:r>
            <a:r>
              <a:rPr lang="en-US" sz="2000" dirty="0" smtClean="0">
                <a:solidFill>
                  <a:srgbClr val="00FFFF"/>
                </a:solidFill>
              </a:rPr>
              <a:t>continent” </a:t>
            </a:r>
            <a:r>
              <a:rPr lang="en-US" sz="1600" i="1" dirty="0" smtClean="0"/>
              <a:t>Open Space Institute,  2010</a:t>
            </a:r>
            <a:r>
              <a:rPr lang="en-US" sz="1600" i="1" dirty="0" smtClean="0"/>
              <a:t>.</a:t>
            </a:r>
          </a:p>
          <a:p>
            <a:pPr marL="0" indent="0">
              <a:buNone/>
            </a:pPr>
            <a:endParaRPr lang="en-US" sz="1600" i="1" dirty="0" smtClean="0"/>
          </a:p>
          <a:p>
            <a:r>
              <a:rPr lang="en-US" sz="2000" dirty="0" smtClean="0">
                <a:solidFill>
                  <a:srgbClr val="00FFFF"/>
                </a:solidFill>
              </a:rPr>
              <a:t>A </a:t>
            </a:r>
            <a:r>
              <a:rPr lang="en-US" sz="2000" dirty="0">
                <a:solidFill>
                  <a:srgbClr val="00FFFF"/>
                </a:solidFill>
              </a:rPr>
              <a:t>hot spot of biodiversity, created by the region’s long and complex geologic </a:t>
            </a:r>
            <a:r>
              <a:rPr lang="en-US" sz="2000" dirty="0" smtClean="0">
                <a:solidFill>
                  <a:srgbClr val="00FFFF"/>
                </a:solidFill>
              </a:rPr>
              <a:t>history</a:t>
            </a:r>
            <a:r>
              <a:rPr lang="en-US" sz="2000" dirty="0" smtClean="0">
                <a:solidFill>
                  <a:srgbClr val="00FFFF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FFFF"/>
              </a:solidFill>
            </a:endParaRPr>
          </a:p>
          <a:p>
            <a:r>
              <a:rPr lang="en-US" sz="2000" dirty="0" smtClean="0">
                <a:solidFill>
                  <a:srgbClr val="00FFFF"/>
                </a:solidFill>
              </a:rPr>
              <a:t>Passage </a:t>
            </a:r>
            <a:r>
              <a:rPr lang="en-US" sz="2000" dirty="0">
                <a:solidFill>
                  <a:srgbClr val="00FFFF"/>
                </a:solidFill>
              </a:rPr>
              <a:t>of the Weeks Act, almost a century ago, </a:t>
            </a:r>
            <a:r>
              <a:rPr lang="en-US" sz="2000" dirty="0" smtClean="0">
                <a:solidFill>
                  <a:srgbClr val="00FFFF"/>
                </a:solidFill>
              </a:rPr>
              <a:t>helped establish a </a:t>
            </a:r>
            <a:r>
              <a:rPr lang="en-US" sz="2000" dirty="0">
                <a:solidFill>
                  <a:srgbClr val="00FFFF"/>
                </a:solidFill>
              </a:rPr>
              <a:t>large network of national forestland in the region. </a:t>
            </a:r>
            <a:endParaRPr lang="en-US" sz="2000" dirty="0" smtClean="0">
              <a:solidFill>
                <a:srgbClr val="00FFFF"/>
              </a:solidFill>
            </a:endParaRPr>
          </a:p>
        </p:txBody>
      </p:sp>
      <p:sp>
        <p:nvSpPr>
          <p:cNvPr id="4" name="AutoShape 2" descr="Image result for cloudland canyon state p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cloudland canyon state pa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802" y="1752600"/>
            <a:ext cx="2809465" cy="186279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20" y="4038600"/>
            <a:ext cx="3159630" cy="10668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2" descr="C:\Users\Catherine\Documents\FOX Environmental\Business Development\Logos\FOX Environmental Logo\fox_logo_transparent 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7385" y="6324600"/>
            <a:ext cx="996615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19226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Challenges to Watershed Protection </a:t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in Northwest GA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13647"/>
            <a:ext cx="4038600" cy="4419600"/>
          </a:xfrm>
        </p:spPr>
        <p:txBody>
          <a:bodyPr/>
          <a:lstStyle/>
          <a:p>
            <a:r>
              <a:rPr lang="en-US" sz="2000" dirty="0" smtClean="0">
                <a:solidFill>
                  <a:srgbClr val="00FFFF"/>
                </a:solidFill>
              </a:rPr>
              <a:t>In the past, </a:t>
            </a:r>
            <a:r>
              <a:rPr lang="en-US" sz="2000" dirty="0" smtClean="0"/>
              <a:t>large-scale </a:t>
            </a:r>
            <a:r>
              <a:rPr lang="en-US" sz="2000" dirty="0"/>
              <a:t>logging and mining </a:t>
            </a:r>
            <a:r>
              <a:rPr lang="en-US" sz="2000" dirty="0" smtClean="0">
                <a:solidFill>
                  <a:srgbClr val="00FFFF"/>
                </a:solidFill>
              </a:rPr>
              <a:t>posed </a:t>
            </a:r>
            <a:r>
              <a:rPr lang="en-US" sz="2000" dirty="0">
                <a:solidFill>
                  <a:srgbClr val="00FFFF"/>
                </a:solidFill>
              </a:rPr>
              <a:t>the greatest threats to the </a:t>
            </a:r>
            <a:r>
              <a:rPr lang="en-US" sz="2000" dirty="0" smtClean="0">
                <a:solidFill>
                  <a:srgbClr val="00FFFF"/>
                </a:solidFill>
              </a:rPr>
              <a:t>region’s natural resources 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FFFF"/>
              </a:solidFill>
            </a:endParaRPr>
          </a:p>
          <a:p>
            <a:r>
              <a:rPr lang="en-US" sz="2000" dirty="0" smtClean="0">
                <a:solidFill>
                  <a:srgbClr val="00FFFF"/>
                </a:solidFill>
              </a:rPr>
              <a:t>Today</a:t>
            </a:r>
            <a:r>
              <a:rPr lang="en-US" sz="2000" dirty="0">
                <a:solidFill>
                  <a:srgbClr val="00FFFF"/>
                </a:solidFill>
              </a:rPr>
              <a:t>, </a:t>
            </a:r>
            <a:r>
              <a:rPr lang="en-US" sz="2000" dirty="0"/>
              <a:t>road building </a:t>
            </a:r>
            <a:r>
              <a:rPr lang="en-US" sz="2000" dirty="0" smtClean="0"/>
              <a:t>and residential/commercial real estate development </a:t>
            </a:r>
            <a:r>
              <a:rPr lang="en-US" sz="2000" dirty="0" smtClean="0">
                <a:solidFill>
                  <a:srgbClr val="00FFFF"/>
                </a:solidFill>
              </a:rPr>
              <a:t>are </a:t>
            </a:r>
            <a:r>
              <a:rPr lang="en-US" sz="2000" dirty="0">
                <a:solidFill>
                  <a:srgbClr val="00FFFF"/>
                </a:solidFill>
              </a:rPr>
              <a:t>the main causes of </a:t>
            </a:r>
            <a:r>
              <a:rPr lang="en-US" sz="2000" dirty="0" smtClean="0">
                <a:solidFill>
                  <a:srgbClr val="00FFFF"/>
                </a:solidFill>
              </a:rPr>
              <a:t>forest fragmentation and impacts to watershed health.</a:t>
            </a:r>
            <a:endParaRPr lang="en-US" sz="2000" dirty="0">
              <a:solidFill>
                <a:srgbClr val="00FFFF"/>
              </a:solidFill>
            </a:endParaRPr>
          </a:p>
        </p:txBody>
      </p:sp>
      <p:pic>
        <p:nvPicPr>
          <p:cNvPr id="4" name="Picture 3" descr="C:\Users\FOX Dell\Documents\FOX Environmental\Water Projects\Bartow County\Monitoring\Monitoring Data\TWAs\2010 TWAs\Nancy Creek TWA\Nancy Creek Photos\100_51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230" y="1600200"/>
            <a:ext cx="1909221" cy="143544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0" name="Picture 2" descr="C:\Users\Catherine\Documents\FOX Environmental\Water Projects\Bartow County\Monitoring\Monitoring Data\TWAs\2012 TWAs\Trib to Pettit Creek - Site 13\photos\100_86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21" y="3340442"/>
            <a:ext cx="1724435" cy="229898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atherine\Documents\FOX Environmental\Water Projects\Bartow County\Monitoring\Monitoring Data\TWAs\2011 TWAs\Euharlee Creek TWA\Euharlee Creek TWA Photos\100_68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2743200"/>
            <a:ext cx="1913703" cy="143544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atherine\Documents\FOX Environmental\Water Projects\Bartow County\Monitoring\Monitoring Data\TWAs\2010 TWAs\Lower Pettit Creek TWA\Photos\100_40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95800"/>
            <a:ext cx="1913703" cy="143544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atherine\Documents\FOX Environmental\Business Development\Logos\FOX Environmental Logo\fox_logo_transparent 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7385" y="6324600"/>
            <a:ext cx="996615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351667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for Watershed Protection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4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Wastewater Permits require Watershed Assessments and Watershed Protection Plans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Approved Watershed Protection Plans Currently Being Implemented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Dalton, Bartow County, Rome, Emerson, Others?</a:t>
            </a:r>
          </a:p>
          <a:p>
            <a:pPr marL="457200" lvl="1" indent="0">
              <a:buNone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Watershed Protection Plans Under Development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Walker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County, Calhoun</a:t>
            </a:r>
            <a:r>
              <a:rPr lang="en-US" sz="2000" dirty="0">
                <a:effectLst/>
              </a:rPr>
              <a:t>,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Chatsworth, Cave Spring</a:t>
            </a:r>
            <a:r>
              <a:rPr lang="en-US" sz="2000" dirty="0">
                <a:effectLst/>
              </a:rPr>
              <a:t>,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Ridge</a:t>
            </a:r>
            <a:r>
              <a:rPr lang="en-US" sz="2000" dirty="0">
                <a:effectLst/>
              </a:rPr>
              <a:t>,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Fairmount</a:t>
            </a:r>
            <a:r>
              <a:rPr lang="en-US" sz="2000" dirty="0">
                <a:effectLst/>
              </a:rPr>
              <a:t>,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Jasper</a:t>
            </a:r>
            <a:r>
              <a:rPr lang="en-US" sz="2000" dirty="0">
                <a:effectLst/>
              </a:rPr>
              <a:t>, and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Pickens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County, Cartersville and more.</a:t>
            </a:r>
            <a:endParaRPr lang="en-US" sz="2000" dirty="0">
              <a:effectLst/>
            </a:endParaRPr>
          </a:p>
          <a:p>
            <a:endParaRPr lang="en-US" dirty="0"/>
          </a:p>
        </p:txBody>
      </p:sp>
      <p:pic>
        <p:nvPicPr>
          <p:cNvPr id="5" name="Picture 2" descr="C:\Users\Catherine\Documents\FOX Environmental\Business Development\Logos\FOX Environmental Logo\fox_logo_transparent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7385" y="6324600"/>
            <a:ext cx="996615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54637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WPP Common Elements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95800"/>
          </a:xfrm>
        </p:spPr>
        <p:txBody>
          <a:bodyPr/>
          <a:lstStyle/>
          <a:p>
            <a:pPr>
              <a:buClr>
                <a:srgbClr val="00B0F0"/>
              </a:buClr>
              <a:defRPr/>
            </a:pPr>
            <a:r>
              <a:rPr lang="en-US" sz="2000" dirty="0">
                <a:solidFill>
                  <a:srgbClr val="00FFFF"/>
                </a:solidFill>
              </a:rPr>
              <a:t>Description of Watershed Health</a:t>
            </a:r>
          </a:p>
          <a:p>
            <a:pPr>
              <a:buClr>
                <a:srgbClr val="00B0F0"/>
              </a:buClr>
              <a:defRPr/>
            </a:pPr>
            <a:r>
              <a:rPr lang="en-US" sz="2000" dirty="0">
                <a:solidFill>
                  <a:srgbClr val="00FFFF"/>
                </a:solidFill>
              </a:rPr>
              <a:t>Summary of current and proposed Best Management </a:t>
            </a:r>
            <a:r>
              <a:rPr lang="en-US" sz="2000" dirty="0" smtClean="0">
                <a:solidFill>
                  <a:srgbClr val="00FFFF"/>
                </a:solidFill>
              </a:rPr>
              <a:t>Practices</a:t>
            </a:r>
          </a:p>
          <a:p>
            <a:pPr lvl="1">
              <a:buClr>
                <a:srgbClr val="00B0F0"/>
              </a:buClr>
              <a:defRPr/>
            </a:pPr>
            <a:r>
              <a:rPr lang="en-US" sz="1800" dirty="0" smtClean="0"/>
              <a:t>Wastewater Collections System Management</a:t>
            </a:r>
          </a:p>
          <a:p>
            <a:pPr lvl="2">
              <a:buClr>
                <a:srgbClr val="00B0F0"/>
              </a:buClr>
              <a:defRPr/>
            </a:pPr>
            <a:r>
              <a:rPr lang="en-US" sz="1400" i="1" dirty="0" smtClean="0"/>
              <a:t>Fats, Oils and Grease Program</a:t>
            </a:r>
          </a:p>
          <a:p>
            <a:pPr lvl="2">
              <a:buClr>
                <a:srgbClr val="00B0F0"/>
              </a:buClr>
              <a:defRPr/>
            </a:pPr>
            <a:r>
              <a:rPr lang="en-US" sz="1400" i="1" dirty="0" smtClean="0">
                <a:effectLst/>
              </a:rPr>
              <a:t>Capacity</a:t>
            </a:r>
            <a:r>
              <a:rPr lang="en-US" sz="1400" i="1" dirty="0">
                <a:effectLst/>
              </a:rPr>
              <a:t>, Management, Operation, and Maintenance </a:t>
            </a:r>
            <a:r>
              <a:rPr lang="en-US" sz="1400" i="1" dirty="0" smtClean="0">
                <a:effectLst/>
              </a:rPr>
              <a:t>Program</a:t>
            </a:r>
            <a:endParaRPr lang="en-US" sz="1400" i="1" dirty="0" smtClean="0"/>
          </a:p>
          <a:p>
            <a:pPr lvl="1">
              <a:buClr>
                <a:srgbClr val="00B0F0"/>
              </a:buClr>
              <a:defRPr/>
            </a:pPr>
            <a:r>
              <a:rPr lang="en-US" sz="1800" dirty="0" smtClean="0"/>
              <a:t>Stormwater Management Program</a:t>
            </a:r>
          </a:p>
          <a:p>
            <a:pPr lvl="2">
              <a:buClr>
                <a:srgbClr val="00B0F0"/>
              </a:buClr>
              <a:defRPr/>
            </a:pPr>
            <a:r>
              <a:rPr lang="en-US" sz="1400" i="1" dirty="0" smtClean="0"/>
              <a:t>Public Education/Outreach</a:t>
            </a:r>
          </a:p>
          <a:p>
            <a:pPr lvl="2">
              <a:buClr>
                <a:srgbClr val="00B0F0"/>
              </a:buClr>
              <a:defRPr/>
            </a:pPr>
            <a:r>
              <a:rPr lang="en-US" sz="1400" i="1" dirty="0" smtClean="0"/>
              <a:t>Reducing Illicit Discharges</a:t>
            </a:r>
          </a:p>
          <a:p>
            <a:pPr lvl="2">
              <a:buClr>
                <a:srgbClr val="00B0F0"/>
              </a:buClr>
              <a:defRPr/>
            </a:pPr>
            <a:r>
              <a:rPr lang="en-US" sz="1400" i="1" dirty="0" smtClean="0"/>
              <a:t>Improved Development Program</a:t>
            </a:r>
          </a:p>
          <a:p>
            <a:pPr lvl="2">
              <a:buClr>
                <a:srgbClr val="00B0F0"/>
              </a:buClr>
              <a:defRPr/>
            </a:pPr>
            <a:r>
              <a:rPr lang="en-US" sz="1400" i="1" dirty="0" smtClean="0"/>
              <a:t>Municipal Pollution Prevention </a:t>
            </a:r>
            <a:endParaRPr lang="en-US" sz="1400" i="1" dirty="0"/>
          </a:p>
          <a:p>
            <a:pPr>
              <a:buClr>
                <a:srgbClr val="00B0F0"/>
              </a:buClr>
              <a:defRPr/>
            </a:pPr>
            <a:r>
              <a:rPr lang="en-US" sz="2000" dirty="0">
                <a:solidFill>
                  <a:srgbClr val="00FFFF"/>
                </a:solidFill>
              </a:rPr>
              <a:t>Long-term Monitoring Program</a:t>
            </a:r>
          </a:p>
          <a:p>
            <a:pPr>
              <a:buClr>
                <a:srgbClr val="00B0F0"/>
              </a:buClr>
              <a:defRPr/>
            </a:pPr>
            <a:r>
              <a:rPr lang="en-US" sz="2000" dirty="0">
                <a:solidFill>
                  <a:srgbClr val="00FFFF"/>
                </a:solidFill>
              </a:rPr>
              <a:t>Cost Estimates and Funding Sources </a:t>
            </a:r>
          </a:p>
          <a:p>
            <a:pPr>
              <a:buClr>
                <a:srgbClr val="00B0F0"/>
              </a:buClr>
              <a:defRPr/>
            </a:pPr>
            <a:r>
              <a:rPr lang="en-US" sz="2000" dirty="0">
                <a:solidFill>
                  <a:srgbClr val="00FFFF"/>
                </a:solidFill>
              </a:rPr>
              <a:t>Implementation Schedule</a:t>
            </a:r>
          </a:p>
          <a:p>
            <a:pPr>
              <a:buClr>
                <a:srgbClr val="00B0F0"/>
              </a:buClr>
              <a:defRPr/>
            </a:pPr>
            <a:r>
              <a:rPr lang="en-US" sz="2000" dirty="0">
                <a:solidFill>
                  <a:srgbClr val="00FFFF"/>
                </a:solidFill>
              </a:rPr>
              <a:t>Annual Reporting </a:t>
            </a:r>
            <a:r>
              <a:rPr lang="en-US" sz="2000" dirty="0" smtClean="0">
                <a:solidFill>
                  <a:srgbClr val="00FFFF"/>
                </a:solidFill>
              </a:rPr>
              <a:t>Requirements</a:t>
            </a:r>
            <a:endParaRPr lang="en-US" sz="2000" dirty="0">
              <a:solidFill>
                <a:srgbClr val="00FFFF"/>
              </a:solidFill>
            </a:endParaRPr>
          </a:p>
        </p:txBody>
      </p:sp>
      <p:pic>
        <p:nvPicPr>
          <p:cNvPr id="4" name="Picture 2" descr="C:\Users\Catherine\Documents\FOX Environmental\Business Development\Logos\FOX Environmental Logo\fox_logo_transparent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7385" y="6324600"/>
            <a:ext cx="996615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88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Public Outreach Program, </a:t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Keep Bartow Beautiful, City of Rome and CRBI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51531"/>
            <a:ext cx="4191001" cy="183192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Catherine\Documents\FOX Environmental\Water Projects\NWGRWP\Presentations\Watershed Protection in NW GA\Keep Bartow Beautiful\ETOWAH RIVER CLEANUP MAY 31 2014\ETOWAH RIVER CLEANUP MAY 31 2014\AB river cleanup 2014 1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38" y="1714162"/>
            <a:ext cx="2967013" cy="198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38" y="4076700"/>
            <a:ext cx="3202402" cy="2133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C:\Users\Catherine\Documents\FOX Environmental\Water Projects\NWGRWP\Presentations\Watershed Protection in NW GA\CRB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105400"/>
            <a:ext cx="4186785" cy="12192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Catherine\Documents\FOX Environmental\Water Projects\NWGRWP\Reports\Rome WPP\Background Info\Rivers Alive and other cleanups\PB0340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881" y="3161107"/>
            <a:ext cx="2490792" cy="186809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atherine\Documents\FOX Environmental\Business Development\Logos\FOX Environmental Logo\fox_logo_transparent 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47385" y="6324600"/>
            <a:ext cx="996615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81629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Maintaining Wastewater and Stormwater Infrastructure, City of Cartersville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29278"/>
            <a:ext cx="2971800" cy="3429000"/>
          </a:xfrm>
        </p:spPr>
        <p:txBody>
          <a:bodyPr/>
          <a:lstStyle/>
          <a:p>
            <a:r>
              <a:rPr lang="en-US" dirty="0" smtClean="0"/>
              <a:t>Inventorying</a:t>
            </a:r>
          </a:p>
          <a:p>
            <a:r>
              <a:rPr lang="en-US" dirty="0" smtClean="0"/>
              <a:t>Mapping</a:t>
            </a:r>
          </a:p>
          <a:p>
            <a:r>
              <a:rPr lang="en-US" dirty="0" smtClean="0"/>
              <a:t>Inspecting</a:t>
            </a:r>
          </a:p>
          <a:p>
            <a:r>
              <a:rPr lang="en-US" dirty="0" smtClean="0"/>
              <a:t>Cleaning</a:t>
            </a:r>
          </a:p>
          <a:p>
            <a:r>
              <a:rPr lang="en-US" dirty="0" smtClean="0"/>
              <a:t>Repairing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86000"/>
            <a:ext cx="4571999" cy="271555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2" descr="C:\Users\Catherine\Documents\FOX Environmental\Business Development\Logos\FOX Environmental Logo\fox_logo_transparent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7385" y="6324600"/>
            <a:ext cx="996615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48555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304800"/>
            <a:ext cx="6896100" cy="14478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Long-term Monitoring Program,</a:t>
            </a:r>
            <a:b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Bartow County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609600" y="1770993"/>
            <a:ext cx="4724400" cy="4401207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57200" lvl="1" indent="-33337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800" dirty="0" smtClean="0">
                <a:solidFill>
                  <a:srgbClr val="00FFFF"/>
                </a:solidFill>
                <a:cs typeface="Arial" pitchFamily="34" charset="0"/>
              </a:rPr>
              <a:t>Water Quality Monitoring</a:t>
            </a:r>
          </a:p>
          <a:p>
            <a:pPr marL="857250" lvl="2" indent="-33337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400" dirty="0" smtClean="0">
                <a:cs typeface="Arial" pitchFamily="34" charset="0"/>
              </a:rPr>
              <a:t>Approximately 12 sites per year</a:t>
            </a:r>
          </a:p>
          <a:p>
            <a:pPr marL="857250" lvl="2" indent="-33337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400" dirty="0" smtClean="0">
                <a:cs typeface="Arial" pitchFamily="34" charset="0"/>
              </a:rPr>
              <a:t>8-10 </a:t>
            </a:r>
            <a:r>
              <a:rPr lang="en-US" sz="3400" dirty="0">
                <a:cs typeface="Arial" pitchFamily="34" charset="0"/>
              </a:rPr>
              <a:t>sampling events at each site </a:t>
            </a:r>
            <a:r>
              <a:rPr lang="en-US" sz="3400" i="1" dirty="0" smtClean="0">
                <a:cs typeface="Arial" pitchFamily="34" charset="0"/>
              </a:rPr>
              <a:t>(2 </a:t>
            </a:r>
            <a:r>
              <a:rPr lang="en-US" sz="3400" i="1" dirty="0">
                <a:cs typeface="Arial" pitchFamily="34" charset="0"/>
              </a:rPr>
              <a:t>dry, 1 wet and 2 geometric </a:t>
            </a:r>
            <a:r>
              <a:rPr lang="en-US" sz="3400" i="1" dirty="0" smtClean="0">
                <a:cs typeface="Arial" pitchFamily="34" charset="0"/>
              </a:rPr>
              <a:t>means)</a:t>
            </a:r>
            <a:endParaRPr lang="en-US" sz="3400" dirty="0" smtClean="0">
              <a:cs typeface="Arial" pitchFamily="34" charset="0"/>
            </a:endParaRPr>
          </a:p>
          <a:p>
            <a:pPr marL="457200" lvl="1" indent="-33337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800" dirty="0" smtClean="0">
                <a:solidFill>
                  <a:srgbClr val="00FFFF"/>
                </a:solidFill>
                <a:cs typeface="Arial" pitchFamily="34" charset="0"/>
              </a:rPr>
              <a:t>Biological Monitoring</a:t>
            </a:r>
          </a:p>
          <a:p>
            <a:pPr marL="857250" lvl="2" indent="-33337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400" dirty="0" smtClean="0">
                <a:cs typeface="Arial" pitchFamily="34" charset="0"/>
              </a:rPr>
              <a:t>Habitat Assessment</a:t>
            </a:r>
          </a:p>
          <a:p>
            <a:pPr marL="857250" lvl="2" indent="-33337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400" dirty="0" smtClean="0">
                <a:cs typeface="Arial" pitchFamily="34" charset="0"/>
              </a:rPr>
              <a:t>Benthic Macroinvertebrate Assessment</a:t>
            </a:r>
          </a:p>
          <a:p>
            <a:pPr marL="857250" lvl="2" indent="-33337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400" dirty="0" smtClean="0">
                <a:cs typeface="Arial" pitchFamily="34" charset="0"/>
              </a:rPr>
              <a:t>Fish Assessment</a:t>
            </a:r>
          </a:p>
          <a:p>
            <a:pPr marL="457200" lvl="1" indent="-33337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800" dirty="0" smtClean="0">
                <a:solidFill>
                  <a:srgbClr val="00FFFF"/>
                </a:solidFill>
                <a:cs typeface="Arial" pitchFamily="34" charset="0"/>
              </a:rPr>
              <a:t>Targeted Watershed Assessments</a:t>
            </a:r>
          </a:p>
          <a:p>
            <a:pPr marL="857250" lvl="2" indent="-33337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400" dirty="0" smtClean="0">
                <a:cs typeface="Arial" pitchFamily="34" charset="0"/>
              </a:rPr>
              <a:t>Land Use Study</a:t>
            </a:r>
          </a:p>
          <a:p>
            <a:pPr marL="857250" lvl="2" indent="-33337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400" dirty="0">
                <a:cs typeface="Arial" pitchFamily="34" charset="0"/>
              </a:rPr>
              <a:t>Windshield Survey of the Watershed</a:t>
            </a:r>
          </a:p>
          <a:p>
            <a:pPr marL="857250" lvl="2" indent="-33337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400" dirty="0" smtClean="0">
                <a:cs typeface="Arial" pitchFamily="34" charset="0"/>
              </a:rPr>
              <a:t>Stream Walks and In-situ Monitoring</a:t>
            </a:r>
          </a:p>
          <a:p>
            <a:pPr marL="857250" lvl="2" indent="-33337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400" dirty="0" smtClean="0">
                <a:cs typeface="Arial" pitchFamily="34" charset="0"/>
              </a:rPr>
              <a:t>I</a:t>
            </a:r>
            <a:r>
              <a:rPr lang="en-US" sz="3400" dirty="0" smtClean="0"/>
              <a:t>dentify </a:t>
            </a:r>
            <a:r>
              <a:rPr lang="en-US" sz="3400" dirty="0"/>
              <a:t>Specific Pollutant Sources and Action Items to Improve Watershed </a:t>
            </a:r>
            <a:r>
              <a:rPr lang="en-US" sz="3400" dirty="0" smtClean="0"/>
              <a:t>Health</a:t>
            </a:r>
            <a:endParaRPr lang="en-US" sz="3800" dirty="0" smtClean="0"/>
          </a:p>
          <a:p>
            <a:pPr>
              <a:lnSpc>
                <a:spcPct val="90000"/>
              </a:lnSpc>
              <a:defRPr/>
            </a:pPr>
            <a:endParaRPr lang="en-US" sz="2800" dirty="0" smtClean="0"/>
          </a:p>
        </p:txBody>
      </p:sp>
      <p:pic>
        <p:nvPicPr>
          <p:cNvPr id="9" name="Picture 2" descr="C:\Users\Catherine\Documents\FOX Environmental\Water Projects\Bartow County\Monitoring\Monitoring Data\Macro Sampling 2010\100_35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2133599" cy="160038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Catherine\Documents\FOX Environmental\Water Projects\Bartow County\Monitoring\Bartow County Monitoring Photos\Richland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7378" y="3771900"/>
            <a:ext cx="2133600" cy="1600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1" name="Picture 2" descr="C:\Users\Catherine\Documents\FOX Environmental\Business Development\Logos\FOX Environmental Logo\fox_logo_transparent 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7385" y="6324600"/>
            <a:ext cx="996615" cy="5334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Ripple 1">
      <a:dk1>
        <a:srgbClr val="2B2B85"/>
      </a:dk1>
      <a:lt1>
        <a:srgbClr val="FFFFFF"/>
      </a:lt1>
      <a:dk2>
        <a:srgbClr val="00254A"/>
      </a:dk2>
      <a:lt2>
        <a:srgbClr val="C0C0C0"/>
      </a:lt2>
      <a:accent1>
        <a:srgbClr val="0099FF"/>
      </a:accent1>
      <a:accent2>
        <a:srgbClr val="006699"/>
      </a:accent2>
      <a:accent3>
        <a:srgbClr val="AAACB1"/>
      </a:accent3>
      <a:accent4>
        <a:srgbClr val="DADADA"/>
      </a:accent4>
      <a:accent5>
        <a:srgbClr val="AACAFF"/>
      </a:accent5>
      <a:accent6>
        <a:srgbClr val="005C8A"/>
      </a:accent6>
      <a:hlink>
        <a:srgbClr val="99CCFF"/>
      </a:hlink>
      <a:folHlink>
        <a:srgbClr val="8F8FB5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3217</TotalTime>
  <Words>579</Words>
  <Application>Microsoft Office PowerPoint</Application>
  <PresentationFormat>On-screen Show (4:3)</PresentationFormat>
  <Paragraphs>106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Theme1</vt:lpstr>
      <vt:lpstr>WATERSHED PROTECTION IN NORTHWEST GEORGIA: KEEPING OUR STREAMS THE BEST IN THE STATE </vt:lpstr>
      <vt:lpstr>Overview of Presentation</vt:lpstr>
      <vt:lpstr>Best Streams and Lakes in the State!</vt:lpstr>
      <vt:lpstr>Challenges to Watershed Protection  in Northwest GA</vt:lpstr>
      <vt:lpstr>Planning for Watershed Protection</vt:lpstr>
      <vt:lpstr>WPP Common Elements</vt:lpstr>
      <vt:lpstr>Public Outreach Program,  Keep Bartow Beautiful, City of Rome and CRBI</vt:lpstr>
      <vt:lpstr>Maintaining Wastewater and Stormwater Infrastructure, City of Cartersville</vt:lpstr>
      <vt:lpstr>Long-term Monitoring Program, Bartow County</vt:lpstr>
      <vt:lpstr>Oothcalooga Creek</vt:lpstr>
      <vt:lpstr>PowerPoint Presentation</vt:lpstr>
      <vt:lpstr>PowerPoint Presentation</vt:lpstr>
      <vt:lpstr>PowerPoint Presentation</vt:lpstr>
      <vt:lpstr>TWA - Oothcalooga Creek Watershed</vt:lpstr>
      <vt:lpstr>Oothcalooga  Targeted Watershed Assessment</vt:lpstr>
      <vt:lpstr>Streambank Restoration, City of Dalton</vt:lpstr>
      <vt:lpstr>Why is Watershed Protection  in NW GA Important?</vt:lpstr>
      <vt:lpstr>PowerPoint Presentation</vt:lpstr>
      <vt:lpstr>Questions &amp; Comments?</vt:lpstr>
    </vt:vector>
  </TitlesOfParts>
  <Company>FOX Environmental,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STORMWATER MANAGEMENT PROGRAM Lookout Mountain, GA</dc:title>
  <dc:creator>Catherine A. Fox</dc:creator>
  <cp:lastModifiedBy>Catherine A. Fox</cp:lastModifiedBy>
  <cp:revision>479</cp:revision>
  <cp:lastPrinted>2015-04-22T05:02:42Z</cp:lastPrinted>
  <dcterms:created xsi:type="dcterms:W3CDTF">2007-03-15T04:08:51Z</dcterms:created>
  <dcterms:modified xsi:type="dcterms:W3CDTF">2015-04-22T05:41:07Z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