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0" r:id="rId3"/>
  </p:sldMasterIdLst>
  <p:notesMasterIdLst>
    <p:notesMasterId r:id="rId15"/>
  </p:notesMasterIdLst>
  <p:sldIdLst>
    <p:sldId id="256" r:id="rId4"/>
    <p:sldId id="301" r:id="rId5"/>
    <p:sldId id="284" r:id="rId6"/>
    <p:sldId id="290" r:id="rId7"/>
    <p:sldId id="296" r:id="rId8"/>
    <p:sldId id="281" r:id="rId9"/>
    <p:sldId id="312" r:id="rId10"/>
    <p:sldId id="295" r:id="rId11"/>
    <p:sldId id="287" r:id="rId12"/>
    <p:sldId id="305" r:id="rId13"/>
    <p:sldId id="262"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B69A"/>
    <a:srgbClr val="1C3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80592" autoAdjust="0"/>
  </p:normalViewPr>
  <p:slideViewPr>
    <p:cSldViewPr>
      <p:cViewPr varScale="1">
        <p:scale>
          <a:sx n="92" d="100"/>
          <a:sy n="92" d="100"/>
        </p:scale>
        <p:origin x="888" y="90"/>
      </p:cViewPr>
      <p:guideLst>
        <p:guide orient="horz" pos="2160"/>
        <p:guide pos="2880"/>
      </p:guideLst>
    </p:cSldViewPr>
  </p:slideViewPr>
  <p:notesTextViewPr>
    <p:cViewPr>
      <p:scale>
        <a:sx n="100" d="100"/>
        <a:sy n="100" d="100"/>
      </p:scale>
      <p:origin x="0" y="0"/>
    </p:cViewPr>
  </p:notesTextViewPr>
  <p:notesViewPr>
    <p:cSldViewPr>
      <p:cViewPr>
        <p:scale>
          <a:sx n="89" d="100"/>
          <a:sy n="89" d="100"/>
        </p:scale>
        <p:origin x="-2994"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5052FEB-0084-4EB1-B239-C4C8D3ED1EFC}" type="datetimeFigureOut">
              <a:rPr lang="en-US"/>
              <a:pPr>
                <a:defRPr/>
              </a:pPr>
              <a:t>4/22/2015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42CE8DD-B73E-46CD-8599-EB935BF2D2E7}" type="slidenum">
              <a:rPr lang="en-US"/>
              <a:pPr>
                <a:defRPr/>
              </a:pPr>
              <a:t>‹#›</a:t>
            </a:fld>
            <a:endParaRPr lang="en-US"/>
          </a:p>
        </p:txBody>
      </p:sp>
    </p:spTree>
    <p:extLst>
      <p:ext uri="{BB962C8B-B14F-4D97-AF65-F5344CB8AC3E}">
        <p14:creationId xmlns:p14="http://schemas.microsoft.com/office/powerpoint/2010/main" val="2667278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4108B6-CE45-4128-A37F-FA4FDD628DEF}" type="slidenum">
              <a:rPr lang="en-US">
                <a:ea typeface="ＭＳ Ｐゴシック" pitchFamily="-123" charset="-128"/>
                <a:cs typeface="ＭＳ Ｐゴシック" pitchFamily="-123" charset="-128"/>
              </a:rPr>
              <a:pPr fontAlgn="base">
                <a:spcBef>
                  <a:spcPct val="0"/>
                </a:spcBef>
                <a:spcAft>
                  <a:spcPct val="0"/>
                </a:spcAft>
                <a:defRPr/>
              </a:pPr>
              <a:t>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89911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ＭＳ Ｐゴシック" pitchFamily="-123" charset="-128"/>
                <a:cs typeface="ＭＳ Ｐゴシック" pitchFamily="-123" charset="-128"/>
              </a:rPr>
              <a:t>Landfill Methane Gas Collection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collect methane gas from a municipal landfill to produce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Landfill Solar Power Production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install solar panels at a municipal landfill for the purpose of generating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Wind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Wind projects that provide power to the water or wastewater facility.  Wind power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Solar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provide power to the water or wastewater facility.  Solar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Geothermal Power Production –</a:t>
            </a:r>
            <a:r>
              <a:rPr lang="en-US" sz="1200" kern="1200" dirty="0" smtClean="0">
                <a:solidFill>
                  <a:schemeClr val="tx1"/>
                </a:solidFill>
                <a:effectLst/>
                <a:latin typeface="+mn-lt"/>
                <a:ea typeface="ＭＳ Ｐゴシック" pitchFamily="-123" charset="-128"/>
                <a:cs typeface="ＭＳ Ｐゴシック" pitchFamily="-123" charset="-128"/>
              </a:rPr>
              <a:t> Projects that harness geothermal </a:t>
            </a:r>
            <a:r>
              <a:rPr lang="en-US" sz="1200" b="0" i="0" kern="1200" dirty="0" smtClean="0">
                <a:solidFill>
                  <a:schemeClr val="tx1"/>
                </a:solidFill>
                <a:effectLst/>
                <a:latin typeface="+mn-lt"/>
                <a:ea typeface="ＭＳ Ｐゴシック" pitchFamily="-123" charset="-128"/>
                <a:cs typeface="ＭＳ Ｐゴシック" pitchFamily="-123" charset="-128"/>
              </a:rPr>
              <a:t>energy either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Micro-Hydro Power Production –</a:t>
            </a:r>
            <a:r>
              <a:rPr lang="en-US" sz="1200"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involve capturing energy from pipe flow and provide power to the facility or to the grid that the utility draws from</a:t>
            </a:r>
            <a:r>
              <a:rPr lang="en-US" sz="1200" b="1" i="1" kern="1200" dirty="0" smtClean="0">
                <a:solidFill>
                  <a:schemeClr val="tx1"/>
                </a:solidFill>
                <a:effectLst/>
                <a:latin typeface="+mn-lt"/>
                <a:ea typeface="ＭＳ Ｐゴシック" pitchFamily="-123" charset="-128"/>
                <a:cs typeface="ＭＳ Ｐゴシック" pitchFamily="-123" charset="-128"/>
              </a:rPr>
              <a:t>.  </a:t>
            </a:r>
            <a:endParaRPr lang="en-US" sz="1200" kern="1200" dirty="0" smtClean="0">
              <a:solidFill>
                <a:schemeClr val="tx1"/>
              </a:solidFill>
              <a:effectLst/>
              <a:latin typeface="+mn-lt"/>
              <a:ea typeface="ＭＳ Ｐゴシック" pitchFamily="-123" charset="-128"/>
              <a:cs typeface="ＭＳ Ｐゴシック" pitchFamily="-123" charset="-128"/>
            </a:endParaRPr>
          </a:p>
          <a:p>
            <a:r>
              <a:rPr lang="en-US" sz="1200" b="1" i="1" kern="1200" dirty="0" smtClean="0">
                <a:solidFill>
                  <a:schemeClr val="tx1"/>
                </a:solidFill>
                <a:effectLst/>
                <a:latin typeface="+mn-lt"/>
                <a:ea typeface="ＭＳ Ｐゴシック" pitchFamily="-123" charset="-128"/>
                <a:cs typeface="ＭＳ Ｐゴシック" pitchFamily="-123" charset="-128"/>
              </a:rPr>
              <a:t>Biogas Combined Heat and Power Project –</a:t>
            </a:r>
            <a:r>
              <a:rPr lang="en-US" sz="1200" kern="1200" dirty="0" smtClean="0">
                <a:solidFill>
                  <a:schemeClr val="tx1"/>
                </a:solidFill>
                <a:effectLst/>
                <a:latin typeface="+mn-lt"/>
                <a:ea typeface="ＭＳ Ｐゴシック" pitchFamily="-123" charset="-128"/>
                <a:cs typeface="ＭＳ Ｐゴシック" pitchFamily="-123" charset="-128"/>
              </a:rPr>
              <a:t> Biogas projects that provide power to the wastewater </a:t>
            </a:r>
            <a:r>
              <a:rPr lang="en-US" sz="1200" b="0" i="0" kern="1200" dirty="0" smtClean="0">
                <a:solidFill>
                  <a:schemeClr val="tx1"/>
                </a:solidFill>
                <a:effectLst/>
                <a:latin typeface="+mn-lt"/>
                <a:ea typeface="ＭＳ Ｐゴシック" pitchFamily="-123" charset="-128"/>
                <a:cs typeface="ＭＳ Ｐゴシック" pitchFamily="-123" charset="-128"/>
              </a:rPr>
              <a:t>facility.</a:t>
            </a:r>
          </a:p>
          <a:p>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10</a:t>
            </a:fld>
            <a:endParaRPr lang="en-US" dirty="0"/>
          </a:p>
        </p:txBody>
      </p:sp>
    </p:spTree>
    <p:extLst>
      <p:ext uri="{BB962C8B-B14F-4D97-AF65-F5344CB8AC3E}">
        <p14:creationId xmlns:p14="http://schemas.microsoft.com/office/powerpoint/2010/main" val="154129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11</a:t>
            </a:fld>
            <a:endParaRPr lang="en-US"/>
          </a:p>
        </p:txBody>
      </p:sp>
    </p:spTree>
    <p:extLst>
      <p:ext uri="{BB962C8B-B14F-4D97-AF65-F5344CB8AC3E}">
        <p14:creationId xmlns:p14="http://schemas.microsoft.com/office/powerpoint/2010/main" val="168638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4000"/>
              </a:lnSpc>
              <a:spcBef>
                <a:spcPts val="0"/>
              </a:spcBef>
              <a:spcAft>
                <a:spcPts val="600"/>
              </a:spcAft>
            </a:pPr>
            <a:r>
              <a:rPr lang="en-US" dirty="0" smtClean="0">
                <a:latin typeface="Arial Narrow" pitchFamily="34" charset="0"/>
              </a:rPr>
              <a:t>GEFA operates in three primary program areas: energy, land and water. </a:t>
            </a:r>
          </a:p>
          <a:p>
            <a:pPr marL="166688" lvl="1" indent="-166688">
              <a:lnSpc>
                <a:spcPct val="114000"/>
              </a:lnSpc>
              <a:spcBef>
                <a:spcPts val="0"/>
              </a:spcBef>
              <a:buFont typeface="Arial" pitchFamily="34" charset="0"/>
              <a:buChar char="•"/>
            </a:pPr>
            <a:r>
              <a:rPr lang="en-US" dirty="0" smtClean="0">
                <a:latin typeface="Arial Narrow" pitchFamily="34" charset="0"/>
                <a:cs typeface="ＭＳ Ｐゴシック" pitchFamily="-123" charset="-128"/>
              </a:rPr>
              <a:t>Energy </a:t>
            </a:r>
            <a:r>
              <a:rPr lang="en-US" dirty="0">
                <a:latin typeface="Arial Narrow" pitchFamily="34" charset="0"/>
                <a:cs typeface="ＭＳ Ｐゴシック" pitchFamily="-123" charset="-128"/>
              </a:rPr>
              <a:t>Division promotes </a:t>
            </a:r>
            <a:endParaRPr lang="en-US" dirty="0" smtClean="0">
              <a:latin typeface="Arial Narrow" pitchFamily="34" charset="0"/>
              <a:cs typeface="ＭＳ Ｐゴシック" pitchFamily="-123" charset="-128"/>
            </a:endParaRPr>
          </a:p>
          <a:p>
            <a:pPr lvl="2">
              <a:buSzPct val="85000"/>
            </a:pPr>
            <a:r>
              <a:rPr lang="en-US" dirty="0" smtClean="0">
                <a:latin typeface="Arial Narrow" pitchFamily="34" charset="0"/>
                <a:cs typeface="ＭＳ Ｐゴシック" pitchFamily="-123" charset="-128"/>
              </a:rPr>
              <a:t>energy efficiency</a:t>
            </a:r>
          </a:p>
          <a:p>
            <a:pPr lvl="2">
              <a:spcAft>
                <a:spcPts val="600"/>
              </a:spcAft>
              <a:buSzPct val="85000"/>
            </a:pPr>
            <a:r>
              <a:rPr lang="en-US" dirty="0" smtClean="0">
                <a:latin typeface="Arial Narrow" pitchFamily="34" charset="0"/>
                <a:cs typeface="ＭＳ Ｐゴシック" pitchFamily="-123" charset="-128"/>
              </a:rPr>
              <a:t>renewable energy</a:t>
            </a:r>
            <a:endParaRPr lang="en-US" dirty="0">
              <a:latin typeface="Arial Narrow" pitchFamily="34" charset="0"/>
              <a:cs typeface="ＭＳ Ｐゴシック" pitchFamily="-123" charset="-128"/>
            </a:endParaRPr>
          </a:p>
          <a:p>
            <a:pPr marL="166688" lvl="1" indent="-166688">
              <a:lnSpc>
                <a:spcPct val="114000"/>
              </a:lnSpc>
              <a:spcBef>
                <a:spcPts val="0"/>
              </a:spcBef>
              <a:buFont typeface="Arial" pitchFamily="34" charset="0"/>
              <a:buChar char="•"/>
            </a:pPr>
            <a:r>
              <a:rPr lang="en-US" dirty="0" smtClean="0">
                <a:latin typeface="Arial Narrow" pitchFamily="34" charset="0"/>
                <a:cs typeface="ＭＳ Ｐゴシック" pitchFamily="-123" charset="-128"/>
              </a:rPr>
              <a:t>Land </a:t>
            </a:r>
            <a:r>
              <a:rPr lang="en-US" dirty="0">
                <a:latin typeface="Arial Narrow" pitchFamily="34" charset="0"/>
                <a:cs typeface="ＭＳ Ｐゴシック" pitchFamily="-123" charset="-128"/>
              </a:rPr>
              <a:t>Conservation Program </a:t>
            </a:r>
            <a:endParaRPr lang="en-US" dirty="0" smtClean="0">
              <a:latin typeface="Arial Narrow" pitchFamily="34" charset="0"/>
              <a:cs typeface="ＭＳ Ｐゴシック" pitchFamily="-123" charset="-128"/>
            </a:endParaRPr>
          </a:p>
          <a:p>
            <a:pPr lvl="2">
              <a:buSzPct val="85000"/>
            </a:pPr>
            <a:r>
              <a:rPr lang="en-US" dirty="0" smtClean="0">
                <a:latin typeface="Arial Narrow" pitchFamily="34" charset="0"/>
                <a:cs typeface="ＭＳ Ｐゴシック" pitchFamily="-123" charset="-128"/>
              </a:rPr>
              <a:t>provides </a:t>
            </a:r>
            <a:r>
              <a:rPr lang="en-US" dirty="0">
                <a:latin typeface="Arial Narrow" pitchFamily="34" charset="0"/>
                <a:cs typeface="ＭＳ Ｐゴシック" pitchFamily="-123" charset="-128"/>
              </a:rPr>
              <a:t>loans and grants to local governments to conserve </a:t>
            </a:r>
            <a:endParaRPr lang="en-US" dirty="0" smtClean="0">
              <a:latin typeface="Arial Narrow" pitchFamily="34" charset="0"/>
              <a:cs typeface="ＭＳ Ｐゴシック" pitchFamily="-123" charset="-128"/>
            </a:endParaRPr>
          </a:p>
          <a:p>
            <a:pPr lvl="2">
              <a:spcAft>
                <a:spcPts val="600"/>
              </a:spcAft>
              <a:buSzPct val="85000"/>
            </a:pPr>
            <a:r>
              <a:rPr lang="en-US" dirty="0" smtClean="0">
                <a:latin typeface="Arial Narrow" pitchFamily="34" charset="0"/>
                <a:cs typeface="ＭＳ Ｐゴシック" pitchFamily="-123" charset="-128"/>
              </a:rPr>
              <a:t>helps </a:t>
            </a:r>
            <a:r>
              <a:rPr lang="en-US" dirty="0">
                <a:latin typeface="Arial Narrow" pitchFamily="34" charset="0"/>
                <a:cs typeface="ＭＳ Ｐゴシック" pitchFamily="-123" charset="-128"/>
              </a:rPr>
              <a:t>administer a state tax credit program for land </a:t>
            </a:r>
            <a:r>
              <a:rPr lang="en-US" dirty="0" smtClean="0">
                <a:latin typeface="Arial Narrow" pitchFamily="34" charset="0"/>
                <a:cs typeface="ＭＳ Ｐゴシック" pitchFamily="-123" charset="-128"/>
              </a:rPr>
              <a:t>conservation</a:t>
            </a:r>
            <a:endParaRPr lang="en-US" dirty="0">
              <a:latin typeface="Arial Narrow" pitchFamily="34" charset="0"/>
              <a:cs typeface="ＭＳ Ｐゴシック" pitchFamily="-123" charset="-128"/>
            </a:endParaRPr>
          </a:p>
          <a:p>
            <a:pPr marL="166688" lvl="1" indent="-166688">
              <a:lnSpc>
                <a:spcPct val="114000"/>
              </a:lnSpc>
              <a:spcBef>
                <a:spcPts val="0"/>
              </a:spcBef>
              <a:spcAft>
                <a:spcPts val="600"/>
              </a:spcAft>
              <a:buFont typeface="Arial" pitchFamily="34" charset="0"/>
              <a:buChar char="•"/>
            </a:pPr>
            <a:r>
              <a:rPr lang="en-US" dirty="0" smtClean="0">
                <a:latin typeface="Arial Narrow" pitchFamily="34" charset="0"/>
                <a:cs typeface="ＭＳ Ｐゴシック" pitchFamily="-123" charset="-128"/>
              </a:rPr>
              <a:t>Fuel </a:t>
            </a:r>
            <a:r>
              <a:rPr lang="en-US" dirty="0">
                <a:latin typeface="Arial Narrow" pitchFamily="34" charset="0"/>
                <a:cs typeface="ＭＳ Ｐゴシック" pitchFamily="-123" charset="-128"/>
              </a:rPr>
              <a:t>Storage Tank program helps state agencies maintain their fuel storage tanks. </a:t>
            </a:r>
          </a:p>
          <a:p>
            <a:pPr marL="166688" lvl="1" indent="-166688">
              <a:lnSpc>
                <a:spcPct val="114000"/>
              </a:lnSpc>
              <a:spcBef>
                <a:spcPts val="0"/>
              </a:spcBef>
              <a:buFont typeface="Arial" pitchFamily="34" charset="0"/>
              <a:buChar char="•"/>
            </a:pPr>
            <a:r>
              <a:rPr lang="en-US" dirty="0" smtClean="0">
                <a:latin typeface="Arial Narrow" pitchFamily="34" charset="0"/>
                <a:cs typeface="ＭＳ Ｐゴシック" pitchFamily="-123" charset="-128"/>
              </a:rPr>
              <a:t>Water </a:t>
            </a:r>
            <a:r>
              <a:rPr lang="en-US" dirty="0">
                <a:latin typeface="Arial Narrow" pitchFamily="34" charset="0"/>
                <a:cs typeface="ＭＳ Ｐゴシック" pitchFamily="-123" charset="-128"/>
              </a:rPr>
              <a:t>Resources Division </a:t>
            </a:r>
            <a:endParaRPr lang="en-US" dirty="0" smtClean="0">
              <a:latin typeface="Arial Narrow" pitchFamily="34" charset="0"/>
              <a:cs typeface="ＭＳ Ｐゴシック" pitchFamily="-123" charset="-128"/>
            </a:endParaRPr>
          </a:p>
          <a:p>
            <a:pPr lvl="2">
              <a:buSzPct val="85000"/>
            </a:pPr>
            <a:r>
              <a:rPr lang="en-US" dirty="0" smtClean="0">
                <a:latin typeface="Arial Narrow" pitchFamily="34" charset="0"/>
                <a:cs typeface="ＭＳ Ｐゴシック" pitchFamily="-123" charset="-128"/>
              </a:rPr>
              <a:t>works </a:t>
            </a:r>
            <a:r>
              <a:rPr lang="en-US" dirty="0">
                <a:latin typeface="Arial Narrow" pitchFamily="34" charset="0"/>
                <a:cs typeface="ＭＳ Ｐゴシック" pitchFamily="-123" charset="-128"/>
              </a:rPr>
              <a:t>with </a:t>
            </a:r>
            <a:r>
              <a:rPr lang="en-US" dirty="0" smtClean="0">
                <a:latin typeface="Arial Narrow" pitchFamily="34" charset="0"/>
                <a:cs typeface="ＭＳ Ｐゴシック" pitchFamily="-123" charset="-128"/>
              </a:rPr>
              <a:t>local governments </a:t>
            </a:r>
            <a:r>
              <a:rPr lang="en-US" dirty="0">
                <a:latin typeface="Arial Narrow" pitchFamily="34" charset="0"/>
                <a:cs typeface="ＭＳ Ｐゴシック" pitchFamily="-123" charset="-128"/>
              </a:rPr>
              <a:t>to finance wastewater, </a:t>
            </a:r>
            <a:r>
              <a:rPr lang="en-US" dirty="0" smtClean="0">
                <a:latin typeface="Arial Narrow" pitchFamily="34" charset="0"/>
                <a:cs typeface="ＭＳ Ｐゴシック" pitchFamily="-123" charset="-128"/>
              </a:rPr>
              <a:t>water </a:t>
            </a:r>
            <a:r>
              <a:rPr lang="en-US" dirty="0">
                <a:latin typeface="Arial Narrow" pitchFamily="34" charset="0"/>
                <a:cs typeface="ＭＳ Ｐゴシック" pitchFamily="-123" charset="-128"/>
              </a:rPr>
              <a:t>and water supply infrastructure </a:t>
            </a:r>
            <a:r>
              <a:rPr lang="en-US" dirty="0" smtClean="0">
                <a:latin typeface="Arial Narrow" pitchFamily="34" charset="0"/>
                <a:cs typeface="ＭＳ Ｐゴシック" pitchFamily="-123" charset="-128"/>
              </a:rPr>
              <a:t>projects</a:t>
            </a:r>
          </a:p>
          <a:p>
            <a:pPr lvl="2">
              <a:buSzPct val="85000"/>
            </a:pPr>
            <a:r>
              <a:rPr lang="en-US" dirty="0" smtClean="0">
                <a:latin typeface="Arial Narrow" pitchFamily="34" charset="0"/>
                <a:cs typeface="ＭＳ Ｐゴシック" pitchFamily="-123" charset="-128"/>
              </a:rPr>
              <a:t>Since </a:t>
            </a:r>
            <a:r>
              <a:rPr lang="en-US" dirty="0">
                <a:latin typeface="Arial Narrow" pitchFamily="34" charset="0"/>
                <a:cs typeface="ＭＳ Ｐゴシック" pitchFamily="-123" charset="-128"/>
              </a:rPr>
              <a:t>its inception, GEFA has assisted local governments in financing </a:t>
            </a:r>
            <a:r>
              <a:rPr lang="en-US" dirty="0">
                <a:cs typeface="ＭＳ Ｐゴシック" pitchFamily="-123" charset="-128"/>
              </a:rPr>
              <a:t>critical </a:t>
            </a:r>
            <a:r>
              <a:rPr lang="en-US" dirty="0" smtClean="0">
                <a:cs typeface="ＭＳ Ｐゴシック" pitchFamily="-123" charset="-128"/>
              </a:rPr>
              <a:t>infrastructure </a:t>
            </a:r>
            <a:r>
              <a:rPr lang="en-US" dirty="0" smtClean="0">
                <a:latin typeface="Arial Narrow" pitchFamily="34" charset="0"/>
                <a:cs typeface="ＭＳ Ｐゴシック" pitchFamily="-123" charset="-128"/>
              </a:rPr>
              <a:t>projects by committing more than $3 billion in loans to 1,500 water and sewer projects.</a:t>
            </a:r>
          </a:p>
          <a:p>
            <a:pPr lvl="2"/>
            <a:endParaRPr lang="en-US" dirty="0" smtClean="0">
              <a:latin typeface="Arial Narrow" pitchFamily="34" charset="0"/>
              <a:cs typeface="ＭＳ Ｐゴシック" pitchFamily="-123" charset="-128"/>
            </a:endParaRPr>
          </a:p>
          <a:p>
            <a:pPr lvl="0" algn="r"/>
            <a:r>
              <a:rPr lang="en-US" dirty="0" smtClean="0">
                <a:solidFill>
                  <a:srgbClr val="FF0000"/>
                </a:solidFill>
              </a:rPr>
              <a:t>Check for updates</a:t>
            </a:r>
            <a:r>
              <a:rPr lang="en-US" dirty="0" smtClean="0">
                <a:solidFill>
                  <a:srgbClr val="000000"/>
                </a:solidFill>
              </a:rPr>
              <a:t> (9/17/2012)</a:t>
            </a:r>
            <a:endParaRPr lang="en-US" dirty="0">
              <a:solidFill>
                <a:srgbClr val="FF0000"/>
              </a:solidFill>
            </a:endParaRPr>
          </a:p>
          <a:p>
            <a:pPr lvl="2"/>
            <a:endParaRPr lang="en-US" dirty="0">
              <a:latin typeface="Arial Narrow" pitchFamily="34" charset="0"/>
              <a:cs typeface="ＭＳ Ｐゴシック" pitchFamily="-123" charset="-128"/>
            </a:endParaRPr>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89171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GEFA is developing a white paper that details</a:t>
            </a:r>
            <a:r>
              <a:rPr lang="en-US" sz="1200" baseline="0" dirty="0" smtClean="0"/>
              <a:t> </a:t>
            </a:r>
            <a:r>
              <a:rPr lang="en-US" sz="1200" dirty="0" smtClean="0"/>
              <a:t>all energy production and reduction projects that can be funded through:</a:t>
            </a:r>
          </a:p>
          <a:p>
            <a:pPr marL="285750" indent="-285750">
              <a:buFont typeface="Arial" pitchFamily="34" charset="0"/>
              <a:buChar char="•"/>
            </a:pPr>
            <a:r>
              <a:rPr lang="en-US" sz="1200" dirty="0" smtClean="0"/>
              <a:t>GA Fund</a:t>
            </a:r>
          </a:p>
          <a:p>
            <a:pPr marL="285750" indent="-285750">
              <a:buFont typeface="Arial" pitchFamily="34" charset="0"/>
              <a:buChar char="•"/>
            </a:pPr>
            <a:r>
              <a:rPr lang="en-US" sz="1200" dirty="0" smtClean="0"/>
              <a:t>Clean Water SRF</a:t>
            </a:r>
          </a:p>
          <a:p>
            <a:pPr marL="285750" indent="-285750">
              <a:buFont typeface="Arial" pitchFamily="34" charset="0"/>
              <a:buChar char="•"/>
            </a:pPr>
            <a:r>
              <a:rPr lang="en-US" sz="1200" dirty="0" smtClean="0"/>
              <a:t>Drinking Water SRF</a:t>
            </a:r>
          </a:p>
          <a:p>
            <a:endParaRPr lang="en-US" sz="1200" dirty="0" smtClean="0"/>
          </a:p>
          <a:p>
            <a:r>
              <a:rPr lang="en-US" sz="1200" dirty="0" smtClean="0"/>
              <a:t>Projects at:</a:t>
            </a:r>
          </a:p>
          <a:p>
            <a:pPr marL="285750" indent="-285750">
              <a:buFont typeface="Arial" pitchFamily="34" charset="0"/>
              <a:buChar char="•"/>
            </a:pPr>
            <a:r>
              <a:rPr lang="en-US" sz="1200" dirty="0" smtClean="0"/>
              <a:t>Landfills</a:t>
            </a:r>
          </a:p>
          <a:p>
            <a:pPr marL="285750" indent="-285750">
              <a:buFont typeface="Arial" pitchFamily="34" charset="0"/>
              <a:buChar char="•"/>
            </a:pPr>
            <a:r>
              <a:rPr lang="en-US" sz="1200" dirty="0" smtClean="0"/>
              <a:t>Water Utilities</a:t>
            </a:r>
          </a:p>
          <a:p>
            <a:pPr marL="285750" indent="-285750">
              <a:buFont typeface="Arial" pitchFamily="34" charset="0"/>
              <a:buChar char="•"/>
            </a:pPr>
            <a:r>
              <a:rPr lang="en-US" sz="1200" dirty="0" smtClean="0"/>
              <a:t>Wastewater Utilities</a:t>
            </a:r>
          </a:p>
          <a:p>
            <a:endParaRPr lang="en-US" baseline="0" dirty="0" smtClean="0"/>
          </a:p>
          <a:p>
            <a:r>
              <a:rPr lang="en-US" baseline="0" dirty="0" smtClean="0"/>
              <a:t>Categorizes energy projects into two main categories – energy production and reduction at water, wastewater utilities and landfills</a:t>
            </a:r>
          </a:p>
          <a:p>
            <a:r>
              <a:rPr lang="en-US" baseline="0" dirty="0" smtClean="0"/>
              <a:t>Examines which different activities qualify for GEFA funding</a:t>
            </a:r>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3</a:t>
            </a:fld>
            <a:endParaRPr lang="en-US"/>
          </a:p>
        </p:txBody>
      </p:sp>
    </p:spTree>
    <p:extLst>
      <p:ext uri="{BB962C8B-B14F-4D97-AF65-F5344CB8AC3E}">
        <p14:creationId xmlns:p14="http://schemas.microsoft.com/office/powerpoint/2010/main" val="245024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GEFA is developing a white paper that details</a:t>
            </a:r>
            <a:r>
              <a:rPr lang="en-US" sz="1200" baseline="0" dirty="0" smtClean="0"/>
              <a:t> </a:t>
            </a:r>
            <a:r>
              <a:rPr lang="en-US" sz="1200" dirty="0" smtClean="0"/>
              <a:t>all energy production and reduction projects that can be funded through:</a:t>
            </a:r>
          </a:p>
          <a:p>
            <a:pPr marL="285750" indent="-285750">
              <a:buFont typeface="Arial" pitchFamily="34" charset="0"/>
              <a:buChar char="•"/>
            </a:pPr>
            <a:r>
              <a:rPr lang="en-US" sz="1200" dirty="0" smtClean="0"/>
              <a:t>GA Fund</a:t>
            </a:r>
          </a:p>
          <a:p>
            <a:pPr marL="285750" indent="-285750">
              <a:buFont typeface="Arial" pitchFamily="34" charset="0"/>
              <a:buChar char="•"/>
            </a:pPr>
            <a:r>
              <a:rPr lang="en-US" sz="1200" dirty="0" smtClean="0"/>
              <a:t>Clean Water SRF</a:t>
            </a:r>
          </a:p>
          <a:p>
            <a:pPr marL="285750" indent="-285750">
              <a:buFont typeface="Arial" pitchFamily="34" charset="0"/>
              <a:buChar char="•"/>
            </a:pPr>
            <a:r>
              <a:rPr lang="en-US" sz="1200" dirty="0" smtClean="0"/>
              <a:t>Drinking Water SRF</a:t>
            </a:r>
          </a:p>
          <a:p>
            <a:endParaRPr lang="en-US" sz="1200" dirty="0" smtClean="0"/>
          </a:p>
          <a:p>
            <a:r>
              <a:rPr lang="en-US" sz="1200" dirty="0" smtClean="0"/>
              <a:t>Projects at:</a:t>
            </a:r>
          </a:p>
          <a:p>
            <a:pPr marL="285750" indent="-285750">
              <a:buFont typeface="Arial" pitchFamily="34" charset="0"/>
              <a:buChar char="•"/>
            </a:pPr>
            <a:r>
              <a:rPr lang="en-US" sz="1200" dirty="0" smtClean="0"/>
              <a:t>Landfills</a:t>
            </a:r>
          </a:p>
          <a:p>
            <a:pPr marL="285750" indent="-285750">
              <a:buFont typeface="Arial" pitchFamily="34" charset="0"/>
              <a:buChar char="•"/>
            </a:pPr>
            <a:r>
              <a:rPr lang="en-US" sz="1200" dirty="0" smtClean="0"/>
              <a:t>Water Utilities</a:t>
            </a:r>
          </a:p>
          <a:p>
            <a:pPr marL="285750" indent="-285750">
              <a:buFont typeface="Arial" pitchFamily="34" charset="0"/>
              <a:buChar char="•"/>
            </a:pPr>
            <a:r>
              <a:rPr lang="en-US" sz="1200" dirty="0" smtClean="0"/>
              <a:t>Wastewater Utilities</a:t>
            </a:r>
          </a:p>
          <a:p>
            <a:endParaRPr lang="en-US" baseline="0" dirty="0" smtClean="0"/>
          </a:p>
          <a:p>
            <a:r>
              <a:rPr lang="en-US" baseline="0" dirty="0" smtClean="0"/>
              <a:t>Categorizes energy projects into two main categories – energy production and reduction at water, wastewater utilities and landfills</a:t>
            </a:r>
          </a:p>
          <a:p>
            <a:r>
              <a:rPr lang="en-US" baseline="0" dirty="0" smtClean="0"/>
              <a:t>Examines which different activities qualify for GEFA funding</a:t>
            </a:r>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4</a:t>
            </a:fld>
            <a:endParaRPr lang="en-US"/>
          </a:p>
        </p:txBody>
      </p:sp>
    </p:spTree>
    <p:extLst>
      <p:ext uri="{BB962C8B-B14F-4D97-AF65-F5344CB8AC3E}">
        <p14:creationId xmlns:p14="http://schemas.microsoft.com/office/powerpoint/2010/main" val="245024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5</a:t>
            </a:fld>
            <a:endParaRPr lang="en-US"/>
          </a:p>
        </p:txBody>
      </p:sp>
    </p:spTree>
    <p:extLst>
      <p:ext uri="{BB962C8B-B14F-4D97-AF65-F5344CB8AC3E}">
        <p14:creationId xmlns:p14="http://schemas.microsoft.com/office/powerpoint/2010/main" val="136045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ＭＳ Ｐゴシック" pitchFamily="-123" charset="-128"/>
                <a:cs typeface="ＭＳ Ｐゴシック" pitchFamily="-123" charset="-128"/>
              </a:rPr>
              <a:t>Energy Management Planning –</a:t>
            </a:r>
            <a:r>
              <a:rPr lang="en-US" sz="1200" kern="1200" dirty="0" smtClean="0">
                <a:solidFill>
                  <a:schemeClr val="tx1"/>
                </a:solidFill>
                <a:effectLst/>
                <a:latin typeface="+mn-lt"/>
                <a:ea typeface="ＭＳ Ｐゴシック" pitchFamily="-123" charset="-128"/>
                <a:cs typeface="ＭＳ Ｐゴシック" pitchFamily="-123" charset="-128"/>
              </a:rPr>
              <a:t> Energy assessments, energy audits, optimization studies, and sub-metering of individual processes to determine high energy use areas, which are reasonably expected to result in a capital project, can be funded as a part of a larger project</a:t>
            </a:r>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6</a:t>
            </a:fld>
            <a:endParaRPr lang="en-US"/>
          </a:p>
        </p:txBody>
      </p:sp>
    </p:spTree>
    <p:extLst>
      <p:ext uri="{BB962C8B-B14F-4D97-AF65-F5344CB8AC3E}">
        <p14:creationId xmlns:p14="http://schemas.microsoft.com/office/powerpoint/2010/main" val="357316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ＭＳ Ｐゴシック" pitchFamily="-123" charset="-128"/>
                <a:cs typeface="ＭＳ Ｐゴシック" pitchFamily="-123" charset="-128"/>
              </a:rPr>
              <a:t>Landfill Methane Gas Collection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collect methane gas from a municipal landfill to produce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Landfill Solar Power Production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install solar panels at a municipal landfill for the purpose of generating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Wind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Wind projects that provide power to the water or wastewater facility.  Wind power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Solar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provide power to the water or wastewater facility.  Solar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Geothermal Power Production –</a:t>
            </a:r>
            <a:r>
              <a:rPr lang="en-US" sz="1200" kern="1200" dirty="0" smtClean="0">
                <a:solidFill>
                  <a:schemeClr val="tx1"/>
                </a:solidFill>
                <a:effectLst/>
                <a:latin typeface="+mn-lt"/>
                <a:ea typeface="ＭＳ Ｐゴシック" pitchFamily="-123" charset="-128"/>
                <a:cs typeface="ＭＳ Ｐゴシック" pitchFamily="-123" charset="-128"/>
              </a:rPr>
              <a:t> Projects that harness geothermal </a:t>
            </a:r>
            <a:r>
              <a:rPr lang="en-US" sz="1200" b="0" i="0" kern="1200" dirty="0" smtClean="0">
                <a:solidFill>
                  <a:schemeClr val="tx1"/>
                </a:solidFill>
                <a:effectLst/>
                <a:latin typeface="+mn-lt"/>
                <a:ea typeface="ＭＳ Ｐゴシック" pitchFamily="-123" charset="-128"/>
                <a:cs typeface="ＭＳ Ｐゴシック" pitchFamily="-123" charset="-128"/>
              </a:rPr>
              <a:t>energy either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Micro-Hydro Power Production –</a:t>
            </a:r>
            <a:r>
              <a:rPr lang="en-US" sz="1200"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involve capturing energy from pipe flow and provide power to the facility or to the grid that the utility draws from</a:t>
            </a:r>
            <a:r>
              <a:rPr lang="en-US" sz="1200" b="1" i="1" kern="1200" dirty="0" smtClean="0">
                <a:solidFill>
                  <a:schemeClr val="tx1"/>
                </a:solidFill>
                <a:effectLst/>
                <a:latin typeface="+mn-lt"/>
                <a:ea typeface="ＭＳ Ｐゴシック" pitchFamily="-123" charset="-128"/>
                <a:cs typeface="ＭＳ Ｐゴシック" pitchFamily="-123" charset="-128"/>
              </a:rPr>
              <a:t>.  </a:t>
            </a:r>
            <a:endParaRPr lang="en-US" sz="1200" kern="1200" dirty="0" smtClean="0">
              <a:solidFill>
                <a:schemeClr val="tx1"/>
              </a:solidFill>
              <a:effectLst/>
              <a:latin typeface="+mn-lt"/>
              <a:ea typeface="ＭＳ Ｐゴシック" pitchFamily="-123" charset="-128"/>
              <a:cs typeface="ＭＳ Ｐゴシック" pitchFamily="-123" charset="-128"/>
            </a:endParaRPr>
          </a:p>
          <a:p>
            <a:r>
              <a:rPr lang="en-US" sz="1200" b="1" i="1" kern="1200" dirty="0" smtClean="0">
                <a:solidFill>
                  <a:schemeClr val="tx1"/>
                </a:solidFill>
                <a:effectLst/>
                <a:latin typeface="+mn-lt"/>
                <a:ea typeface="ＭＳ Ｐゴシック" pitchFamily="-123" charset="-128"/>
                <a:cs typeface="ＭＳ Ｐゴシック" pitchFamily="-123" charset="-128"/>
              </a:rPr>
              <a:t>Biogas Combined Heat and Power Project –</a:t>
            </a:r>
            <a:r>
              <a:rPr lang="en-US" sz="1200" kern="1200" dirty="0" smtClean="0">
                <a:solidFill>
                  <a:schemeClr val="tx1"/>
                </a:solidFill>
                <a:effectLst/>
                <a:latin typeface="+mn-lt"/>
                <a:ea typeface="ＭＳ Ｐゴシック" pitchFamily="-123" charset="-128"/>
                <a:cs typeface="ＭＳ Ｐゴシック" pitchFamily="-123" charset="-128"/>
              </a:rPr>
              <a:t> Biogas projects that provide power to the wastewater </a:t>
            </a:r>
            <a:r>
              <a:rPr lang="en-US" sz="1200" b="0" i="0" kern="1200" dirty="0" smtClean="0">
                <a:solidFill>
                  <a:schemeClr val="tx1"/>
                </a:solidFill>
                <a:effectLst/>
                <a:latin typeface="+mn-lt"/>
                <a:ea typeface="ＭＳ Ｐゴシック" pitchFamily="-123" charset="-128"/>
                <a:cs typeface="ＭＳ Ｐゴシック" pitchFamily="-123" charset="-128"/>
              </a:rPr>
              <a:t>facility.</a:t>
            </a:r>
          </a:p>
          <a:p>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7</a:t>
            </a:fld>
            <a:endParaRPr lang="en-US"/>
          </a:p>
        </p:txBody>
      </p:sp>
    </p:spTree>
    <p:extLst>
      <p:ext uri="{BB962C8B-B14F-4D97-AF65-F5344CB8AC3E}">
        <p14:creationId xmlns:p14="http://schemas.microsoft.com/office/powerpoint/2010/main" val="154129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ＭＳ Ｐゴシック" pitchFamily="-123" charset="-128"/>
                <a:cs typeface="ＭＳ Ｐゴシック" pitchFamily="-123" charset="-128"/>
              </a:rPr>
              <a:t>Landfill Methane Gas Collection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collect methane gas from a municipal landfill to produce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Landfill Solar Power Production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install solar panels at a municipal landfill for the purpose of generating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Wind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Wind projects that provide power to the water or wastewater facility.  Wind power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Solar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provide power to the water or wastewater facility.  Solar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Geothermal Power Production –</a:t>
            </a:r>
            <a:r>
              <a:rPr lang="en-US" sz="1200" kern="1200" dirty="0" smtClean="0">
                <a:solidFill>
                  <a:schemeClr val="tx1"/>
                </a:solidFill>
                <a:effectLst/>
                <a:latin typeface="+mn-lt"/>
                <a:ea typeface="ＭＳ Ｐゴシック" pitchFamily="-123" charset="-128"/>
                <a:cs typeface="ＭＳ Ｐゴシック" pitchFamily="-123" charset="-128"/>
              </a:rPr>
              <a:t> Projects that harness geothermal </a:t>
            </a:r>
            <a:r>
              <a:rPr lang="en-US" sz="1200" b="0" i="0" kern="1200" dirty="0" smtClean="0">
                <a:solidFill>
                  <a:schemeClr val="tx1"/>
                </a:solidFill>
                <a:effectLst/>
                <a:latin typeface="+mn-lt"/>
                <a:ea typeface="ＭＳ Ｐゴシック" pitchFamily="-123" charset="-128"/>
                <a:cs typeface="ＭＳ Ｐゴシック" pitchFamily="-123" charset="-128"/>
              </a:rPr>
              <a:t>energy either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Micro-Hydro Power Production –</a:t>
            </a:r>
            <a:r>
              <a:rPr lang="en-US" sz="1200"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involve capturing energy from pipe flow and provide power to the facility or to the grid that the utility draws from</a:t>
            </a:r>
            <a:r>
              <a:rPr lang="en-US" sz="1200" b="1" i="1" kern="1200" dirty="0" smtClean="0">
                <a:solidFill>
                  <a:schemeClr val="tx1"/>
                </a:solidFill>
                <a:effectLst/>
                <a:latin typeface="+mn-lt"/>
                <a:ea typeface="ＭＳ Ｐゴシック" pitchFamily="-123" charset="-128"/>
                <a:cs typeface="ＭＳ Ｐゴシック" pitchFamily="-123" charset="-128"/>
              </a:rPr>
              <a:t>.  </a:t>
            </a:r>
            <a:endParaRPr lang="en-US" sz="1200" kern="1200" dirty="0" smtClean="0">
              <a:solidFill>
                <a:schemeClr val="tx1"/>
              </a:solidFill>
              <a:effectLst/>
              <a:latin typeface="+mn-lt"/>
              <a:ea typeface="ＭＳ Ｐゴシック" pitchFamily="-123" charset="-128"/>
              <a:cs typeface="ＭＳ Ｐゴシック" pitchFamily="-123" charset="-128"/>
            </a:endParaRPr>
          </a:p>
          <a:p>
            <a:r>
              <a:rPr lang="en-US" sz="1200" b="1" i="1" kern="1200" dirty="0" smtClean="0">
                <a:solidFill>
                  <a:schemeClr val="tx1"/>
                </a:solidFill>
                <a:effectLst/>
                <a:latin typeface="+mn-lt"/>
                <a:ea typeface="ＭＳ Ｐゴシック" pitchFamily="-123" charset="-128"/>
                <a:cs typeface="ＭＳ Ｐゴシック" pitchFamily="-123" charset="-128"/>
              </a:rPr>
              <a:t>Biogas Combined Heat and Power Project –</a:t>
            </a:r>
            <a:r>
              <a:rPr lang="en-US" sz="1200" kern="1200" dirty="0" smtClean="0">
                <a:solidFill>
                  <a:schemeClr val="tx1"/>
                </a:solidFill>
                <a:effectLst/>
                <a:latin typeface="+mn-lt"/>
                <a:ea typeface="ＭＳ Ｐゴシック" pitchFamily="-123" charset="-128"/>
                <a:cs typeface="ＭＳ Ｐゴシック" pitchFamily="-123" charset="-128"/>
              </a:rPr>
              <a:t> Biogas projects that provide power to the wastewater </a:t>
            </a:r>
            <a:r>
              <a:rPr lang="en-US" sz="1200" b="0" i="0" kern="1200" dirty="0" smtClean="0">
                <a:solidFill>
                  <a:schemeClr val="tx1"/>
                </a:solidFill>
                <a:effectLst/>
                <a:latin typeface="+mn-lt"/>
                <a:ea typeface="ＭＳ Ｐゴシック" pitchFamily="-123" charset="-128"/>
                <a:cs typeface="ＭＳ Ｐゴシック" pitchFamily="-123" charset="-128"/>
              </a:rPr>
              <a:t>facility.</a:t>
            </a:r>
          </a:p>
          <a:p>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8</a:t>
            </a:fld>
            <a:endParaRPr lang="en-US"/>
          </a:p>
        </p:txBody>
      </p:sp>
    </p:spTree>
    <p:extLst>
      <p:ext uri="{BB962C8B-B14F-4D97-AF65-F5344CB8AC3E}">
        <p14:creationId xmlns:p14="http://schemas.microsoft.com/office/powerpoint/2010/main" val="154129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effectLst/>
                <a:latin typeface="+mn-lt"/>
                <a:ea typeface="ＭＳ Ｐゴシック" pitchFamily="-123" charset="-128"/>
                <a:cs typeface="ＭＳ Ｐゴシック" pitchFamily="-123" charset="-128"/>
              </a:rPr>
              <a:t>Landfill Methane Gas Collection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collect methane gas from a municipal landfill to produce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Landfill Solar Power Production – </a:t>
            </a:r>
            <a:r>
              <a:rPr lang="en-US" sz="1200" b="0" i="0" kern="1200" dirty="0" smtClean="0">
                <a:solidFill>
                  <a:schemeClr val="tx1"/>
                </a:solidFill>
                <a:effectLst/>
                <a:latin typeface="+mn-lt"/>
                <a:ea typeface="ＭＳ Ｐゴシック" pitchFamily="-123" charset="-128"/>
                <a:cs typeface="ＭＳ Ｐゴシック" pitchFamily="-123" charset="-128"/>
              </a:rPr>
              <a:t>Projects that install solar panels at a municipal landfill for the purpose of generating electricity.</a:t>
            </a:r>
          </a:p>
          <a:p>
            <a:r>
              <a:rPr lang="en-US" sz="1200" b="1" i="1" kern="1200" dirty="0" smtClean="0">
                <a:solidFill>
                  <a:schemeClr val="tx1"/>
                </a:solidFill>
                <a:effectLst/>
                <a:latin typeface="+mn-lt"/>
                <a:ea typeface="ＭＳ Ｐゴシック" pitchFamily="-123" charset="-128"/>
                <a:cs typeface="ＭＳ Ｐゴシック" pitchFamily="-123" charset="-128"/>
              </a:rPr>
              <a:t>Wind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Wind projects that provide power to the water or wastewater facility.  Wind power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Solar Power Production –</a:t>
            </a:r>
            <a:r>
              <a:rPr lang="en-US" sz="1200" b="1"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provide power to the water or wastewater facility.  Solar projects can either be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Geothermal Power Production –</a:t>
            </a:r>
            <a:r>
              <a:rPr lang="en-US" sz="1200" kern="1200" dirty="0" smtClean="0">
                <a:solidFill>
                  <a:schemeClr val="tx1"/>
                </a:solidFill>
                <a:effectLst/>
                <a:latin typeface="+mn-lt"/>
                <a:ea typeface="ＭＳ Ｐゴシック" pitchFamily="-123" charset="-128"/>
                <a:cs typeface="ＭＳ Ｐゴシック" pitchFamily="-123" charset="-128"/>
              </a:rPr>
              <a:t> Projects that harness geothermal </a:t>
            </a:r>
            <a:r>
              <a:rPr lang="en-US" sz="1200" b="0" i="0" kern="1200" dirty="0" smtClean="0">
                <a:solidFill>
                  <a:schemeClr val="tx1"/>
                </a:solidFill>
                <a:effectLst/>
                <a:latin typeface="+mn-lt"/>
                <a:ea typeface="ＭＳ Ｐゴシック" pitchFamily="-123" charset="-128"/>
                <a:cs typeface="ＭＳ Ｐゴシック" pitchFamily="-123" charset="-128"/>
              </a:rPr>
              <a:t>energy either located onsite at the water or wastewater facility or located offsite, but provide power to the grid that the utility draws from.  </a:t>
            </a:r>
          </a:p>
          <a:p>
            <a:r>
              <a:rPr lang="en-US" sz="1200" b="1" i="1" kern="1200" dirty="0" smtClean="0">
                <a:solidFill>
                  <a:schemeClr val="tx1"/>
                </a:solidFill>
                <a:effectLst/>
                <a:latin typeface="+mn-lt"/>
                <a:ea typeface="ＭＳ Ｐゴシック" pitchFamily="-123" charset="-128"/>
                <a:cs typeface="ＭＳ Ｐゴシック" pitchFamily="-123" charset="-128"/>
              </a:rPr>
              <a:t>Micro-Hydro Power Production –</a:t>
            </a:r>
            <a:r>
              <a:rPr lang="en-US" sz="1200" kern="1200" dirty="0" smtClean="0">
                <a:solidFill>
                  <a:schemeClr val="tx1"/>
                </a:solidFill>
                <a:effectLst/>
                <a:latin typeface="+mn-lt"/>
                <a:ea typeface="ＭＳ Ｐゴシック" pitchFamily="-123" charset="-128"/>
                <a:cs typeface="ＭＳ Ｐゴシック" pitchFamily="-123" charset="-128"/>
              </a:rPr>
              <a:t> </a:t>
            </a:r>
            <a:r>
              <a:rPr lang="en-US" sz="1200" b="0" i="0" kern="1200" dirty="0" smtClean="0">
                <a:solidFill>
                  <a:schemeClr val="tx1"/>
                </a:solidFill>
                <a:effectLst/>
                <a:latin typeface="+mn-lt"/>
                <a:ea typeface="ＭＳ Ｐゴシック" pitchFamily="-123" charset="-128"/>
                <a:cs typeface="ＭＳ Ｐゴシック" pitchFamily="-123" charset="-128"/>
              </a:rPr>
              <a:t>Projects that involve capturing energy from pipe flow and provide power to the facility or to the grid that the utility draws from</a:t>
            </a:r>
            <a:r>
              <a:rPr lang="en-US" sz="1200" b="1" i="1" kern="1200" dirty="0" smtClean="0">
                <a:solidFill>
                  <a:schemeClr val="tx1"/>
                </a:solidFill>
                <a:effectLst/>
                <a:latin typeface="+mn-lt"/>
                <a:ea typeface="ＭＳ Ｐゴシック" pitchFamily="-123" charset="-128"/>
                <a:cs typeface="ＭＳ Ｐゴシック" pitchFamily="-123" charset="-128"/>
              </a:rPr>
              <a:t>.  </a:t>
            </a:r>
            <a:endParaRPr lang="en-US" sz="1200" kern="1200" dirty="0" smtClean="0">
              <a:solidFill>
                <a:schemeClr val="tx1"/>
              </a:solidFill>
              <a:effectLst/>
              <a:latin typeface="+mn-lt"/>
              <a:ea typeface="ＭＳ Ｐゴシック" pitchFamily="-123" charset="-128"/>
              <a:cs typeface="ＭＳ Ｐゴシック" pitchFamily="-123" charset="-128"/>
            </a:endParaRPr>
          </a:p>
          <a:p>
            <a:r>
              <a:rPr lang="en-US" sz="1200" b="1" i="1" kern="1200" dirty="0" smtClean="0">
                <a:solidFill>
                  <a:schemeClr val="tx1"/>
                </a:solidFill>
                <a:effectLst/>
                <a:latin typeface="+mn-lt"/>
                <a:ea typeface="ＭＳ Ｐゴシック" pitchFamily="-123" charset="-128"/>
                <a:cs typeface="ＭＳ Ｐゴシック" pitchFamily="-123" charset="-128"/>
              </a:rPr>
              <a:t>Biogas Combined Heat and Power Project –</a:t>
            </a:r>
            <a:r>
              <a:rPr lang="en-US" sz="1200" kern="1200" dirty="0" smtClean="0">
                <a:solidFill>
                  <a:schemeClr val="tx1"/>
                </a:solidFill>
                <a:effectLst/>
                <a:latin typeface="+mn-lt"/>
                <a:ea typeface="ＭＳ Ｐゴシック" pitchFamily="-123" charset="-128"/>
                <a:cs typeface="ＭＳ Ｐゴシック" pitchFamily="-123" charset="-128"/>
              </a:rPr>
              <a:t> Biogas projects that provide power to the wastewater </a:t>
            </a:r>
            <a:r>
              <a:rPr lang="en-US" sz="1200" b="0" i="0" kern="1200" dirty="0" smtClean="0">
                <a:solidFill>
                  <a:schemeClr val="tx1"/>
                </a:solidFill>
                <a:effectLst/>
                <a:latin typeface="+mn-lt"/>
                <a:ea typeface="ＭＳ Ｐゴシック" pitchFamily="-123" charset="-128"/>
                <a:cs typeface="ＭＳ Ｐゴシック" pitchFamily="-123" charset="-128"/>
              </a:rPr>
              <a:t>facility.</a:t>
            </a:r>
          </a:p>
          <a:p>
            <a:endParaRPr lang="en-US" dirty="0"/>
          </a:p>
        </p:txBody>
      </p:sp>
      <p:sp>
        <p:nvSpPr>
          <p:cNvPr id="4" name="Slide Number Placeholder 3"/>
          <p:cNvSpPr>
            <a:spLocks noGrp="1"/>
          </p:cNvSpPr>
          <p:nvPr>
            <p:ph type="sldNum" sz="quarter" idx="10"/>
          </p:nvPr>
        </p:nvSpPr>
        <p:spPr/>
        <p:txBody>
          <a:bodyPr/>
          <a:lstStyle/>
          <a:p>
            <a:pPr>
              <a:defRPr/>
            </a:pPr>
            <a:fld id="{742CE8DD-B73E-46CD-8599-EB935BF2D2E7}" type="slidenum">
              <a:rPr lang="en-US" smtClean="0"/>
              <a:pPr>
                <a:defRPr/>
              </a:pPr>
              <a:t>9</a:t>
            </a:fld>
            <a:endParaRPr lang="en-US"/>
          </a:p>
        </p:txBody>
      </p:sp>
    </p:spTree>
    <p:extLst>
      <p:ext uri="{BB962C8B-B14F-4D97-AF65-F5344CB8AC3E}">
        <p14:creationId xmlns:p14="http://schemas.microsoft.com/office/powerpoint/2010/main" val="154129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Box 1"/>
          <p:cNvSpPr txBox="1"/>
          <p:nvPr/>
        </p:nvSpPr>
        <p:spPr>
          <a:xfrm>
            <a:off x="7391400" y="6488113"/>
            <a:ext cx="1752600" cy="366712"/>
          </a:xfrm>
          <a:prstGeom prst="rect">
            <a:avLst/>
          </a:prstGeom>
          <a:noFill/>
        </p:spPr>
        <p:txBody>
          <a:bodyPr>
            <a:spAutoFit/>
          </a:bodyPr>
          <a:lstStyle/>
          <a:p>
            <a:pPr algn="r" fontAlgn="auto">
              <a:spcBef>
                <a:spcPts val="0"/>
              </a:spcBef>
              <a:spcAft>
                <a:spcPts val="0"/>
              </a:spcAft>
              <a:defRPr/>
            </a:pPr>
            <a:fld id="{A306FC8E-EC13-4947-A1DD-622CCDC5AAA4}" type="slidenum">
              <a:rPr lang="en-US">
                <a:solidFill>
                  <a:schemeClr val="tx2"/>
                </a:solidFill>
                <a:latin typeface="Arial Narrow" pitchFamily="34" charset="0"/>
                <a:ea typeface="+mn-ea"/>
              </a:rPr>
              <a:pPr algn="r" fontAlgn="auto">
                <a:spcBef>
                  <a:spcPts val="0"/>
                </a:spcBef>
                <a:spcAft>
                  <a:spcPts val="0"/>
                </a:spcAft>
                <a:defRPr/>
              </a:pPr>
              <a:t>‹#›</a:t>
            </a:fld>
            <a:endParaRPr lang="en-US" dirty="0">
              <a:solidFill>
                <a:schemeClr val="tx2"/>
              </a:solidFill>
              <a:latin typeface="Arial Narrow" pitchFamily="34" charset="0"/>
              <a:ea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482B0EC-8456-44A7-BF52-50B90FB7BA58}" type="slidenum">
              <a:rPr lang="en-US"/>
              <a:pPr>
                <a:defRPr/>
              </a:pPr>
              <a:t>‹#›</a:t>
            </a:fld>
            <a:endParaRPr lang="en-US"/>
          </a:p>
        </p:txBody>
      </p:sp>
      <p:pic>
        <p:nvPicPr>
          <p:cNvPr id="1031" name="Picture 6" descr="GEFA_slide1_intro.jpg"/>
          <p:cNvPicPr>
            <a:picLocks noChangeAspect="1"/>
          </p:cNvPicPr>
          <p:nvPr/>
        </p:nvPicPr>
        <p:blipFill>
          <a:blip r:embed="rId3"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2pPr>
      <a:lvl3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3pPr>
      <a:lvl4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4pPr>
      <a:lvl5pPr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5pPr>
      <a:lvl6pPr marL="4572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6pPr>
      <a:lvl7pPr marL="9144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7pPr>
      <a:lvl8pPr marL="13716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8pPr>
      <a:lvl9pPr marL="1828800" algn="ctr" rtl="0" eaLnBrk="1" fontAlgn="base" hangingPunct="1">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23"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23"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23"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11" descr="GEFA_ppt_transitional5_0411"/>
          <p:cNvPicPr>
            <a:picLocks noChangeAspect="1" noChangeArrowheads="1"/>
          </p:cNvPicPr>
          <p:nvPr/>
        </p:nvPicPr>
        <p:blipFill>
          <a:blip r:embed="rId3" cstate="print"/>
          <a:srcRect/>
          <a:stretch>
            <a:fillRect/>
          </a:stretch>
        </p:blipFill>
        <p:spPr bwMode="auto">
          <a:xfrm>
            <a:off x="0" y="3175"/>
            <a:ext cx="9140825" cy="6854825"/>
          </a:xfrm>
          <a:prstGeom prst="rect">
            <a:avLst/>
          </a:prstGeom>
          <a:noFill/>
          <a:ln w="9525">
            <a:noFill/>
            <a:miter lim="800000"/>
            <a:headEnd/>
            <a:tailEnd/>
          </a:ln>
        </p:spPr>
      </p:pic>
      <p:sp>
        <p:nvSpPr>
          <p:cNvPr id="10" name="Slide Number Placeholder 4"/>
          <p:cNvSpPr txBox="1">
            <a:spLocks/>
          </p:cNvSpPr>
          <p:nvPr/>
        </p:nvSpPr>
        <p:spPr>
          <a:xfrm>
            <a:off x="7010400" y="6492875"/>
            <a:ext cx="2133600" cy="365125"/>
          </a:xfrm>
          <a:prstGeom prst="rect">
            <a:avLst/>
          </a:prstGeom>
        </p:spPr>
        <p:txBody>
          <a:bodyPr/>
          <a:lstStyle>
            <a:lvl1pPr algn="r">
              <a:defRPr sz="1800">
                <a:solidFill>
                  <a:schemeClr val="bg2"/>
                </a:solidFill>
              </a:defRPr>
            </a:lvl1pPr>
          </a:lstStyle>
          <a:p>
            <a:pPr fontAlgn="auto">
              <a:spcBef>
                <a:spcPts val="0"/>
              </a:spcBef>
              <a:spcAft>
                <a:spcPts val="0"/>
              </a:spcAft>
              <a:defRPr/>
            </a:pPr>
            <a:fld id="{E70BD44E-83F8-4C5F-8391-02AC1AABEE3A}" type="slidenum">
              <a:rPr lang="en-US" smtClean="0">
                <a:solidFill>
                  <a:schemeClr val="tx2"/>
                </a:solidFill>
                <a:latin typeface="+mn-lt"/>
                <a:ea typeface="+mn-ea"/>
              </a:rPr>
              <a:pPr fontAlgn="auto">
                <a:spcBef>
                  <a:spcPts val="0"/>
                </a:spcBef>
                <a:spcAft>
                  <a:spcPts val="0"/>
                </a:spcAft>
                <a:defRPr/>
              </a:pPr>
              <a:t>‹#›</a:t>
            </a:fld>
            <a:endParaRPr lang="en-US" dirty="0" smtClean="0">
              <a:solidFill>
                <a:schemeClr val="tx2"/>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6" descr="GEFA_slide1_intro.jpg"/>
          <p:cNvPicPr>
            <a:picLocks noChangeAspect="1"/>
          </p:cNvPicPr>
          <p:nvPr/>
        </p:nvPicPr>
        <p:blipFill>
          <a:blip r:embed="rId3"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Arial Narrow"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5"/>
          <p:cNvSpPr txBox="1">
            <a:spLocks noChangeArrowheads="1"/>
          </p:cNvSpPr>
          <p:nvPr/>
        </p:nvSpPr>
        <p:spPr bwMode="auto">
          <a:xfrm>
            <a:off x="1981200" y="3124200"/>
            <a:ext cx="7010400" cy="2862322"/>
          </a:xfrm>
          <a:prstGeom prst="rect">
            <a:avLst/>
          </a:prstGeom>
          <a:noFill/>
          <a:ln w="9525">
            <a:noFill/>
            <a:miter lim="800000"/>
            <a:headEnd/>
            <a:tailEnd/>
          </a:ln>
        </p:spPr>
        <p:txBody>
          <a:bodyPr wrap="square">
            <a:spAutoFit/>
          </a:bodyPr>
          <a:lstStyle/>
          <a:p>
            <a:pPr algn="ctr"/>
            <a:r>
              <a:rPr lang="en-US" sz="3600" b="1" dirty="0" smtClean="0">
                <a:solidFill>
                  <a:srgbClr val="5B8657"/>
                </a:solidFill>
                <a:latin typeface="Arial Narrow" pitchFamily="34" charset="0"/>
              </a:rPr>
              <a:t>Energy </a:t>
            </a:r>
            <a:r>
              <a:rPr lang="en-US" sz="3600" b="1" dirty="0">
                <a:solidFill>
                  <a:srgbClr val="5B8657"/>
                </a:solidFill>
                <a:latin typeface="Arial Narrow" pitchFamily="34" charset="0"/>
              </a:rPr>
              <a:t>and Water </a:t>
            </a:r>
            <a:r>
              <a:rPr lang="en-US" sz="3600" b="1" dirty="0" smtClean="0">
                <a:solidFill>
                  <a:srgbClr val="5B8657"/>
                </a:solidFill>
                <a:latin typeface="Arial Narrow" pitchFamily="34" charset="0"/>
              </a:rPr>
              <a:t>Financing</a:t>
            </a:r>
          </a:p>
          <a:p>
            <a:pPr algn="ctr"/>
            <a:endParaRPr lang="en-US" sz="1200" b="1" dirty="0">
              <a:solidFill>
                <a:srgbClr val="5B8657"/>
              </a:solidFill>
              <a:latin typeface="Arial Narrow" pitchFamily="34" charset="0"/>
            </a:endParaRPr>
          </a:p>
          <a:p>
            <a:pPr algn="ctr"/>
            <a:r>
              <a:rPr lang="en-US" sz="2800" b="1" dirty="0" smtClean="0">
                <a:solidFill>
                  <a:srgbClr val="173666"/>
                </a:solidFill>
                <a:latin typeface="Arial Narrow" pitchFamily="34" charset="0"/>
              </a:rPr>
              <a:t>North Georgia Water Resources Partnership</a:t>
            </a:r>
            <a:endParaRPr lang="en-US" sz="2800" b="1" dirty="0" smtClean="0">
              <a:solidFill>
                <a:srgbClr val="173666"/>
              </a:solidFill>
              <a:latin typeface="Arial Narrow" pitchFamily="34" charset="0"/>
            </a:endParaRPr>
          </a:p>
          <a:p>
            <a:pPr algn="ctr"/>
            <a:endParaRPr lang="en-US" sz="2000" b="1" dirty="0" smtClean="0">
              <a:solidFill>
                <a:srgbClr val="173666"/>
              </a:solidFill>
              <a:latin typeface="Arial Narrow" pitchFamily="34" charset="0"/>
            </a:endParaRPr>
          </a:p>
          <a:p>
            <a:pPr algn="ctr"/>
            <a:r>
              <a:rPr lang="en-US" b="1" dirty="0" smtClean="0">
                <a:solidFill>
                  <a:srgbClr val="5B8657"/>
                </a:solidFill>
                <a:latin typeface="Arial Narrow" pitchFamily="34" charset="0"/>
              </a:rPr>
              <a:t>Jason Bodwell</a:t>
            </a:r>
          </a:p>
          <a:p>
            <a:pPr algn="ctr"/>
            <a:r>
              <a:rPr lang="en-US" b="1" dirty="0" smtClean="0">
                <a:solidFill>
                  <a:srgbClr val="5B8657"/>
                </a:solidFill>
                <a:latin typeface="Arial Narrow" pitchFamily="34" charset="0"/>
              </a:rPr>
              <a:t>Senior Program Manager</a:t>
            </a:r>
          </a:p>
          <a:p>
            <a:pPr algn="ctr"/>
            <a:r>
              <a:rPr lang="en-US" sz="1600" b="1" dirty="0" smtClean="0">
                <a:solidFill>
                  <a:srgbClr val="5B8657"/>
                </a:solidFill>
                <a:latin typeface="Arial Narrow" pitchFamily="34" charset="0"/>
              </a:rPr>
              <a:t>GEFA</a:t>
            </a:r>
          </a:p>
          <a:p>
            <a:pPr algn="ctr"/>
            <a:endParaRPr lang="en-US" sz="1600" dirty="0">
              <a:solidFill>
                <a:srgbClr val="5B8657"/>
              </a:solidFill>
              <a:latin typeface="Arial Narrow" pitchFamily="34" charset="0"/>
            </a:endParaRPr>
          </a:p>
          <a:p>
            <a:pPr algn="ctr"/>
            <a:r>
              <a:rPr lang="en-US" sz="1600" b="1" dirty="0" smtClean="0">
                <a:solidFill>
                  <a:srgbClr val="173666"/>
                </a:solidFill>
                <a:latin typeface="Arial Narrow" pitchFamily="34" charset="0"/>
              </a:rPr>
              <a:t>April</a:t>
            </a:r>
            <a:r>
              <a:rPr lang="en-US" sz="1600" b="1" dirty="0" smtClean="0">
                <a:solidFill>
                  <a:srgbClr val="173666"/>
                </a:solidFill>
                <a:latin typeface="Arial Narrow" pitchFamily="34" charset="0"/>
              </a:rPr>
              <a:t> 22, </a:t>
            </a:r>
            <a:r>
              <a:rPr lang="en-US" sz="1600" b="1" dirty="0" smtClean="0">
                <a:solidFill>
                  <a:srgbClr val="173666"/>
                </a:solidFill>
                <a:latin typeface="Arial Narrow" pitchFamily="34" charset="0"/>
              </a:rPr>
              <a:t>2015</a:t>
            </a:r>
            <a:endParaRPr lang="en-US" b="1" i="1" dirty="0">
              <a:solidFill>
                <a:srgbClr val="173666"/>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5283525" y="214750"/>
            <a:ext cx="3581400" cy="584775"/>
          </a:xfrm>
          <a:prstGeom prst="rect">
            <a:avLst/>
          </a:prstGeom>
          <a:noFill/>
          <a:ln w="9525">
            <a:noFill/>
            <a:miter lim="800000"/>
            <a:headEnd/>
            <a:tailEnd/>
          </a:ln>
        </p:spPr>
        <p:txBody>
          <a:bodyPr wrap="square">
            <a:spAutoFit/>
          </a:bodyPr>
          <a:lstStyle/>
          <a:p>
            <a:pPr algn="r"/>
            <a:r>
              <a:rPr lang="en-US" sz="3200" dirty="0" smtClean="0">
                <a:solidFill>
                  <a:schemeClr val="tx2"/>
                </a:solidFill>
                <a:latin typeface="Arial Narrow" panose="020B0606020202030204" pitchFamily="34" charset="0"/>
              </a:rPr>
              <a:t>Sizing Limitations</a:t>
            </a:r>
            <a:endParaRPr lang="en-US" sz="3200" dirty="0">
              <a:solidFill>
                <a:schemeClr val="tx2"/>
              </a:solidFill>
              <a:latin typeface="Arial Narrow" panose="020B0606020202030204" pitchFamily="34" charset="0"/>
            </a:endParaRPr>
          </a:p>
        </p:txBody>
      </p:sp>
      <p:sp>
        <p:nvSpPr>
          <p:cNvPr id="2" name="TextBox 1"/>
          <p:cNvSpPr txBox="1"/>
          <p:nvPr/>
        </p:nvSpPr>
        <p:spPr>
          <a:xfrm>
            <a:off x="304800" y="1524000"/>
            <a:ext cx="8839200" cy="147732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j-lt"/>
              </a:rPr>
              <a:t>Water and wastewater treatment facilities cannot be sized in excess of </a:t>
            </a:r>
            <a:r>
              <a:rPr lang="en-US" sz="2400" b="1" dirty="0" smtClean="0">
                <a:latin typeface="+mj-lt"/>
              </a:rPr>
              <a:t>peak demand </a:t>
            </a:r>
            <a:r>
              <a:rPr lang="en-US" sz="2400" dirty="0">
                <a:latin typeface="+mj-lt"/>
              </a:rPr>
              <a:t>of the </a:t>
            </a:r>
            <a:r>
              <a:rPr lang="en-US" sz="2400" dirty="0" smtClean="0">
                <a:latin typeface="+mj-lt"/>
              </a:rPr>
              <a:t>water or wastewater </a:t>
            </a:r>
            <a:r>
              <a:rPr lang="en-US" sz="2400" dirty="0">
                <a:latin typeface="+mj-lt"/>
              </a:rPr>
              <a:t>treatment </a:t>
            </a:r>
            <a:r>
              <a:rPr lang="en-US" sz="2400" dirty="0" smtClean="0">
                <a:latin typeface="+mj-lt"/>
              </a:rPr>
              <a:t>facility.</a:t>
            </a:r>
          </a:p>
          <a:p>
            <a:pPr marL="342900" indent="-342900">
              <a:buFont typeface="Arial" panose="020B0604020202020204" pitchFamily="34" charset="0"/>
              <a:buChar char="•"/>
            </a:pPr>
            <a:endParaRPr lang="en-US" dirty="0" smtClean="0">
              <a:latin typeface="+mj-lt"/>
            </a:endParaRPr>
          </a:p>
          <a:p>
            <a:pPr marL="342900" indent="-342900">
              <a:buFont typeface="Arial" panose="020B0604020202020204" pitchFamily="34" charset="0"/>
              <a:buChar char="•"/>
            </a:pPr>
            <a:r>
              <a:rPr lang="en-US" sz="2400" dirty="0" smtClean="0">
                <a:latin typeface="+mj-lt"/>
              </a:rPr>
              <a:t>Landfills and municipal solid waste facilities have</a:t>
            </a:r>
            <a:r>
              <a:rPr lang="en-US" sz="2400" b="1" dirty="0" smtClean="0">
                <a:latin typeface="+mj-lt"/>
              </a:rPr>
              <a:t> no sizing </a:t>
            </a:r>
            <a:r>
              <a:rPr lang="en-US" sz="2400" dirty="0" smtClean="0">
                <a:latin typeface="+mj-lt"/>
              </a:rPr>
              <a:t>limitations. </a:t>
            </a:r>
            <a:endParaRPr lang="en-US" sz="2400" dirty="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136" y="3200400"/>
            <a:ext cx="5151664" cy="300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329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2667000" y="3657600"/>
            <a:ext cx="6096000" cy="1403350"/>
          </a:xfrm>
          <a:prstGeom prst="rect">
            <a:avLst/>
          </a:prstGeom>
          <a:noFill/>
          <a:ln w="9525">
            <a:noFill/>
            <a:miter lim="800000"/>
            <a:headEnd/>
            <a:tailEnd/>
          </a:ln>
        </p:spPr>
        <p:txBody>
          <a:bodyPr>
            <a:spAutoFit/>
          </a:bodyPr>
          <a:lstStyle/>
          <a:p>
            <a:pPr marL="228600" indent="-228600" algn="ctr"/>
            <a:r>
              <a:rPr lang="en-US" sz="3200" b="1" dirty="0" smtClean="0">
                <a:solidFill>
                  <a:srgbClr val="173666"/>
                </a:solidFill>
                <a:latin typeface="Arial Narrow" pitchFamily="34" charset="0"/>
              </a:rPr>
              <a:t>Jason Bodwell</a:t>
            </a:r>
            <a:endParaRPr lang="en-US" sz="3200" b="1" dirty="0">
              <a:latin typeface="Arial Narrow" pitchFamily="34" charset="0"/>
            </a:endParaRPr>
          </a:p>
          <a:p>
            <a:pPr marL="228600" indent="-228600" algn="ctr"/>
            <a:r>
              <a:rPr lang="en-US" dirty="0" smtClean="0">
                <a:solidFill>
                  <a:srgbClr val="5B8758"/>
                </a:solidFill>
                <a:latin typeface="Arial Narrow" pitchFamily="34" charset="0"/>
              </a:rPr>
              <a:t>Senior Program Manager</a:t>
            </a:r>
            <a:endParaRPr lang="en-US" dirty="0">
              <a:latin typeface="Arial Narrow" pitchFamily="34" charset="0"/>
            </a:endParaRPr>
          </a:p>
          <a:p>
            <a:pPr marL="228600" indent="-228600" algn="ctr"/>
            <a:r>
              <a:rPr lang="en-US" dirty="0" smtClean="0">
                <a:latin typeface="Arial Narrow" pitchFamily="34" charset="0"/>
              </a:rPr>
              <a:t>404-584-1129</a:t>
            </a:r>
            <a:endParaRPr lang="en-US" dirty="0">
              <a:latin typeface="Arial Narrow" pitchFamily="34" charset="0"/>
            </a:endParaRPr>
          </a:p>
          <a:p>
            <a:pPr marL="228600" indent="-228600" algn="ctr"/>
            <a:r>
              <a:rPr lang="en-US" u="sng" dirty="0" smtClean="0">
                <a:latin typeface="Arial Narrow" pitchFamily="34" charset="0"/>
              </a:rPr>
              <a:t>jason@gefa.ga.gov</a:t>
            </a:r>
            <a:endParaRPr lang="en-US" u="sng" dirty="0">
              <a:latin typeface="Calibri" pitchFamily="34" charset="0"/>
            </a:endParaRPr>
          </a:p>
        </p:txBody>
      </p:sp>
      <p:sp>
        <p:nvSpPr>
          <p:cNvPr id="11267" name="TextBox 9"/>
          <p:cNvSpPr txBox="1">
            <a:spLocks noChangeArrowheads="1"/>
          </p:cNvSpPr>
          <p:nvPr/>
        </p:nvSpPr>
        <p:spPr bwMode="auto">
          <a:xfrm>
            <a:off x="2590800" y="5486400"/>
            <a:ext cx="6096000" cy="825500"/>
          </a:xfrm>
          <a:prstGeom prst="rect">
            <a:avLst/>
          </a:prstGeom>
          <a:noFill/>
          <a:ln w="9525">
            <a:noFill/>
            <a:miter lim="800000"/>
            <a:headEnd/>
            <a:tailEnd/>
          </a:ln>
        </p:spPr>
        <p:txBody>
          <a:bodyPr>
            <a:spAutoFit/>
          </a:bodyPr>
          <a:lstStyle/>
          <a:p>
            <a:pPr algn="ctr"/>
            <a:r>
              <a:rPr lang="en-US" sz="1600" dirty="0">
                <a:solidFill>
                  <a:srgbClr val="173666"/>
                </a:solidFill>
                <a:latin typeface="Arial Narrow" pitchFamily="34" charset="0"/>
              </a:rPr>
              <a:t>233 Peachtree St</a:t>
            </a:r>
            <a:r>
              <a:rPr lang="en-US" sz="1600" dirty="0" smtClean="0">
                <a:solidFill>
                  <a:srgbClr val="173666"/>
                </a:solidFill>
                <a:latin typeface="Arial Narrow" pitchFamily="34" charset="0"/>
              </a:rPr>
              <a:t>. </a:t>
            </a:r>
            <a:r>
              <a:rPr lang="en-US" sz="1600" dirty="0">
                <a:solidFill>
                  <a:srgbClr val="173666"/>
                </a:solidFill>
                <a:latin typeface="Arial Narrow" pitchFamily="34" charset="0"/>
              </a:rPr>
              <a:t>NE</a:t>
            </a:r>
          </a:p>
          <a:p>
            <a:pPr algn="ctr"/>
            <a:r>
              <a:rPr lang="en-US" sz="1600" dirty="0">
                <a:solidFill>
                  <a:srgbClr val="173666"/>
                </a:solidFill>
                <a:latin typeface="Arial Narrow" pitchFamily="34" charset="0"/>
              </a:rPr>
              <a:t>Harris Tower, Suite 900</a:t>
            </a:r>
          </a:p>
          <a:p>
            <a:pPr algn="ctr"/>
            <a:r>
              <a:rPr lang="en-US" sz="1600" dirty="0">
                <a:solidFill>
                  <a:srgbClr val="173666"/>
                </a:solidFill>
                <a:latin typeface="Arial Narrow" pitchFamily="34" charset="0"/>
              </a:rPr>
              <a:t>Atlanta, Georgia 30303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a:spLocks/>
          </p:cNvSpPr>
          <p:nvPr/>
        </p:nvSpPr>
        <p:spPr bwMode="auto">
          <a:xfrm rot="5400000">
            <a:off x="4518660" y="-1607820"/>
            <a:ext cx="365760" cy="6446520"/>
          </a:xfrm>
          <a:prstGeom prst="roundRect">
            <a:avLst>
              <a:gd name="adj" fmla="val 10000"/>
            </a:avLst>
          </a:prstGeom>
          <a:solidFill>
            <a:srgbClr val="732017">
              <a:alpha val="20000"/>
            </a:srgbClr>
          </a:solidFill>
          <a:ln>
            <a:solidFill>
              <a:srgbClr val="92D050"/>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20" name="Rounded Rectangle 4"/>
          <p:cNvSpPr/>
          <p:nvPr/>
        </p:nvSpPr>
        <p:spPr bwMode="auto">
          <a:xfrm>
            <a:off x="5638800" y="1432560"/>
            <a:ext cx="3093720" cy="1371600"/>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99568" tIns="99568" rIns="99568" bIns="99568" spcCol="1270" anchorCtr="1"/>
          <a:lstStyle/>
          <a:p>
            <a:pPr defTabSz="622300">
              <a:lnSpc>
                <a:spcPct val="90000"/>
              </a:lnSpc>
              <a:spcAft>
                <a:spcPct val="35000"/>
              </a:spcAft>
              <a:defRPr/>
            </a:pPr>
            <a:endParaRPr lang="en-US" sz="2000" b="1" dirty="0">
              <a:solidFill>
                <a:srgbClr val="1C3664"/>
              </a:solidFill>
            </a:endParaRPr>
          </a:p>
          <a:p>
            <a:pPr marL="114300" lvl="1" indent="-114300" defTabSz="622300">
              <a:lnSpc>
                <a:spcPct val="90000"/>
              </a:lnSpc>
              <a:spcAft>
                <a:spcPct val="15000"/>
              </a:spcAft>
              <a:buFontTx/>
              <a:buChar char="••"/>
              <a:defRPr/>
            </a:pPr>
            <a:r>
              <a:rPr lang="en-US" sz="2000" dirty="0" smtClean="0">
                <a:solidFill>
                  <a:srgbClr val="1C3664"/>
                </a:solidFill>
              </a:rPr>
              <a:t>Energy Assurance</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smtClean="0">
                <a:solidFill>
                  <a:srgbClr val="1C3664"/>
                </a:solidFill>
              </a:rPr>
              <a:t>Performance Contracting</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smtClean="0">
                <a:solidFill>
                  <a:srgbClr val="1C3664"/>
                </a:solidFill>
              </a:rPr>
              <a:t>State Energy Strategy</a:t>
            </a:r>
            <a:endParaRPr lang="en-US" sz="2000" dirty="0">
              <a:solidFill>
                <a:srgbClr val="1C3664"/>
              </a:solidFill>
            </a:endParaRPr>
          </a:p>
          <a:p>
            <a:pPr marL="114300" lvl="1" indent="-114300" defTabSz="622300">
              <a:lnSpc>
                <a:spcPct val="90000"/>
              </a:lnSpc>
              <a:spcAft>
                <a:spcPct val="15000"/>
              </a:spcAft>
              <a:buFontTx/>
              <a:buChar char="••"/>
              <a:defRPr/>
            </a:pPr>
            <a:endParaRPr lang="en-US" dirty="0">
              <a:solidFill>
                <a:srgbClr val="1C3664"/>
              </a:solidFill>
            </a:endParaRPr>
          </a:p>
        </p:txBody>
      </p:sp>
      <p:grpSp>
        <p:nvGrpSpPr>
          <p:cNvPr id="3" name="Group 2"/>
          <p:cNvGrpSpPr/>
          <p:nvPr/>
        </p:nvGrpSpPr>
        <p:grpSpPr>
          <a:xfrm>
            <a:off x="563880" y="1258824"/>
            <a:ext cx="1524000" cy="1527175"/>
            <a:chOff x="563880" y="1258824"/>
            <a:chExt cx="1524000" cy="1527175"/>
          </a:xfrm>
        </p:grpSpPr>
        <p:sp>
          <p:nvSpPr>
            <p:cNvPr id="22" name="Oval 21"/>
            <p:cNvSpPr>
              <a:spLocks noChangeAspect="1"/>
            </p:cNvSpPr>
            <p:nvPr/>
          </p:nvSpPr>
          <p:spPr bwMode="auto">
            <a:xfrm>
              <a:off x="563880" y="1258824"/>
              <a:ext cx="1524000" cy="1527175"/>
            </a:xfrm>
            <a:prstGeom prst="ellipse">
              <a:avLst/>
            </a:prstGeom>
            <a:blipFill rotWithShape="0">
              <a:blip r:embed="rId3" cstate="screen">
                <a:duotone>
                  <a:schemeClr val="accent4">
                    <a:shade val="45000"/>
                    <a:satMod val="135000"/>
                  </a:schemeClr>
                  <a:prstClr val="white"/>
                </a:duotone>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23" name="TextBox 8"/>
            <p:cNvSpPr txBox="1">
              <a:spLocks noChangeArrowheads="1"/>
            </p:cNvSpPr>
            <p:nvPr/>
          </p:nvSpPr>
          <p:spPr bwMode="auto">
            <a:xfrm>
              <a:off x="685800" y="1676400"/>
              <a:ext cx="1374459" cy="677108"/>
            </a:xfrm>
            <a:prstGeom prst="rect">
              <a:avLst/>
            </a:prstGeom>
            <a:noFill/>
            <a:ln w="9525">
              <a:noFill/>
              <a:miter lim="800000"/>
              <a:headEnd/>
              <a:tailEnd/>
            </a:ln>
          </p:spPr>
          <p:txBody>
            <a:bodyPr>
              <a:spAutoFit/>
            </a:bodyPr>
            <a:lstStyle/>
            <a:p>
              <a:pP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charset="0"/>
                </a:rPr>
                <a:t>ENERGY</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Arial" charset="0"/>
              </a:endParaRPr>
            </a:p>
            <a:p>
              <a:pPr>
                <a:defRPr/>
              </a:pPr>
              <a:endParaRPr lang="en-US" sz="600" dirty="0">
                <a:solidFill>
                  <a:srgbClr val="5D8658"/>
                </a:solidFill>
                <a:latin typeface="Calibri" pitchFamily="34" charset="0"/>
                <a:cs typeface="Arial" charset="0"/>
              </a:endParaRPr>
            </a:p>
          </p:txBody>
        </p:sp>
      </p:grpSp>
      <p:sp>
        <p:nvSpPr>
          <p:cNvPr id="24" name="Rounded Rectangle 4"/>
          <p:cNvSpPr/>
          <p:nvPr/>
        </p:nvSpPr>
        <p:spPr bwMode="auto">
          <a:xfrm>
            <a:off x="2438400" y="1333500"/>
            <a:ext cx="3200400" cy="1676400"/>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99568" tIns="99568" rIns="99568" bIns="99568" spcCol="1270"/>
          <a:lstStyle/>
          <a:p>
            <a:pPr defTabSz="622300">
              <a:lnSpc>
                <a:spcPct val="90000"/>
              </a:lnSpc>
              <a:spcAft>
                <a:spcPct val="35000"/>
              </a:spcAft>
              <a:defRPr/>
            </a:pPr>
            <a:r>
              <a:rPr lang="en-US" sz="2400" dirty="0" smtClean="0">
                <a:solidFill>
                  <a:srgbClr val="000000"/>
                </a:solidFill>
              </a:rPr>
              <a:t>Energy Resources</a:t>
            </a:r>
            <a:endParaRPr lang="en-US" sz="2400" dirty="0">
              <a:solidFill>
                <a:srgbClr val="000000"/>
              </a:solidFill>
            </a:endParaRPr>
          </a:p>
          <a:p>
            <a:pPr marL="114300" lvl="1" indent="-114300" defTabSz="622300">
              <a:lnSpc>
                <a:spcPct val="90000"/>
              </a:lnSpc>
              <a:spcAft>
                <a:spcPct val="15000"/>
              </a:spcAft>
              <a:buFontTx/>
              <a:buChar char="••"/>
              <a:defRPr/>
            </a:pPr>
            <a:r>
              <a:rPr lang="en-US" sz="2000" dirty="0" smtClean="0">
                <a:solidFill>
                  <a:srgbClr val="1C3664"/>
                </a:solidFill>
              </a:rPr>
              <a:t>Georgia </a:t>
            </a:r>
            <a:r>
              <a:rPr lang="en-US" sz="2000" dirty="0">
                <a:solidFill>
                  <a:srgbClr val="1C3664"/>
                </a:solidFill>
              </a:rPr>
              <a:t>Energy Challenge</a:t>
            </a:r>
          </a:p>
          <a:p>
            <a:pPr marL="114300" lvl="1" indent="-114300" defTabSz="622300">
              <a:lnSpc>
                <a:spcPct val="90000"/>
              </a:lnSpc>
              <a:spcAft>
                <a:spcPct val="15000"/>
              </a:spcAft>
              <a:buFontTx/>
              <a:buChar char="••"/>
              <a:defRPr/>
            </a:pPr>
            <a:r>
              <a:rPr lang="en-US" sz="2000" dirty="0">
                <a:solidFill>
                  <a:srgbClr val="1C3664"/>
                </a:solidFill>
              </a:rPr>
              <a:t>Weatherization</a:t>
            </a:r>
          </a:p>
          <a:p>
            <a:pPr marL="114300" lvl="1" indent="-114300" defTabSz="622300">
              <a:lnSpc>
                <a:spcPct val="90000"/>
              </a:lnSpc>
              <a:spcAft>
                <a:spcPct val="15000"/>
              </a:spcAft>
              <a:buFontTx/>
              <a:buChar char="••"/>
              <a:defRPr/>
            </a:pPr>
            <a:r>
              <a:rPr lang="en-US" sz="2000" dirty="0">
                <a:solidFill>
                  <a:srgbClr val="1C3664"/>
                </a:solidFill>
              </a:rPr>
              <a:t>State Energy Program</a:t>
            </a:r>
          </a:p>
          <a:p>
            <a:pPr marL="114300" lvl="1" indent="-114300" defTabSz="622300">
              <a:lnSpc>
                <a:spcPct val="90000"/>
              </a:lnSpc>
              <a:spcAft>
                <a:spcPct val="15000"/>
              </a:spcAft>
              <a:buFontTx/>
              <a:buChar char="••"/>
              <a:defRPr/>
            </a:pPr>
            <a:r>
              <a:rPr lang="en-US" sz="2000" dirty="0">
                <a:solidFill>
                  <a:srgbClr val="1C3664"/>
                </a:solidFill>
              </a:rPr>
              <a:t>State </a:t>
            </a:r>
            <a:r>
              <a:rPr lang="en-US" sz="2000" dirty="0" smtClean="0">
                <a:solidFill>
                  <a:srgbClr val="1C3664"/>
                </a:solidFill>
              </a:rPr>
              <a:t>Utilities </a:t>
            </a:r>
            <a:r>
              <a:rPr lang="en-US" sz="2000" dirty="0">
                <a:solidFill>
                  <a:srgbClr val="1C3664"/>
                </a:solidFill>
              </a:rPr>
              <a:t>Program</a:t>
            </a:r>
          </a:p>
          <a:p>
            <a:pPr defTabSz="622300">
              <a:lnSpc>
                <a:spcPct val="90000"/>
              </a:lnSpc>
              <a:spcAft>
                <a:spcPct val="35000"/>
              </a:spcAft>
              <a:defRPr/>
            </a:pPr>
            <a:endParaRPr lang="en-US" sz="600" b="1" dirty="0">
              <a:solidFill>
                <a:srgbClr val="1C3664"/>
              </a:solidFill>
            </a:endParaRPr>
          </a:p>
          <a:p>
            <a:pPr marL="114300" lvl="1" indent="-114300" defTabSz="622300">
              <a:lnSpc>
                <a:spcPct val="90000"/>
              </a:lnSpc>
              <a:spcAft>
                <a:spcPct val="15000"/>
              </a:spcAft>
              <a:defRPr/>
            </a:pPr>
            <a:endParaRPr lang="en-US" dirty="0">
              <a:solidFill>
                <a:srgbClr val="1C3664"/>
              </a:solidFill>
            </a:endParaRPr>
          </a:p>
        </p:txBody>
      </p:sp>
      <p:sp>
        <p:nvSpPr>
          <p:cNvPr id="25" name="Rounded Rectangle 24"/>
          <p:cNvSpPr>
            <a:spLocks/>
          </p:cNvSpPr>
          <p:nvPr/>
        </p:nvSpPr>
        <p:spPr bwMode="auto">
          <a:xfrm rot="5400000">
            <a:off x="4998720" y="-182880"/>
            <a:ext cx="365760" cy="7315200"/>
          </a:xfrm>
          <a:prstGeom prst="roundRect">
            <a:avLst>
              <a:gd name="adj" fmla="val 10000"/>
            </a:avLst>
          </a:prstGeom>
          <a:solidFill>
            <a:srgbClr val="5D8658">
              <a:alpha val="2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6" name="Rounded Rectangle 4"/>
          <p:cNvSpPr/>
          <p:nvPr/>
        </p:nvSpPr>
        <p:spPr bwMode="auto">
          <a:xfrm>
            <a:off x="2514600" y="3200400"/>
            <a:ext cx="3505200" cy="1371600"/>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5720" tIns="99568" rIns="45720" bIns="99568" spcCol="1270"/>
          <a:lstStyle/>
          <a:p>
            <a:pPr marL="114300" indent="-114300" defTabSz="622300">
              <a:lnSpc>
                <a:spcPct val="90000"/>
              </a:lnSpc>
              <a:spcAft>
                <a:spcPct val="35000"/>
              </a:spcAft>
              <a:defRPr/>
            </a:pPr>
            <a:r>
              <a:rPr lang="en-US" sz="2400" dirty="0">
                <a:solidFill>
                  <a:srgbClr val="000000"/>
                </a:solidFill>
              </a:rPr>
              <a:t>Land Conservation Program</a:t>
            </a:r>
          </a:p>
          <a:p>
            <a:pPr marL="114300" lvl="1" indent="-114300" defTabSz="622300">
              <a:lnSpc>
                <a:spcPct val="90000"/>
              </a:lnSpc>
              <a:spcAft>
                <a:spcPct val="15000"/>
              </a:spcAft>
              <a:buFontTx/>
              <a:buChar char="••"/>
              <a:defRPr/>
            </a:pPr>
            <a:r>
              <a:rPr lang="en-US" sz="2000" dirty="0" smtClean="0">
                <a:solidFill>
                  <a:srgbClr val="1C3664"/>
                </a:solidFill>
              </a:rPr>
              <a:t>Land purchase financing</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smtClean="0">
                <a:solidFill>
                  <a:srgbClr val="1C3664"/>
                </a:solidFill>
              </a:rPr>
              <a:t>Conservation easements</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a:solidFill>
                  <a:srgbClr val="1C3664"/>
                </a:solidFill>
              </a:rPr>
              <a:t>Tax credits</a:t>
            </a:r>
          </a:p>
          <a:p>
            <a:pPr marL="114300" lvl="1" indent="-114300" defTabSz="622300">
              <a:lnSpc>
                <a:spcPct val="90000"/>
              </a:lnSpc>
              <a:spcAft>
                <a:spcPct val="15000"/>
              </a:spcAft>
              <a:buFontTx/>
              <a:buChar char="••"/>
              <a:defRPr/>
            </a:pPr>
            <a:endParaRPr lang="en-US" sz="800" dirty="0">
              <a:solidFill>
                <a:srgbClr val="1C3664"/>
              </a:solidFill>
            </a:endParaRPr>
          </a:p>
          <a:p>
            <a:pPr marL="114300" lvl="1" indent="-114300" defTabSz="622300">
              <a:lnSpc>
                <a:spcPct val="90000"/>
              </a:lnSpc>
              <a:spcAft>
                <a:spcPct val="15000"/>
              </a:spcAft>
              <a:buFontTx/>
              <a:buChar char="••"/>
              <a:defRPr/>
            </a:pPr>
            <a:endParaRPr lang="en-US" dirty="0">
              <a:solidFill>
                <a:srgbClr val="1C3664"/>
              </a:solidFill>
            </a:endParaRPr>
          </a:p>
        </p:txBody>
      </p:sp>
      <p:sp>
        <p:nvSpPr>
          <p:cNvPr id="27" name="Oval 26"/>
          <p:cNvSpPr>
            <a:spLocks noChangeAspect="1"/>
          </p:cNvSpPr>
          <p:nvPr/>
        </p:nvSpPr>
        <p:spPr bwMode="auto">
          <a:xfrm>
            <a:off x="566928" y="3048000"/>
            <a:ext cx="1524000" cy="1524000"/>
          </a:xfrm>
          <a:prstGeom prst="ellipse">
            <a:avLst/>
          </a:prstGeom>
          <a:blipFill rotWithShape="0">
            <a:blip r:embed="rId4" cstate="screen"/>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28" name="TextBox 8"/>
          <p:cNvSpPr txBox="1">
            <a:spLocks noChangeArrowheads="1"/>
          </p:cNvSpPr>
          <p:nvPr/>
        </p:nvSpPr>
        <p:spPr bwMode="auto">
          <a:xfrm>
            <a:off x="861252" y="3523064"/>
            <a:ext cx="1143000" cy="523220"/>
          </a:xfrm>
          <a:prstGeom prst="rect">
            <a:avLst/>
          </a:prstGeom>
          <a:noFill/>
          <a:ln w="9525">
            <a:noFill/>
            <a:miter lim="800000"/>
            <a:headEnd/>
            <a:tailEnd/>
          </a:ln>
        </p:spPr>
        <p:txBody>
          <a:bodyPr>
            <a:spAutoFit/>
          </a:bodyPr>
          <a:lstStyle/>
          <a:p>
            <a:pP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charset="0"/>
              </a:rPr>
              <a:t>LAND</a:t>
            </a:r>
            <a:endParaRPr lang="en-US" sz="500" dirty="0">
              <a:solidFill>
                <a:srgbClr val="5D8658"/>
              </a:solidFill>
              <a:latin typeface="Arial Narrow"/>
              <a:cs typeface="Arial" charset="0"/>
            </a:endParaRPr>
          </a:p>
        </p:txBody>
      </p:sp>
      <p:sp>
        <p:nvSpPr>
          <p:cNvPr id="29" name="Rounded Rectangle 4"/>
          <p:cNvSpPr/>
          <p:nvPr/>
        </p:nvSpPr>
        <p:spPr bwMode="auto">
          <a:xfrm>
            <a:off x="5638800" y="3200400"/>
            <a:ext cx="2895600" cy="1371600"/>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45720" tIns="99568" rIns="45720" bIns="99568" spcCol="1270" anchorCtr="1"/>
          <a:lstStyle/>
          <a:p>
            <a:pPr marL="114300" indent="-114300" defTabSz="622300">
              <a:lnSpc>
                <a:spcPct val="90000"/>
              </a:lnSpc>
              <a:spcAft>
                <a:spcPct val="35000"/>
              </a:spcAft>
              <a:defRPr/>
            </a:pPr>
            <a:r>
              <a:rPr lang="en-US" sz="2400" dirty="0">
                <a:solidFill>
                  <a:srgbClr val="000000"/>
                </a:solidFill>
              </a:rPr>
              <a:t>Fuel Tank Program</a:t>
            </a:r>
          </a:p>
          <a:p>
            <a:pPr marL="114300" lvl="1" indent="-114300" defTabSz="622300">
              <a:lnSpc>
                <a:spcPct val="90000"/>
              </a:lnSpc>
              <a:spcAft>
                <a:spcPct val="15000"/>
              </a:spcAft>
              <a:buFontTx/>
              <a:buChar char="••"/>
              <a:defRPr/>
            </a:pPr>
            <a:r>
              <a:rPr lang="en-US" sz="2000" dirty="0" smtClean="0">
                <a:solidFill>
                  <a:srgbClr val="1C3664"/>
                </a:solidFill>
              </a:rPr>
              <a:t>Remediation</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smtClean="0">
                <a:solidFill>
                  <a:srgbClr val="1C3664"/>
                </a:solidFill>
              </a:rPr>
              <a:t>Monitoring</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smtClean="0">
                <a:solidFill>
                  <a:srgbClr val="1C3664"/>
                </a:solidFill>
              </a:rPr>
              <a:t>Training</a:t>
            </a:r>
            <a:endParaRPr lang="en-US" sz="2000" dirty="0">
              <a:solidFill>
                <a:srgbClr val="1C3664"/>
              </a:solidFill>
            </a:endParaRPr>
          </a:p>
          <a:p>
            <a:pPr marL="114300" lvl="1" indent="-114300" defTabSz="622300">
              <a:lnSpc>
                <a:spcPct val="90000"/>
              </a:lnSpc>
              <a:spcAft>
                <a:spcPct val="15000"/>
              </a:spcAft>
              <a:buFontTx/>
              <a:buChar char="••"/>
              <a:defRPr/>
            </a:pPr>
            <a:endParaRPr lang="en-US" dirty="0">
              <a:solidFill>
                <a:srgbClr val="1C3664"/>
              </a:solidFill>
            </a:endParaRPr>
          </a:p>
        </p:txBody>
      </p:sp>
      <p:sp>
        <p:nvSpPr>
          <p:cNvPr id="30" name="Rounded Rectangle 29"/>
          <p:cNvSpPr>
            <a:spLocks/>
          </p:cNvSpPr>
          <p:nvPr/>
        </p:nvSpPr>
        <p:spPr bwMode="auto">
          <a:xfrm rot="5400000">
            <a:off x="5021580" y="1408280"/>
            <a:ext cx="365760" cy="7269480"/>
          </a:xfrm>
          <a:prstGeom prst="roundRect">
            <a:avLst>
              <a:gd name="adj" fmla="val 10000"/>
            </a:avLst>
          </a:prstGeom>
          <a:solidFill>
            <a:srgbClr val="3B6E8F">
              <a:alpha val="20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1" name="Rounded Rectangle 4"/>
          <p:cNvSpPr/>
          <p:nvPr/>
        </p:nvSpPr>
        <p:spPr bwMode="auto">
          <a:xfrm>
            <a:off x="2487930" y="4800600"/>
            <a:ext cx="2922270" cy="1290389"/>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99568" tIns="99568" rIns="99568" bIns="99568" spcCol="1270"/>
          <a:lstStyle/>
          <a:p>
            <a:pPr defTabSz="622300">
              <a:lnSpc>
                <a:spcPct val="90000"/>
              </a:lnSpc>
              <a:spcAft>
                <a:spcPct val="35000"/>
              </a:spcAft>
              <a:defRPr/>
            </a:pPr>
            <a:r>
              <a:rPr lang="en-US" sz="2400" dirty="0">
                <a:solidFill>
                  <a:srgbClr val="000000"/>
                </a:solidFill>
              </a:rPr>
              <a:t>Water Resources</a:t>
            </a:r>
          </a:p>
          <a:p>
            <a:pPr marL="114300" lvl="1" indent="-114300" defTabSz="622300">
              <a:lnSpc>
                <a:spcPct val="90000"/>
              </a:lnSpc>
              <a:spcAft>
                <a:spcPct val="15000"/>
              </a:spcAft>
              <a:buFontTx/>
              <a:buChar char="••"/>
              <a:defRPr/>
            </a:pPr>
            <a:r>
              <a:rPr lang="en-US" sz="2000" dirty="0">
                <a:solidFill>
                  <a:srgbClr val="1C3664"/>
                </a:solidFill>
              </a:rPr>
              <a:t>Water and sewer financing</a:t>
            </a:r>
          </a:p>
          <a:p>
            <a:pPr marL="114300" lvl="1" indent="-114300" defTabSz="622300">
              <a:lnSpc>
                <a:spcPct val="90000"/>
              </a:lnSpc>
              <a:spcAft>
                <a:spcPct val="15000"/>
              </a:spcAft>
              <a:buFontTx/>
              <a:buChar char="••"/>
              <a:defRPr/>
            </a:pPr>
            <a:r>
              <a:rPr lang="en-US" sz="2000" dirty="0">
                <a:solidFill>
                  <a:srgbClr val="1C3664"/>
                </a:solidFill>
              </a:rPr>
              <a:t>Solid waste </a:t>
            </a:r>
            <a:r>
              <a:rPr lang="en-US" sz="2000" dirty="0" smtClean="0">
                <a:solidFill>
                  <a:srgbClr val="1C3664"/>
                </a:solidFill>
              </a:rPr>
              <a:t>financing</a:t>
            </a:r>
          </a:p>
          <a:p>
            <a:pPr marL="114300" lvl="1" indent="-114300" defTabSz="622300">
              <a:lnSpc>
                <a:spcPct val="90000"/>
              </a:lnSpc>
              <a:spcAft>
                <a:spcPct val="15000"/>
              </a:spcAft>
              <a:buFontTx/>
              <a:buChar char="••"/>
              <a:defRPr/>
            </a:pPr>
            <a:r>
              <a:rPr lang="en-US" sz="2000" dirty="0" smtClean="0">
                <a:solidFill>
                  <a:srgbClr val="1C3664"/>
                </a:solidFill>
              </a:rPr>
              <a:t>Energy Production</a:t>
            </a:r>
          </a:p>
          <a:p>
            <a:pPr marL="114300" lvl="1" indent="-114300" defTabSz="622300">
              <a:lnSpc>
                <a:spcPct val="90000"/>
              </a:lnSpc>
              <a:spcAft>
                <a:spcPct val="15000"/>
              </a:spcAft>
              <a:buFontTx/>
              <a:buChar char="••"/>
              <a:defRPr/>
            </a:pPr>
            <a:endParaRPr lang="en-US" dirty="0">
              <a:solidFill>
                <a:srgbClr val="1C3664"/>
              </a:solidFill>
            </a:endParaRPr>
          </a:p>
        </p:txBody>
      </p:sp>
      <p:grpSp>
        <p:nvGrpSpPr>
          <p:cNvPr id="32" name="Group 33"/>
          <p:cNvGrpSpPr>
            <a:grpSpLocks/>
          </p:cNvGrpSpPr>
          <p:nvPr/>
        </p:nvGrpSpPr>
        <p:grpSpPr bwMode="auto">
          <a:xfrm>
            <a:off x="566928" y="4778285"/>
            <a:ext cx="1533841" cy="1523999"/>
            <a:chOff x="2137087" y="4756299"/>
            <a:chExt cx="1672913" cy="1672913"/>
          </a:xfrm>
        </p:grpSpPr>
        <p:sp>
          <p:nvSpPr>
            <p:cNvPr id="33" name="Oval 32"/>
            <p:cNvSpPr>
              <a:spLocks noChangeAspect="1"/>
            </p:cNvSpPr>
            <p:nvPr/>
          </p:nvSpPr>
          <p:spPr bwMode="auto">
            <a:xfrm>
              <a:off x="2137087" y="4756299"/>
              <a:ext cx="1672913" cy="1672913"/>
            </a:xfrm>
            <a:prstGeom prst="ellipse">
              <a:avLst/>
            </a:prstGeom>
            <a:blipFill rotWithShape="0">
              <a:blip r:embed="rId5" cstate="screen"/>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34" name="TextBox 8"/>
            <p:cNvSpPr txBox="1">
              <a:spLocks noChangeArrowheads="1"/>
            </p:cNvSpPr>
            <p:nvPr/>
          </p:nvSpPr>
          <p:spPr bwMode="auto">
            <a:xfrm>
              <a:off x="2298746" y="5289700"/>
              <a:ext cx="1447801" cy="677108"/>
            </a:xfrm>
            <a:prstGeom prst="rect">
              <a:avLst/>
            </a:prstGeom>
            <a:noFill/>
            <a:ln w="9525">
              <a:noFill/>
              <a:miter lim="800000"/>
              <a:headEnd/>
              <a:tailEnd/>
            </a:ln>
          </p:spPr>
          <p:txBody>
            <a:bodyPr>
              <a:spAutoFit/>
            </a:bodyPr>
            <a:lstStyle/>
            <a:p>
              <a:pP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charset="0"/>
                </a:rPr>
                <a:t>WATER</a:t>
              </a:r>
              <a:endParaRPr lang="en-US" sz="3200" dirty="0">
                <a:solidFill>
                  <a:srgbClr val="5D8658"/>
                </a:solidFill>
                <a:latin typeface="Arial Narrow"/>
                <a:cs typeface="Arial" charset="0"/>
              </a:endParaRPr>
            </a:p>
            <a:p>
              <a:pPr>
                <a:defRPr/>
              </a:pPr>
              <a:endParaRPr lang="en-US" sz="600" dirty="0">
                <a:solidFill>
                  <a:srgbClr val="5D8658"/>
                </a:solidFill>
                <a:latin typeface="Calibri" pitchFamily="34" charset="0"/>
                <a:cs typeface="Arial" charset="0"/>
              </a:endParaRPr>
            </a:p>
          </p:txBody>
        </p:sp>
      </p:grpSp>
      <p:sp>
        <p:nvSpPr>
          <p:cNvPr id="35" name="Rectangle 12"/>
          <p:cNvSpPr>
            <a:spLocks noChangeArrowheads="1"/>
          </p:cNvSpPr>
          <p:nvPr/>
        </p:nvSpPr>
        <p:spPr bwMode="auto">
          <a:xfrm>
            <a:off x="3813048" y="228600"/>
            <a:ext cx="5102352" cy="584775"/>
          </a:xfrm>
          <a:prstGeom prst="rect">
            <a:avLst/>
          </a:prstGeom>
          <a:noFill/>
          <a:ln w="9525">
            <a:noFill/>
            <a:miter lim="800000"/>
            <a:headEnd/>
            <a:tailEnd/>
          </a:ln>
        </p:spPr>
        <p:txBody>
          <a:bodyPr wrap="square">
            <a:spAutoFit/>
          </a:bodyPr>
          <a:lstStyle/>
          <a:p>
            <a:pPr algn="r" eaLnBrk="0" hangingPunct="0"/>
            <a:r>
              <a:rPr lang="en-US" sz="3200" dirty="0">
                <a:solidFill>
                  <a:srgbClr val="FFFFFF"/>
                </a:solidFill>
                <a:latin typeface="Arial Narrow" pitchFamily="34" charset="0"/>
              </a:rPr>
              <a:t>GEFA </a:t>
            </a:r>
            <a:r>
              <a:rPr lang="en-US" sz="3200" dirty="0" smtClean="0">
                <a:solidFill>
                  <a:srgbClr val="FFFFFF"/>
                </a:solidFill>
                <a:latin typeface="Arial Narrow" pitchFamily="34" charset="0"/>
              </a:rPr>
              <a:t>Organizational Overview</a:t>
            </a:r>
            <a:endParaRPr lang="en-US" sz="3200" dirty="0">
              <a:solidFill>
                <a:srgbClr val="FFFFFF"/>
              </a:solidFill>
              <a:latin typeface="Arial Narrow" pitchFamily="34" charset="0"/>
            </a:endParaRPr>
          </a:p>
        </p:txBody>
      </p:sp>
      <p:sp>
        <p:nvSpPr>
          <p:cNvPr id="36" name="Rounded Rectangle 4"/>
          <p:cNvSpPr/>
          <p:nvPr/>
        </p:nvSpPr>
        <p:spPr bwMode="auto">
          <a:xfrm>
            <a:off x="5867400" y="5267822"/>
            <a:ext cx="2788920" cy="904378"/>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99568" tIns="99568" rIns="99568" bIns="99568" spcCol="1270"/>
          <a:lstStyle/>
          <a:p>
            <a:pPr marL="114300" lvl="1" indent="-114300" defTabSz="622300">
              <a:lnSpc>
                <a:spcPct val="90000"/>
              </a:lnSpc>
              <a:spcAft>
                <a:spcPct val="15000"/>
              </a:spcAft>
              <a:buFontTx/>
              <a:buChar char="••"/>
              <a:defRPr/>
            </a:pPr>
            <a:r>
              <a:rPr lang="en-US" sz="2000" dirty="0" smtClean="0">
                <a:solidFill>
                  <a:srgbClr val="1C3664"/>
                </a:solidFill>
              </a:rPr>
              <a:t>Water conservation</a:t>
            </a:r>
            <a:endParaRPr lang="en-US" sz="2000" dirty="0">
              <a:solidFill>
                <a:srgbClr val="1C3664"/>
              </a:solidFill>
            </a:endParaRPr>
          </a:p>
          <a:p>
            <a:pPr marL="114300" lvl="1" indent="-114300" defTabSz="622300">
              <a:lnSpc>
                <a:spcPct val="90000"/>
              </a:lnSpc>
              <a:spcAft>
                <a:spcPct val="15000"/>
              </a:spcAft>
              <a:buFontTx/>
              <a:buChar char="••"/>
              <a:defRPr/>
            </a:pPr>
            <a:r>
              <a:rPr lang="en-US" sz="2000" dirty="0">
                <a:solidFill>
                  <a:srgbClr val="1C3664"/>
                </a:solidFill>
              </a:rPr>
              <a:t>Water supply </a:t>
            </a:r>
            <a:r>
              <a:rPr lang="en-US" sz="2000" dirty="0" smtClean="0">
                <a:solidFill>
                  <a:srgbClr val="1C3664"/>
                </a:solidFill>
              </a:rPr>
              <a:t>financing</a:t>
            </a:r>
            <a:endParaRPr lang="en-US" sz="2000" dirty="0">
              <a:solidFill>
                <a:srgbClr val="1C3664"/>
              </a:solidFill>
            </a:endParaRPr>
          </a:p>
          <a:p>
            <a:pPr marL="114300" lvl="1" indent="-114300" defTabSz="622300">
              <a:lnSpc>
                <a:spcPct val="90000"/>
              </a:lnSpc>
              <a:spcAft>
                <a:spcPct val="15000"/>
              </a:spcAft>
              <a:buFontTx/>
              <a:buChar char="••"/>
              <a:defRPr/>
            </a:pPr>
            <a:endParaRPr lang="en-US" dirty="0">
              <a:solidFill>
                <a:srgbClr val="1C3664"/>
              </a:solidFill>
            </a:endParaRPr>
          </a:p>
        </p:txBody>
      </p:sp>
    </p:spTree>
    <p:extLst>
      <p:ext uri="{BB962C8B-B14F-4D97-AF65-F5344CB8AC3E}">
        <p14:creationId xmlns:p14="http://schemas.microsoft.com/office/powerpoint/2010/main" val="569181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3200400" y="304800"/>
            <a:ext cx="5562600" cy="584775"/>
          </a:xfrm>
          <a:prstGeom prst="rect">
            <a:avLst/>
          </a:prstGeom>
          <a:noFill/>
          <a:ln w="9525">
            <a:noFill/>
            <a:miter lim="800000"/>
            <a:headEnd/>
            <a:tailEnd/>
          </a:ln>
        </p:spPr>
        <p:txBody>
          <a:bodyPr wrap="square">
            <a:spAutoFit/>
          </a:bodyPr>
          <a:lstStyle/>
          <a:p>
            <a:pPr algn="r"/>
            <a:r>
              <a:rPr lang="en-US" sz="3200" dirty="0" smtClean="0">
                <a:solidFill>
                  <a:schemeClr val="tx2"/>
                </a:solidFill>
                <a:latin typeface="+mj-lt"/>
              </a:rPr>
              <a:t>Conservation Initiative</a:t>
            </a:r>
            <a:endParaRPr lang="en-US" sz="3200" dirty="0">
              <a:solidFill>
                <a:schemeClr val="tx2"/>
              </a:solidFill>
              <a:latin typeface="+mj-lt"/>
            </a:endParaRPr>
          </a:p>
        </p:txBody>
      </p:sp>
      <p:sp>
        <p:nvSpPr>
          <p:cNvPr id="4" name="TextBox 3"/>
          <p:cNvSpPr txBox="1"/>
          <p:nvPr/>
        </p:nvSpPr>
        <p:spPr>
          <a:xfrm>
            <a:off x="838200" y="1562100"/>
            <a:ext cx="7200901" cy="4339650"/>
          </a:xfrm>
          <a:prstGeom prst="rect">
            <a:avLst/>
          </a:prstGeom>
          <a:noFill/>
        </p:spPr>
        <p:txBody>
          <a:bodyPr wrap="square" rtlCol="0">
            <a:spAutoFit/>
          </a:bodyPr>
          <a:lstStyle/>
          <a:p>
            <a:r>
              <a:rPr lang="en-US" sz="2800" b="1" dirty="0" smtClean="0">
                <a:latin typeface="+mn-lt"/>
              </a:rPr>
              <a:t>Water Conservation:</a:t>
            </a:r>
          </a:p>
          <a:p>
            <a:pPr marL="285750" indent="-285750">
              <a:buFont typeface="Arial" panose="020B0604020202020204" pitchFamily="34" charset="0"/>
              <a:buChar char="•"/>
            </a:pPr>
            <a:r>
              <a:rPr lang="en-US" sz="2400" dirty="0" smtClean="0">
                <a:solidFill>
                  <a:schemeClr val="bg1">
                    <a:lumMod val="75000"/>
                  </a:schemeClr>
                </a:solidFill>
                <a:latin typeface="+mn-lt"/>
              </a:rPr>
              <a:t>Utility Water Loss</a:t>
            </a:r>
          </a:p>
          <a:p>
            <a:pPr marL="285750" indent="-285750">
              <a:buFont typeface="Arial" panose="020B0604020202020204" pitchFamily="34" charset="0"/>
              <a:buChar char="•"/>
            </a:pPr>
            <a:r>
              <a:rPr lang="en-US" sz="2400" dirty="0" smtClean="0">
                <a:solidFill>
                  <a:schemeClr val="bg1">
                    <a:lumMod val="75000"/>
                  </a:schemeClr>
                </a:solidFill>
                <a:latin typeface="+mn-lt"/>
              </a:rPr>
              <a:t>End-Use Efficiency and Conservation</a:t>
            </a:r>
          </a:p>
          <a:p>
            <a:endParaRPr lang="en-US" sz="2400" dirty="0" smtClean="0">
              <a:latin typeface="+mn-lt"/>
            </a:endParaRPr>
          </a:p>
          <a:p>
            <a:r>
              <a:rPr lang="en-US" sz="2800" b="1" dirty="0">
                <a:latin typeface="+mn-lt"/>
              </a:rPr>
              <a:t>Energy </a:t>
            </a:r>
            <a:r>
              <a:rPr lang="en-US" sz="2800" b="1" dirty="0" smtClean="0">
                <a:latin typeface="+mn-lt"/>
              </a:rPr>
              <a:t>Conservation:</a:t>
            </a:r>
            <a:endParaRPr lang="en-US" sz="2800" b="1" dirty="0">
              <a:latin typeface="+mn-lt"/>
            </a:endParaRPr>
          </a:p>
          <a:p>
            <a:pPr marL="285750" indent="-285750">
              <a:buFont typeface="Arial" pitchFamily="34" charset="0"/>
              <a:buChar char="•"/>
            </a:pPr>
            <a:r>
              <a:rPr lang="en-US" sz="2400" dirty="0" smtClean="0">
                <a:solidFill>
                  <a:schemeClr val="bg1">
                    <a:lumMod val="75000"/>
                  </a:schemeClr>
                </a:solidFill>
                <a:latin typeface="+mn-lt"/>
              </a:rPr>
              <a:t>Energy Production</a:t>
            </a:r>
          </a:p>
          <a:p>
            <a:pPr marL="285750" indent="-285750">
              <a:buFont typeface="Arial" pitchFamily="34" charset="0"/>
              <a:buChar char="•"/>
            </a:pPr>
            <a:r>
              <a:rPr lang="en-US" sz="2400" dirty="0" smtClean="0">
                <a:solidFill>
                  <a:schemeClr val="bg1">
                    <a:lumMod val="75000"/>
                  </a:schemeClr>
                </a:solidFill>
                <a:latin typeface="+mn-lt"/>
              </a:rPr>
              <a:t>Energy Conservation</a:t>
            </a:r>
          </a:p>
          <a:p>
            <a:pPr marL="285750" indent="-285750">
              <a:buFont typeface="Arial" pitchFamily="34" charset="0"/>
              <a:buChar char="•"/>
            </a:pPr>
            <a:r>
              <a:rPr lang="en-US" sz="2400" dirty="0" smtClean="0">
                <a:solidFill>
                  <a:schemeClr val="bg1">
                    <a:lumMod val="75000"/>
                  </a:schemeClr>
                </a:solidFill>
                <a:latin typeface="+mn-lt"/>
              </a:rPr>
              <a:t>Energy Management Planning</a:t>
            </a:r>
          </a:p>
          <a:p>
            <a:pPr marL="285750" indent="-285750">
              <a:buFont typeface="Arial" pitchFamily="34" charset="0"/>
              <a:buChar char="•"/>
            </a:pPr>
            <a:endParaRPr lang="en-US" sz="2400" dirty="0">
              <a:latin typeface="+mn-lt"/>
            </a:endParaRPr>
          </a:p>
          <a:p>
            <a:r>
              <a:rPr lang="en-US" sz="2800" b="1" dirty="0">
                <a:latin typeface="+mn-lt"/>
              </a:rPr>
              <a:t>Land </a:t>
            </a:r>
            <a:r>
              <a:rPr lang="en-US" sz="2800" b="1" dirty="0" smtClean="0">
                <a:latin typeface="+mn-lt"/>
              </a:rPr>
              <a:t>Conservation:</a:t>
            </a:r>
          </a:p>
          <a:p>
            <a:pPr marL="285750" indent="-285750">
              <a:buFont typeface="Arial" panose="020B0604020202020204" pitchFamily="34" charset="0"/>
              <a:buChar char="•"/>
            </a:pPr>
            <a:r>
              <a:rPr lang="en-US" sz="2400" dirty="0" smtClean="0">
                <a:solidFill>
                  <a:schemeClr val="bg1">
                    <a:lumMod val="75000"/>
                  </a:schemeClr>
                </a:solidFill>
                <a:latin typeface="+mn-lt"/>
              </a:rPr>
              <a:t>Purchase of land for conservation</a:t>
            </a:r>
            <a:endParaRPr lang="en-US" sz="2400" dirty="0">
              <a:solidFill>
                <a:schemeClr val="bg1">
                  <a:lumMod val="75000"/>
                </a:schemeClr>
              </a:solidFill>
              <a:latin typeface="+mn-lt"/>
            </a:endParaRPr>
          </a:p>
        </p:txBody>
      </p:sp>
      <p:sp>
        <p:nvSpPr>
          <p:cNvPr id="2" name="Oval 1"/>
          <p:cNvSpPr/>
          <p:nvPr/>
        </p:nvSpPr>
        <p:spPr>
          <a:xfrm>
            <a:off x="5962650" y="3195935"/>
            <a:ext cx="23241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62700" y="3491805"/>
            <a:ext cx="1619251" cy="923330"/>
          </a:xfrm>
          <a:prstGeom prst="rect">
            <a:avLst/>
          </a:prstGeom>
          <a:noFill/>
        </p:spPr>
        <p:txBody>
          <a:bodyPr wrap="square" rtlCol="0">
            <a:spAutoFit/>
          </a:bodyPr>
          <a:lstStyle/>
          <a:p>
            <a:r>
              <a:rPr lang="en-US" dirty="0" smtClean="0"/>
              <a:t>Qualifies for 1% interest rate reduction</a:t>
            </a:r>
            <a:endParaRPr lang="en-US" dirty="0"/>
          </a:p>
        </p:txBody>
      </p:sp>
    </p:spTree>
    <p:extLst>
      <p:ext uri="{BB962C8B-B14F-4D97-AF65-F5344CB8AC3E}">
        <p14:creationId xmlns:p14="http://schemas.microsoft.com/office/powerpoint/2010/main" val="4063712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2895600" y="381000"/>
            <a:ext cx="5981701" cy="584775"/>
          </a:xfrm>
          <a:prstGeom prst="rect">
            <a:avLst/>
          </a:prstGeom>
          <a:noFill/>
          <a:ln w="9525">
            <a:noFill/>
            <a:miter lim="800000"/>
            <a:headEnd/>
            <a:tailEnd/>
          </a:ln>
        </p:spPr>
        <p:txBody>
          <a:bodyPr wrap="square">
            <a:spAutoFit/>
          </a:bodyPr>
          <a:lstStyle/>
          <a:p>
            <a:pPr algn="r"/>
            <a:r>
              <a:rPr lang="en-US" sz="3200" dirty="0" smtClean="0">
                <a:solidFill>
                  <a:schemeClr val="tx2"/>
                </a:solidFill>
                <a:latin typeface="+mj-lt"/>
              </a:rPr>
              <a:t>Three Financing Programs - Energy</a:t>
            </a:r>
            <a:endParaRPr lang="en-US" sz="3200"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728109604"/>
              </p:ext>
            </p:extLst>
          </p:nvPr>
        </p:nvGraphicFramePr>
        <p:xfrm>
          <a:off x="228598" y="1219200"/>
          <a:ext cx="8648702" cy="4693920"/>
        </p:xfrm>
        <a:graphic>
          <a:graphicData uri="http://schemas.openxmlformats.org/drawingml/2006/table">
            <a:tbl>
              <a:tblPr firstRow="1" bandRow="1">
                <a:tableStyleId>{5C22544A-7EE6-4342-B048-85BDC9FD1C3A}</a:tableStyleId>
              </a:tblPr>
              <a:tblGrid>
                <a:gridCol w="1389970"/>
                <a:gridCol w="2115232"/>
                <a:gridCol w="2590800"/>
                <a:gridCol w="2552700"/>
              </a:tblGrid>
              <a:tr h="353125">
                <a:tc>
                  <a:txBody>
                    <a:bodyPr/>
                    <a:lstStyle/>
                    <a:p>
                      <a:endParaRPr lang="en-US" dirty="0"/>
                    </a:p>
                  </a:txBody>
                  <a:tcPr/>
                </a:tc>
                <a:tc>
                  <a:txBody>
                    <a:bodyPr/>
                    <a:lstStyle/>
                    <a:p>
                      <a:pPr algn="ctr"/>
                      <a:r>
                        <a:rPr lang="en-US" sz="2000" baseline="0" dirty="0" smtClean="0">
                          <a:solidFill>
                            <a:schemeClr val="tx1"/>
                          </a:solidFill>
                        </a:rPr>
                        <a:t>Georgia Fund</a:t>
                      </a:r>
                      <a:endParaRPr lang="en-US" sz="2000" baseline="0" dirty="0">
                        <a:solidFill>
                          <a:schemeClr val="tx1"/>
                        </a:solidFill>
                      </a:endParaRPr>
                    </a:p>
                  </a:txBody>
                  <a:tcPr/>
                </a:tc>
                <a:tc>
                  <a:txBody>
                    <a:bodyPr/>
                    <a:lstStyle/>
                    <a:p>
                      <a:pPr algn="ctr"/>
                      <a:r>
                        <a:rPr lang="en-US" sz="2000" baseline="0" dirty="0" smtClean="0">
                          <a:solidFill>
                            <a:srgbClr val="1C3664"/>
                          </a:solidFill>
                        </a:rPr>
                        <a:t>Clean Water SRF</a:t>
                      </a:r>
                      <a:endParaRPr lang="en-US" sz="2000" baseline="0" dirty="0">
                        <a:solidFill>
                          <a:srgbClr val="1C3664"/>
                        </a:solidFill>
                      </a:endParaRPr>
                    </a:p>
                  </a:txBody>
                  <a:tcPr/>
                </a:tc>
                <a:tc>
                  <a:txBody>
                    <a:bodyPr/>
                    <a:lstStyle/>
                    <a:p>
                      <a:pPr algn="ctr"/>
                      <a:r>
                        <a:rPr lang="en-US" sz="2000" baseline="0" dirty="0" smtClean="0">
                          <a:solidFill>
                            <a:schemeClr val="tx1"/>
                          </a:solidFill>
                        </a:rPr>
                        <a:t>Drinking Water SRF</a:t>
                      </a:r>
                      <a:endParaRPr lang="en-US" sz="2000" baseline="0" dirty="0">
                        <a:solidFill>
                          <a:schemeClr val="tx1"/>
                        </a:solidFill>
                      </a:endParaRPr>
                    </a:p>
                  </a:txBody>
                  <a:tcPr/>
                </a:tc>
              </a:tr>
              <a:tr h="896393">
                <a:tc>
                  <a:txBody>
                    <a:bodyPr/>
                    <a:lstStyle/>
                    <a:p>
                      <a:r>
                        <a:rPr lang="en-US" sz="1800" dirty="0" smtClean="0"/>
                        <a:t>Project </a:t>
                      </a:r>
                      <a:r>
                        <a:rPr lang="en-US" sz="1800" dirty="0" smtClean="0"/>
                        <a:t>Location/</a:t>
                      </a:r>
                    </a:p>
                    <a:p>
                      <a:r>
                        <a:rPr lang="en-US" sz="1800" dirty="0" smtClean="0"/>
                        <a:t>Benefactor</a:t>
                      </a:r>
                      <a:endParaRPr lang="en-US" sz="1800" dirty="0"/>
                    </a:p>
                  </a:txBody>
                  <a:tcPr/>
                </a:tc>
                <a:tc>
                  <a:txBody>
                    <a:bodyPr/>
                    <a:lstStyle/>
                    <a:p>
                      <a:pPr marL="285750" indent="-285750">
                        <a:buFont typeface="Arial" panose="020B0604020202020204" pitchFamily="34" charset="0"/>
                        <a:buChar char="•"/>
                      </a:pPr>
                      <a:r>
                        <a:rPr lang="en-US" sz="1800" dirty="0" smtClean="0"/>
                        <a:t>Wastewater Utility</a:t>
                      </a:r>
                    </a:p>
                    <a:p>
                      <a:pPr marL="285750" indent="-285750">
                        <a:buFont typeface="Arial" panose="020B0604020202020204" pitchFamily="34" charset="0"/>
                        <a:buChar char="•"/>
                      </a:pPr>
                      <a:r>
                        <a:rPr lang="en-US" sz="1800" dirty="0" smtClean="0"/>
                        <a:t>Water Utility</a:t>
                      </a:r>
                    </a:p>
                    <a:p>
                      <a:pPr marL="285750" indent="-285750">
                        <a:buFont typeface="Arial" panose="020B0604020202020204" pitchFamily="34" charset="0"/>
                        <a:buChar char="•"/>
                      </a:pPr>
                      <a:r>
                        <a:rPr lang="en-US" sz="1800" dirty="0" smtClean="0"/>
                        <a:t>Landfills/MSW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Wastewater Utility</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Water Utility</a:t>
                      </a:r>
                    </a:p>
                    <a:p>
                      <a:endParaRPr lang="en-US" sz="1800" dirty="0"/>
                    </a:p>
                  </a:txBody>
                  <a:tcPr/>
                </a:tc>
              </a:tr>
              <a:tr h="624759">
                <a:tc>
                  <a:txBody>
                    <a:bodyPr/>
                    <a:lstStyle/>
                    <a:p>
                      <a:r>
                        <a:rPr lang="en-US" sz="1800" dirty="0" smtClean="0"/>
                        <a:t>Borrowing Limits</a:t>
                      </a:r>
                      <a:endParaRPr lang="en-US" sz="1800" dirty="0"/>
                    </a:p>
                  </a:txBody>
                  <a:tcPr/>
                </a:tc>
                <a:tc>
                  <a:txBody>
                    <a:bodyPr/>
                    <a:lstStyle/>
                    <a:p>
                      <a:r>
                        <a:rPr lang="en-US" sz="1800" dirty="0" smtClean="0"/>
                        <a:t>$3,000,000 per year</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$25,000,000 per year</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$25,000,000 per year</a:t>
                      </a:r>
                    </a:p>
                    <a:p>
                      <a:endParaRPr lang="en-US" sz="1800" dirty="0"/>
                    </a:p>
                  </a:txBody>
                  <a:tcPr/>
                </a:tc>
              </a:tr>
              <a:tr h="670560">
                <a:tc>
                  <a:txBody>
                    <a:bodyPr/>
                    <a:lstStyle/>
                    <a:p>
                      <a:r>
                        <a:rPr lang="en-US" sz="1800" dirty="0" smtClean="0"/>
                        <a:t>Federal Requirements</a:t>
                      </a:r>
                      <a:endParaRPr lang="en-US" sz="1800" dirty="0"/>
                    </a:p>
                  </a:txBody>
                  <a:tcPr/>
                </a:tc>
                <a:tc>
                  <a:txBody>
                    <a:bodyPr/>
                    <a:lstStyle/>
                    <a:p>
                      <a:r>
                        <a:rPr lang="en-US" sz="1800" dirty="0" smtClean="0"/>
                        <a:t>N/A</a:t>
                      </a:r>
                      <a:endParaRPr lang="en-US" sz="1800" dirty="0"/>
                    </a:p>
                  </a:txBody>
                  <a:tcPr/>
                </a:tc>
                <a:tc>
                  <a:txBody>
                    <a:bodyPr/>
                    <a:lstStyle/>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Environmental approval by Georgia </a:t>
                      </a:r>
                      <a:r>
                        <a:rPr lang="en-US" sz="1800" b="1" kern="1200" baseline="0" dirty="0" smtClean="0">
                          <a:solidFill>
                            <a:schemeClr val="tx1"/>
                          </a:solidFill>
                          <a:effectLst/>
                          <a:latin typeface="+mn-lt"/>
                          <a:ea typeface="+mn-ea"/>
                          <a:cs typeface="+mn-cs"/>
                        </a:rPr>
                        <a:t>EPD</a:t>
                      </a:r>
                    </a:p>
                    <a:p>
                      <a:pPr marL="285750" lvl="0" indent="-285750">
                        <a:buFont typeface="Arial" panose="020B0604020202020204" pitchFamily="34" charset="0"/>
                        <a:buChar char="•"/>
                      </a:pPr>
                      <a:r>
                        <a:rPr lang="en-US" sz="1800" b="1" kern="1200" baseline="0" dirty="0" smtClean="0">
                          <a:solidFill>
                            <a:schemeClr val="tx1"/>
                          </a:solidFill>
                          <a:effectLst/>
                          <a:latin typeface="+mn-lt"/>
                          <a:ea typeface="+mn-ea"/>
                          <a:cs typeface="+mn-cs"/>
                        </a:rPr>
                        <a:t>DBE sub-contractor solicitation</a:t>
                      </a:r>
                      <a:endParaRPr lang="en-US" sz="1800" b="1" kern="1200" baseline="0" dirty="0" smtClean="0">
                        <a:solidFill>
                          <a:schemeClr val="tx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US" sz="1800" b="1" kern="1200" dirty="0" smtClean="0">
                          <a:solidFill>
                            <a:schemeClr val="dk1"/>
                          </a:solidFill>
                          <a:effectLst/>
                          <a:latin typeface="+mn-lt"/>
                          <a:ea typeface="+mn-ea"/>
                          <a:cs typeface="+mn-cs"/>
                        </a:rPr>
                        <a:t>Environmental approval by Georgia </a:t>
                      </a:r>
                      <a:r>
                        <a:rPr lang="en-US" sz="1800" b="1" kern="1200" baseline="0" dirty="0" smtClean="0">
                          <a:solidFill>
                            <a:schemeClr val="tx1"/>
                          </a:solidFill>
                          <a:effectLst/>
                          <a:latin typeface="+mn-lt"/>
                          <a:ea typeface="+mn-ea"/>
                          <a:cs typeface="+mn-cs"/>
                        </a:rPr>
                        <a:t>EPD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baseline="0" dirty="0" smtClean="0">
                          <a:solidFill>
                            <a:schemeClr val="tx1"/>
                          </a:solidFill>
                          <a:effectLst/>
                          <a:latin typeface="+mn-lt"/>
                          <a:ea typeface="+mn-ea"/>
                          <a:cs typeface="+mn-cs"/>
                        </a:rPr>
                        <a:t>DBE sub-contractor solicitation</a:t>
                      </a:r>
                    </a:p>
                  </a:txBody>
                  <a:tcPr/>
                </a:tc>
              </a:tr>
              <a:tr h="320040">
                <a:tc>
                  <a:txBody>
                    <a:bodyPr/>
                    <a:lstStyle/>
                    <a:p>
                      <a:r>
                        <a:rPr lang="en-US" sz="1800" dirty="0" smtClean="0"/>
                        <a:t>20-year interest rate</a:t>
                      </a:r>
                      <a:endParaRPr lang="en-US" sz="1800" dirty="0"/>
                    </a:p>
                  </a:txBody>
                  <a:tcPr/>
                </a:tc>
                <a:tc>
                  <a:txBody>
                    <a:bodyPr/>
                    <a:lstStyle/>
                    <a:p>
                      <a:r>
                        <a:rPr lang="en-US" sz="1800" dirty="0" smtClean="0"/>
                        <a:t>2.03%</a:t>
                      </a:r>
                      <a:endParaRPr lang="en-US" sz="1800" dirty="0"/>
                    </a:p>
                  </a:txBody>
                  <a:tcPr/>
                </a:tc>
                <a:tc>
                  <a:txBody>
                    <a:bodyPr/>
                    <a:lstStyle/>
                    <a:p>
                      <a:pPr marL="0" indent="0">
                        <a:buFont typeface="Arial" panose="020B0604020202020204" pitchFamily="34" charset="0"/>
                        <a:buNone/>
                      </a:pPr>
                      <a:r>
                        <a:rPr lang="en-US" sz="1800" dirty="0" smtClean="0"/>
                        <a:t>1.03%</a:t>
                      </a:r>
                      <a:endParaRPr lang="en-US" sz="1800" dirty="0"/>
                    </a:p>
                  </a:txBody>
                  <a:tcPr/>
                </a:tc>
                <a:tc>
                  <a:txBody>
                    <a:bodyPr/>
                    <a:lstStyle/>
                    <a:p>
                      <a:pPr marL="0" indent="0">
                        <a:buFont typeface="Arial" panose="020B0604020202020204" pitchFamily="34" charset="0"/>
                        <a:buNone/>
                      </a:pPr>
                      <a:r>
                        <a:rPr lang="en-US" sz="1800" dirty="0" smtClean="0"/>
                        <a:t>1.03%</a:t>
                      </a:r>
                      <a:endParaRPr lang="en-US" sz="1800" dirty="0"/>
                    </a:p>
                  </a:txBody>
                  <a:tcPr/>
                </a:tc>
              </a:tr>
              <a:tr h="320040">
                <a:tc>
                  <a:txBody>
                    <a:bodyPr/>
                    <a:lstStyle/>
                    <a:p>
                      <a:r>
                        <a:rPr lang="en-US" sz="1800" dirty="0" smtClean="0"/>
                        <a:t>Competitive Procurement</a:t>
                      </a:r>
                      <a:endParaRPr lang="en-US" sz="1800" dirty="0"/>
                    </a:p>
                  </a:txBody>
                  <a:tcPr/>
                </a:tc>
                <a:tc>
                  <a:txBody>
                    <a:bodyPr/>
                    <a:lstStyle/>
                    <a:p>
                      <a:pPr marL="285750" indent="-285750">
                        <a:buFont typeface="Arial" panose="020B0604020202020204" pitchFamily="34" charset="0"/>
                        <a:buChar char="•"/>
                      </a:pPr>
                      <a:r>
                        <a:rPr lang="en-US" sz="1800" dirty="0" smtClean="0"/>
                        <a:t>Design-Bid-Build</a:t>
                      </a:r>
                    </a:p>
                    <a:p>
                      <a:pPr marL="285750" indent="-285750">
                        <a:buFont typeface="Arial" panose="020B0604020202020204" pitchFamily="34" charset="0"/>
                        <a:buChar char="•"/>
                      </a:pPr>
                      <a:r>
                        <a:rPr lang="en-US" sz="1800" dirty="0" smtClean="0"/>
                        <a:t>Design-Build</a:t>
                      </a:r>
                      <a:endParaRPr lang="en-US" sz="1800" dirty="0"/>
                    </a:p>
                  </a:txBody>
                  <a:tcPr/>
                </a:tc>
                <a:tc>
                  <a:txBody>
                    <a:bodyPr/>
                    <a:lstStyle/>
                    <a:p>
                      <a:pPr marL="285750" indent="-285750">
                        <a:buFont typeface="Arial" panose="020B0604020202020204" pitchFamily="34" charset="0"/>
                        <a:buChar char="•"/>
                      </a:pPr>
                      <a:r>
                        <a:rPr lang="en-US" sz="1800" dirty="0" smtClean="0"/>
                        <a:t>Design-Bid-Build</a:t>
                      </a:r>
                    </a:p>
                    <a:p>
                      <a:pPr marL="285750" indent="-285750">
                        <a:buFont typeface="Arial" panose="020B0604020202020204" pitchFamily="34" charset="0"/>
                        <a:buChar char="•"/>
                      </a:pPr>
                      <a:r>
                        <a:rPr lang="en-US" sz="1800" dirty="0" smtClean="0"/>
                        <a:t>Design-Build</a:t>
                      </a:r>
                      <a:endParaRPr lang="en-US" sz="1800" dirty="0"/>
                    </a:p>
                  </a:txBody>
                  <a:tcPr/>
                </a:tc>
                <a:tc>
                  <a:txBody>
                    <a:bodyPr/>
                    <a:lstStyle/>
                    <a:p>
                      <a:pPr marL="285750" indent="-285750">
                        <a:buFont typeface="Arial" panose="020B0604020202020204" pitchFamily="34" charset="0"/>
                        <a:buChar char="•"/>
                      </a:pPr>
                      <a:r>
                        <a:rPr lang="en-US" sz="1800" dirty="0" smtClean="0"/>
                        <a:t>Design-Bid-Build</a:t>
                      </a:r>
                    </a:p>
                    <a:p>
                      <a:pPr marL="285750" indent="-285750">
                        <a:buFont typeface="Arial" panose="020B0604020202020204" pitchFamily="34" charset="0"/>
                        <a:buChar char="•"/>
                      </a:pPr>
                      <a:r>
                        <a:rPr lang="en-US" sz="1800" dirty="0" smtClean="0"/>
                        <a:t>Design-Build</a:t>
                      </a:r>
                    </a:p>
                  </a:txBody>
                  <a:tcPr/>
                </a:tc>
              </a:tr>
            </a:tbl>
          </a:graphicData>
        </a:graphic>
      </p:graphicFrame>
    </p:spTree>
    <p:extLst>
      <p:ext uri="{BB962C8B-B14F-4D97-AF65-F5344CB8AC3E}">
        <p14:creationId xmlns:p14="http://schemas.microsoft.com/office/powerpoint/2010/main" val="347748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1371600"/>
            <a:ext cx="8610600" cy="2154436"/>
          </a:xfrm>
          <a:prstGeom prst="rect">
            <a:avLst/>
          </a:prstGeom>
          <a:noFill/>
        </p:spPr>
        <p:txBody>
          <a:bodyPr wrap="square" rtlCol="0">
            <a:spAutoFit/>
          </a:bodyPr>
          <a:lstStyle/>
          <a:p>
            <a:r>
              <a:rPr lang="en-US" sz="2000" dirty="0" smtClean="0">
                <a:latin typeface="+mj-lt"/>
              </a:rPr>
              <a:t>Low-interest loans to local governments and authorities for </a:t>
            </a:r>
            <a:r>
              <a:rPr lang="en-US" sz="2000" b="1" dirty="0" smtClean="0">
                <a:latin typeface="+mj-lt"/>
              </a:rPr>
              <a:t>energy production, energy conservation</a:t>
            </a:r>
            <a:r>
              <a:rPr lang="en-US" sz="2000" dirty="0" smtClean="0">
                <a:latin typeface="+mj-lt"/>
              </a:rPr>
              <a:t> and projects with environmental benefits at the following locations:</a:t>
            </a:r>
          </a:p>
          <a:p>
            <a:endParaRPr lang="en-US" sz="1200" dirty="0" smtClean="0">
              <a:latin typeface="+mj-lt"/>
            </a:endParaRPr>
          </a:p>
          <a:p>
            <a:pPr marL="2571750" lvl="5" indent="-285750">
              <a:buFont typeface="Arial" panose="020B0604020202020204" pitchFamily="34" charset="0"/>
              <a:buChar char="•"/>
            </a:pPr>
            <a:r>
              <a:rPr lang="en-US" sz="2000" dirty="0" smtClean="0">
                <a:solidFill>
                  <a:schemeClr val="bg1"/>
                </a:solidFill>
                <a:latin typeface="+mj-lt"/>
              </a:rPr>
              <a:t>Water treatment plant			</a:t>
            </a:r>
          </a:p>
          <a:p>
            <a:pPr marL="2571750" lvl="5" indent="-285750">
              <a:buFont typeface="Arial" panose="020B0604020202020204" pitchFamily="34" charset="0"/>
              <a:buChar char="•"/>
            </a:pPr>
            <a:r>
              <a:rPr lang="en-US" sz="2000" dirty="0" smtClean="0">
                <a:solidFill>
                  <a:schemeClr val="bg1"/>
                </a:solidFill>
                <a:latin typeface="+mj-lt"/>
              </a:rPr>
              <a:t>Wastewater treatment plant</a:t>
            </a:r>
          </a:p>
          <a:p>
            <a:pPr marL="2571750" lvl="5" indent="-285750">
              <a:buFont typeface="Arial" panose="020B0604020202020204" pitchFamily="34" charset="0"/>
              <a:buChar char="•"/>
            </a:pPr>
            <a:r>
              <a:rPr lang="en-US" sz="2000" dirty="0" smtClean="0">
                <a:solidFill>
                  <a:schemeClr val="bg1"/>
                </a:solidFill>
                <a:latin typeface="+mj-lt"/>
              </a:rPr>
              <a:t>Landfill</a:t>
            </a:r>
          </a:p>
          <a:p>
            <a:pPr marL="2571750" lvl="5" indent="-285750">
              <a:buFont typeface="Arial" panose="020B0604020202020204" pitchFamily="34" charset="0"/>
              <a:buChar char="•"/>
            </a:pPr>
            <a:r>
              <a:rPr lang="en-US" sz="2000" dirty="0" smtClean="0">
                <a:solidFill>
                  <a:schemeClr val="bg1"/>
                </a:solidFill>
                <a:latin typeface="+mj-lt"/>
              </a:rPr>
              <a:t>Municipal Solid Waste</a:t>
            </a:r>
            <a:endParaRPr lang="en-US" sz="2000" dirty="0">
              <a:solidFill>
                <a:schemeClr val="bg1"/>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68" y="3581400"/>
            <a:ext cx="3728330" cy="273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81400"/>
            <a:ext cx="3825240" cy="273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00450" y="320962"/>
            <a:ext cx="5238750" cy="584775"/>
          </a:xfrm>
          <a:prstGeom prst="rect">
            <a:avLst/>
          </a:prstGeom>
        </p:spPr>
        <p:txBody>
          <a:bodyPr wrap="square">
            <a:spAutoFit/>
          </a:bodyPr>
          <a:lstStyle/>
          <a:p>
            <a:pPr algn="r"/>
            <a:r>
              <a:rPr lang="en-US" sz="3200" dirty="0" smtClean="0">
                <a:solidFill>
                  <a:schemeClr val="tx2"/>
                </a:solidFill>
                <a:latin typeface="+mj-lt"/>
              </a:rPr>
              <a:t> Eligible Facilities</a:t>
            </a:r>
            <a:endParaRPr lang="en-US" sz="3200" dirty="0">
              <a:solidFill>
                <a:schemeClr val="tx2"/>
              </a:solidFill>
              <a:latin typeface="+mj-lt"/>
            </a:endParaRPr>
          </a:p>
        </p:txBody>
      </p:sp>
    </p:spTree>
    <p:extLst>
      <p:ext uri="{BB962C8B-B14F-4D97-AF65-F5344CB8AC3E}">
        <p14:creationId xmlns:p14="http://schemas.microsoft.com/office/powerpoint/2010/main" val="1536316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3200400" y="9525"/>
            <a:ext cx="5638800" cy="1077218"/>
          </a:xfrm>
          <a:prstGeom prst="rect">
            <a:avLst/>
          </a:prstGeom>
          <a:noFill/>
          <a:ln w="9525">
            <a:noFill/>
            <a:miter lim="800000"/>
            <a:headEnd/>
            <a:tailEnd/>
          </a:ln>
        </p:spPr>
        <p:txBody>
          <a:bodyPr wrap="square">
            <a:spAutoFit/>
          </a:bodyPr>
          <a:lstStyle/>
          <a:p>
            <a:pPr algn="r"/>
            <a:r>
              <a:rPr lang="en-US" sz="3200" dirty="0">
                <a:solidFill>
                  <a:schemeClr val="tx2"/>
                </a:solidFill>
                <a:latin typeface="+mn-lt"/>
              </a:rPr>
              <a:t>Energy Production and </a:t>
            </a:r>
            <a:endParaRPr lang="en-US" sz="3200" dirty="0" smtClean="0">
              <a:solidFill>
                <a:schemeClr val="tx2"/>
              </a:solidFill>
              <a:latin typeface="+mn-lt"/>
            </a:endParaRPr>
          </a:p>
          <a:p>
            <a:pPr algn="r"/>
            <a:r>
              <a:rPr lang="en-US" sz="3200" dirty="0" smtClean="0">
                <a:solidFill>
                  <a:schemeClr val="tx2"/>
                </a:solidFill>
                <a:latin typeface="+mn-lt"/>
              </a:rPr>
              <a:t>Conservation </a:t>
            </a:r>
            <a:r>
              <a:rPr lang="en-US" sz="3200" dirty="0">
                <a:solidFill>
                  <a:schemeClr val="tx2"/>
                </a:solidFill>
                <a:latin typeface="+mn-lt"/>
              </a:rPr>
              <a:t>Projects</a:t>
            </a:r>
          </a:p>
        </p:txBody>
      </p:sp>
      <p:sp>
        <p:nvSpPr>
          <p:cNvPr id="4" name="TextBox 3"/>
          <p:cNvSpPr txBox="1"/>
          <p:nvPr/>
        </p:nvSpPr>
        <p:spPr>
          <a:xfrm>
            <a:off x="4267200" y="2133600"/>
            <a:ext cx="4495800" cy="1815882"/>
          </a:xfrm>
          <a:prstGeom prst="rect">
            <a:avLst/>
          </a:prstGeom>
          <a:noFill/>
        </p:spPr>
        <p:txBody>
          <a:bodyPr wrap="square" rtlCol="0">
            <a:spAutoFit/>
          </a:bodyPr>
          <a:lstStyle/>
          <a:p>
            <a:r>
              <a:rPr lang="en-US" sz="2800" b="1" dirty="0" smtClean="0">
                <a:latin typeface="+mn-lt"/>
              </a:rPr>
              <a:t>Project categories</a:t>
            </a:r>
          </a:p>
          <a:p>
            <a:pPr marL="285750" indent="-285750">
              <a:buFont typeface="Arial" pitchFamily="34" charset="0"/>
              <a:buChar char="•"/>
            </a:pPr>
            <a:r>
              <a:rPr lang="en-US" sz="2800" dirty="0" smtClean="0">
                <a:solidFill>
                  <a:schemeClr val="bg1">
                    <a:lumMod val="75000"/>
                  </a:schemeClr>
                </a:solidFill>
                <a:latin typeface="+mn-lt"/>
              </a:rPr>
              <a:t>Energy Production</a:t>
            </a:r>
          </a:p>
          <a:p>
            <a:pPr marL="285750" indent="-285750">
              <a:buFont typeface="Arial" pitchFamily="34" charset="0"/>
              <a:buChar char="•"/>
            </a:pPr>
            <a:r>
              <a:rPr lang="en-US" sz="2800" dirty="0" smtClean="0">
                <a:solidFill>
                  <a:schemeClr val="bg1">
                    <a:lumMod val="75000"/>
                  </a:schemeClr>
                </a:solidFill>
                <a:latin typeface="+mn-lt"/>
              </a:rPr>
              <a:t>Energy Conservation</a:t>
            </a:r>
          </a:p>
          <a:p>
            <a:pPr marL="285750" indent="-285750">
              <a:buFont typeface="Arial" pitchFamily="34" charset="0"/>
              <a:buChar char="•"/>
            </a:pPr>
            <a:r>
              <a:rPr lang="en-US" sz="2800" dirty="0" smtClean="0">
                <a:solidFill>
                  <a:schemeClr val="bg1">
                    <a:lumMod val="75000"/>
                  </a:schemeClr>
                </a:solidFill>
                <a:latin typeface="+mn-lt"/>
              </a:rPr>
              <a:t>Energy Management Planning</a:t>
            </a:r>
            <a:endParaRPr lang="en-US" sz="2800" dirty="0">
              <a:solidFill>
                <a:schemeClr val="bg1">
                  <a:lumMod val="75000"/>
                </a:schemeClr>
              </a:solidFill>
              <a:latin typeface="+mn-lt"/>
            </a:endParaRPr>
          </a:p>
        </p:txBody>
      </p:sp>
      <p:pic>
        <p:nvPicPr>
          <p:cNvPr id="8" name="Picture 7"/>
          <p:cNvPicPr>
            <a:picLocks noChangeAspect="1"/>
          </p:cNvPicPr>
          <p:nvPr/>
        </p:nvPicPr>
        <p:blipFill>
          <a:blip r:embed="rId3"/>
          <a:stretch>
            <a:fillRect/>
          </a:stretch>
        </p:blipFill>
        <p:spPr>
          <a:xfrm>
            <a:off x="845127" y="1219200"/>
            <a:ext cx="2743200" cy="5105400"/>
          </a:xfrm>
          <a:prstGeom prst="rect">
            <a:avLst/>
          </a:prstGeom>
        </p:spPr>
      </p:pic>
    </p:spTree>
    <p:extLst>
      <p:ext uri="{BB962C8B-B14F-4D97-AF65-F5344CB8AC3E}">
        <p14:creationId xmlns:p14="http://schemas.microsoft.com/office/powerpoint/2010/main" val="323166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3048000" y="304800"/>
            <a:ext cx="5791200" cy="584775"/>
          </a:xfrm>
          <a:prstGeom prst="rect">
            <a:avLst/>
          </a:prstGeom>
          <a:noFill/>
          <a:ln w="9525">
            <a:noFill/>
            <a:miter lim="800000"/>
            <a:headEnd/>
            <a:tailEnd/>
          </a:ln>
        </p:spPr>
        <p:txBody>
          <a:bodyPr wrap="square">
            <a:spAutoFit/>
          </a:bodyPr>
          <a:lstStyle/>
          <a:p>
            <a:pPr algn="r"/>
            <a:r>
              <a:rPr lang="en-US" sz="3200" dirty="0" smtClean="0">
                <a:solidFill>
                  <a:schemeClr val="tx2"/>
                </a:solidFill>
                <a:latin typeface="+mj-lt"/>
              </a:rPr>
              <a:t>Energy Conservation Projects</a:t>
            </a:r>
            <a:endParaRPr lang="en-US" sz="1600" dirty="0">
              <a:solidFill>
                <a:schemeClr val="tx2"/>
              </a:solidFill>
              <a:latin typeface="+mj-lt"/>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216026"/>
            <a:ext cx="5105400"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349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3048000" y="304800"/>
            <a:ext cx="5791200" cy="584775"/>
          </a:xfrm>
          <a:prstGeom prst="rect">
            <a:avLst/>
          </a:prstGeom>
          <a:noFill/>
          <a:ln w="9525">
            <a:noFill/>
            <a:miter lim="800000"/>
            <a:headEnd/>
            <a:tailEnd/>
          </a:ln>
        </p:spPr>
        <p:txBody>
          <a:bodyPr wrap="square">
            <a:spAutoFit/>
          </a:bodyPr>
          <a:lstStyle/>
          <a:p>
            <a:pPr algn="r"/>
            <a:r>
              <a:rPr lang="en-US" sz="3200" dirty="0" smtClean="0">
                <a:solidFill>
                  <a:schemeClr val="tx2"/>
                </a:solidFill>
                <a:latin typeface="+mj-lt"/>
              </a:rPr>
              <a:t>Energy Production Projects</a:t>
            </a:r>
            <a:endParaRPr lang="en-US" sz="1600" dirty="0">
              <a:solidFill>
                <a:schemeClr val="tx2"/>
              </a:solidFill>
              <a:latin typeface="+mj-lt"/>
            </a:endParaRPr>
          </a:p>
        </p:txBody>
      </p:sp>
      <p:pic>
        <p:nvPicPr>
          <p:cNvPr id="2" name="Picture 1"/>
          <p:cNvPicPr>
            <a:picLocks noChangeAspect="1"/>
          </p:cNvPicPr>
          <p:nvPr/>
        </p:nvPicPr>
        <p:blipFill>
          <a:blip r:embed="rId3"/>
          <a:stretch>
            <a:fillRect/>
          </a:stretch>
        </p:blipFill>
        <p:spPr>
          <a:xfrm>
            <a:off x="725325" y="1219200"/>
            <a:ext cx="6208875" cy="5151270"/>
          </a:xfrm>
          <a:prstGeom prst="rect">
            <a:avLst/>
          </a:prstGeom>
        </p:spPr>
      </p:pic>
    </p:spTree>
    <p:extLst>
      <p:ext uri="{BB962C8B-B14F-4D97-AF65-F5344CB8AC3E}">
        <p14:creationId xmlns:p14="http://schemas.microsoft.com/office/powerpoint/2010/main" val="3666235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3505200" y="304800"/>
            <a:ext cx="5105400" cy="584775"/>
          </a:xfrm>
          <a:prstGeom prst="rect">
            <a:avLst/>
          </a:prstGeom>
          <a:noFill/>
          <a:ln w="9525">
            <a:noFill/>
            <a:miter lim="800000"/>
            <a:headEnd/>
            <a:tailEnd/>
          </a:ln>
        </p:spPr>
        <p:txBody>
          <a:bodyPr wrap="square">
            <a:spAutoFit/>
          </a:bodyPr>
          <a:lstStyle/>
          <a:p>
            <a:pPr algn="r"/>
            <a:r>
              <a:rPr lang="en-US" sz="3200" dirty="0">
                <a:solidFill>
                  <a:schemeClr val="tx2"/>
                </a:solidFill>
                <a:latin typeface="+mj-lt"/>
              </a:rPr>
              <a:t>Project Eligibility Requirements </a:t>
            </a:r>
          </a:p>
        </p:txBody>
      </p:sp>
      <p:graphicFrame>
        <p:nvGraphicFramePr>
          <p:cNvPr id="4" name="Table 3"/>
          <p:cNvGraphicFramePr>
            <a:graphicFrameLocks noGrp="1"/>
          </p:cNvGraphicFramePr>
          <p:nvPr>
            <p:extLst>
              <p:ext uri="{D42A27DB-BD31-4B8C-83A1-F6EECF244321}">
                <p14:modId xmlns:p14="http://schemas.microsoft.com/office/powerpoint/2010/main" val="3041360950"/>
              </p:ext>
            </p:extLst>
          </p:nvPr>
        </p:nvGraphicFramePr>
        <p:xfrm>
          <a:off x="533400" y="1676400"/>
          <a:ext cx="8001000" cy="3297454"/>
        </p:xfrm>
        <a:graphic>
          <a:graphicData uri="http://schemas.openxmlformats.org/drawingml/2006/table">
            <a:tbl>
              <a:tblPr firstRow="1" firstCol="1" bandRow="1">
                <a:tableStyleId>{5C22544A-7EE6-4342-B048-85BDC9FD1C3A}</a:tableStyleId>
              </a:tblPr>
              <a:tblGrid>
                <a:gridCol w="3728064"/>
                <a:gridCol w="2150807"/>
                <a:gridCol w="2122129"/>
              </a:tblGrid>
              <a:tr h="317180">
                <a:tc rowSpan="2">
                  <a:txBody>
                    <a:bodyPr/>
                    <a:lstStyle/>
                    <a:p>
                      <a:pPr marL="0" marR="0" indent="0">
                        <a:lnSpc>
                          <a:spcPct val="120000"/>
                        </a:lnSpc>
                        <a:spcBef>
                          <a:spcPts val="0"/>
                        </a:spcBef>
                        <a:spcAft>
                          <a:spcPts val="0"/>
                        </a:spcAft>
                        <a:buFont typeface="Arial" panose="020B0604020202020204" pitchFamily="34" charset="0"/>
                        <a:buNone/>
                      </a:pPr>
                      <a:endParaRPr lang="en-US" sz="2000" b="1" dirty="0">
                        <a:effectLst/>
                        <a:latin typeface="+mn-lt"/>
                        <a:ea typeface="Calibri"/>
                        <a:cs typeface="Times New Roman"/>
                      </a:endParaRPr>
                    </a:p>
                  </a:txBody>
                  <a:tcPr marL="68580" marR="68580" marT="0" marB="0"/>
                </a:tc>
                <a:tc gridSpan="2">
                  <a:txBody>
                    <a:bodyPr/>
                    <a:lstStyle/>
                    <a:p>
                      <a:pPr marL="0" marR="0" algn="ctr">
                        <a:lnSpc>
                          <a:spcPct val="120000"/>
                        </a:lnSpc>
                        <a:spcBef>
                          <a:spcPts val="0"/>
                        </a:spcBef>
                        <a:spcAft>
                          <a:spcPts val="0"/>
                        </a:spcAft>
                      </a:pPr>
                      <a:r>
                        <a:rPr lang="en-US" sz="2000" b="1" dirty="0">
                          <a:solidFill>
                            <a:schemeClr val="tx1"/>
                          </a:solidFill>
                          <a:effectLst/>
                          <a:latin typeface="+mn-lt"/>
                        </a:rPr>
                        <a:t>Project Eligibility</a:t>
                      </a:r>
                      <a:endParaRPr lang="en-US" sz="2000" b="1" dirty="0">
                        <a:solidFill>
                          <a:schemeClr val="tx1"/>
                        </a:solidFill>
                        <a:effectLst/>
                        <a:latin typeface="+mn-lt"/>
                        <a:ea typeface="Calibri"/>
                        <a:cs typeface="Times New Roman"/>
                      </a:endParaRPr>
                    </a:p>
                  </a:txBody>
                  <a:tcPr marL="68580" marR="68580" marT="0" marB="0"/>
                </a:tc>
                <a:tc hMerge="1">
                  <a:txBody>
                    <a:bodyPr/>
                    <a:lstStyle/>
                    <a:p>
                      <a:endParaRPr lang="en-US"/>
                    </a:p>
                  </a:txBody>
                  <a:tcPr/>
                </a:tc>
              </a:tr>
              <a:tr h="317286">
                <a:tc vMerge="1">
                  <a:txBody>
                    <a:bodyPr/>
                    <a:lstStyle/>
                    <a:p>
                      <a:endParaRPr lang="en-US"/>
                    </a:p>
                  </a:txBody>
                  <a:tcPr/>
                </a:tc>
                <a:tc>
                  <a:txBody>
                    <a:bodyPr/>
                    <a:lstStyle/>
                    <a:p>
                      <a:pPr marL="0" marR="0" algn="ctr" defTabSz="914400" rtl="0" eaLnBrk="1" latinLnBrk="0" hangingPunct="1">
                        <a:lnSpc>
                          <a:spcPct val="120000"/>
                        </a:lnSpc>
                        <a:spcBef>
                          <a:spcPts val="0"/>
                        </a:spcBef>
                        <a:spcAft>
                          <a:spcPts val="0"/>
                        </a:spcAft>
                      </a:pPr>
                      <a:r>
                        <a:rPr lang="en-US" sz="2000" b="1" kern="1200" dirty="0">
                          <a:solidFill>
                            <a:schemeClr val="tx1"/>
                          </a:solidFill>
                          <a:effectLst/>
                          <a:latin typeface="+mn-lt"/>
                          <a:ea typeface="+mn-ea"/>
                          <a:cs typeface="+mn-cs"/>
                        </a:rPr>
                        <a:t>On-site Project</a:t>
                      </a:r>
                    </a:p>
                  </a:txBody>
                  <a:tcPr marL="68580" marR="68580" marT="0" marB="0">
                    <a:solidFill>
                      <a:schemeClr val="tx2">
                        <a:lumMod val="85000"/>
                      </a:schemeClr>
                    </a:solidFill>
                  </a:tcPr>
                </a:tc>
                <a:tc>
                  <a:txBody>
                    <a:bodyPr/>
                    <a:lstStyle/>
                    <a:p>
                      <a:pPr marL="0" marR="0" algn="ctr">
                        <a:lnSpc>
                          <a:spcPct val="120000"/>
                        </a:lnSpc>
                        <a:spcBef>
                          <a:spcPts val="0"/>
                        </a:spcBef>
                        <a:spcAft>
                          <a:spcPts val="0"/>
                        </a:spcAft>
                      </a:pPr>
                      <a:r>
                        <a:rPr lang="en-US" sz="2000" b="1" dirty="0">
                          <a:solidFill>
                            <a:schemeClr val="tx1"/>
                          </a:solidFill>
                          <a:effectLst/>
                          <a:latin typeface="+mn-lt"/>
                        </a:rPr>
                        <a:t>Off-site Project</a:t>
                      </a:r>
                      <a:endParaRPr lang="en-US" sz="2000" b="1" dirty="0">
                        <a:solidFill>
                          <a:schemeClr val="tx1"/>
                        </a:solidFill>
                        <a:effectLst/>
                        <a:latin typeface="+mn-lt"/>
                        <a:ea typeface="Calibri"/>
                        <a:cs typeface="Times New Roman"/>
                      </a:endParaRPr>
                    </a:p>
                  </a:txBody>
                  <a:tcPr marL="68580" marR="68580" marT="0" marB="0">
                    <a:solidFill>
                      <a:schemeClr val="tx2">
                        <a:lumMod val="85000"/>
                      </a:schemeClr>
                    </a:solidFill>
                  </a:tcPr>
                </a:tc>
              </a:tr>
              <a:tr h="1140415">
                <a:tc>
                  <a:txBody>
                    <a:bodyPr/>
                    <a:lstStyle/>
                    <a:p>
                      <a:pPr marL="0" marR="0">
                        <a:spcBef>
                          <a:spcPts val="0"/>
                        </a:spcBef>
                        <a:spcAft>
                          <a:spcPts val="0"/>
                        </a:spcAft>
                      </a:pPr>
                      <a:r>
                        <a:rPr lang="en-US" sz="2000" b="1" kern="1200" dirty="0" smtClean="0">
                          <a:solidFill>
                            <a:schemeClr val="tx1"/>
                          </a:solidFill>
                          <a:effectLst/>
                          <a:latin typeface="+mn-lt"/>
                          <a:ea typeface="+mn-ea"/>
                          <a:cs typeface="+mn-cs"/>
                        </a:rPr>
                        <a:t>Energy production for </a:t>
                      </a:r>
                    </a:p>
                    <a:p>
                      <a:pPr marL="0" marR="0">
                        <a:spcBef>
                          <a:spcPts val="0"/>
                        </a:spcBef>
                        <a:spcAft>
                          <a:spcPts val="0"/>
                        </a:spcAft>
                      </a:pPr>
                      <a:r>
                        <a:rPr lang="en-US" sz="2000" b="1" u="sng" kern="1200" dirty="0" smtClean="0">
                          <a:solidFill>
                            <a:schemeClr val="tx1"/>
                          </a:solidFill>
                          <a:effectLst/>
                          <a:latin typeface="+mn-lt"/>
                          <a:ea typeface="+mn-ea"/>
                          <a:cs typeface="+mn-cs"/>
                        </a:rPr>
                        <a:t>DIRECT USE </a:t>
                      </a:r>
                      <a:r>
                        <a:rPr lang="en-US" sz="2000" b="1" kern="1200" dirty="0" smtClean="0">
                          <a:solidFill>
                            <a:schemeClr val="tx1"/>
                          </a:solidFill>
                          <a:effectLst/>
                          <a:latin typeface="+mn-lt"/>
                          <a:ea typeface="+mn-ea"/>
                          <a:cs typeface="+mn-cs"/>
                        </a:rPr>
                        <a:t>by the facility</a:t>
                      </a:r>
                      <a:endParaRPr lang="en-US" sz="2000" b="1" kern="1200" dirty="0">
                        <a:solidFill>
                          <a:schemeClr val="tx1"/>
                        </a:solidFill>
                        <a:effectLst/>
                        <a:latin typeface="+mn-lt"/>
                        <a:ea typeface="+mn-ea"/>
                        <a:cs typeface="+mn-cs"/>
                      </a:endParaRPr>
                    </a:p>
                  </a:txBody>
                  <a:tcPr marL="68580" marR="68580" marT="0" marB="0">
                    <a:solidFill>
                      <a:schemeClr val="tx2">
                        <a:lumMod val="85000"/>
                      </a:schemeClr>
                    </a:solidFill>
                  </a:tcPr>
                </a:tc>
                <a:tc>
                  <a:txBody>
                    <a:bodyPr/>
                    <a:lstStyle/>
                    <a:p>
                      <a:pPr marL="0" marR="0" algn="ctr">
                        <a:lnSpc>
                          <a:spcPct val="120000"/>
                        </a:lnSpc>
                        <a:spcBef>
                          <a:spcPts val="0"/>
                        </a:spcBef>
                        <a:spcAft>
                          <a:spcPts val="0"/>
                        </a:spcAft>
                      </a:pPr>
                      <a:r>
                        <a:rPr lang="en-US" sz="2000" b="1" kern="1200" dirty="0">
                          <a:solidFill>
                            <a:schemeClr val="tx1"/>
                          </a:solidFill>
                          <a:effectLst/>
                          <a:latin typeface="+mn-lt"/>
                          <a:ea typeface="+mn-ea"/>
                          <a:cs typeface="+mn-cs"/>
                        </a:rPr>
                        <a:t>Eligible</a:t>
                      </a:r>
                    </a:p>
                  </a:txBody>
                  <a:tcPr marL="68580" marR="68580" marT="0" marB="0">
                    <a:solidFill>
                      <a:schemeClr val="accent1"/>
                    </a:solidFill>
                  </a:tcPr>
                </a:tc>
                <a:tc>
                  <a:txBody>
                    <a:bodyPr/>
                    <a:lstStyle/>
                    <a:p>
                      <a:pPr marL="0" marR="0" algn="ctr">
                        <a:lnSpc>
                          <a:spcPct val="120000"/>
                        </a:lnSpc>
                        <a:spcBef>
                          <a:spcPts val="0"/>
                        </a:spcBef>
                        <a:spcAft>
                          <a:spcPts val="0"/>
                        </a:spcAft>
                      </a:pPr>
                      <a:r>
                        <a:rPr lang="en-US" sz="2000" b="1" dirty="0">
                          <a:solidFill>
                            <a:schemeClr val="tx1"/>
                          </a:solidFill>
                          <a:effectLst/>
                          <a:latin typeface="+mn-lt"/>
                        </a:rPr>
                        <a:t>Eligible</a:t>
                      </a:r>
                      <a:endParaRPr lang="en-US" sz="2000" b="1" dirty="0">
                        <a:solidFill>
                          <a:schemeClr val="tx1"/>
                        </a:solidFill>
                        <a:effectLst/>
                        <a:latin typeface="+mn-lt"/>
                        <a:ea typeface="Calibri"/>
                        <a:cs typeface="Times New Roman"/>
                      </a:endParaRPr>
                    </a:p>
                  </a:txBody>
                  <a:tcPr marL="68580" marR="68580" marT="0" marB="0">
                    <a:solidFill>
                      <a:schemeClr val="accent1"/>
                    </a:solidFill>
                  </a:tcPr>
                </a:tc>
              </a:tr>
              <a:tr h="1425519">
                <a:tc>
                  <a:txBody>
                    <a:bodyPr/>
                    <a:lstStyle/>
                    <a:p>
                      <a:pPr marL="0" marR="0">
                        <a:spcBef>
                          <a:spcPts val="0"/>
                        </a:spcBef>
                        <a:spcAft>
                          <a:spcPts val="0"/>
                        </a:spcAft>
                      </a:pPr>
                      <a:r>
                        <a:rPr lang="en-US" sz="2000" b="1" dirty="0" smtClean="0">
                          <a:solidFill>
                            <a:schemeClr val="tx1"/>
                          </a:solidFill>
                          <a:effectLst/>
                          <a:latin typeface="+mn-lt"/>
                        </a:rPr>
                        <a:t>Energy production </a:t>
                      </a:r>
                      <a:r>
                        <a:rPr lang="en-US" sz="2000" b="1" u="sng" dirty="0" smtClean="0">
                          <a:solidFill>
                            <a:schemeClr val="tx1"/>
                          </a:solidFill>
                          <a:effectLst/>
                          <a:latin typeface="+mn-lt"/>
                        </a:rPr>
                        <a:t>SOLD</a:t>
                      </a:r>
                      <a:r>
                        <a:rPr lang="en-US" sz="2000" b="1" u="sng" baseline="0" dirty="0" smtClean="0">
                          <a:solidFill>
                            <a:schemeClr val="tx1"/>
                          </a:solidFill>
                          <a:effectLst/>
                          <a:latin typeface="+mn-lt"/>
                        </a:rPr>
                        <a:t> TO</a:t>
                      </a:r>
                      <a:r>
                        <a:rPr lang="en-US" sz="2000" b="1" baseline="0" dirty="0" smtClean="0">
                          <a:solidFill>
                            <a:schemeClr val="tx1"/>
                          </a:solidFill>
                          <a:effectLst/>
                          <a:latin typeface="+mn-lt"/>
                        </a:rPr>
                        <a:t> </a:t>
                      </a:r>
                      <a:r>
                        <a:rPr lang="en-US" sz="2000" b="1" dirty="0" smtClean="0">
                          <a:solidFill>
                            <a:schemeClr val="tx1"/>
                          </a:solidFill>
                          <a:effectLst/>
                          <a:latin typeface="+mn-lt"/>
                        </a:rPr>
                        <a:t>the </a:t>
                      </a:r>
                      <a:r>
                        <a:rPr lang="en-US" sz="2000" b="1" dirty="0" smtClean="0">
                          <a:solidFill>
                            <a:schemeClr val="tx1"/>
                          </a:solidFill>
                          <a:effectLst/>
                          <a:latin typeface="+mn-lt"/>
                        </a:rPr>
                        <a:t>electrical </a:t>
                      </a:r>
                      <a:r>
                        <a:rPr lang="en-US" sz="2000" b="1" dirty="0">
                          <a:solidFill>
                            <a:schemeClr val="tx1"/>
                          </a:solidFill>
                          <a:effectLst/>
                          <a:latin typeface="+mn-lt"/>
                        </a:rPr>
                        <a:t>grid or natural gas distribution </a:t>
                      </a:r>
                      <a:r>
                        <a:rPr lang="en-US" sz="2000" b="1" dirty="0" smtClean="0">
                          <a:solidFill>
                            <a:schemeClr val="tx1"/>
                          </a:solidFill>
                          <a:effectLst/>
                          <a:latin typeface="+mn-lt"/>
                        </a:rPr>
                        <a:t>system</a:t>
                      </a:r>
                      <a:endParaRPr lang="en-US" sz="2000" b="1" dirty="0">
                        <a:solidFill>
                          <a:schemeClr val="tx1"/>
                        </a:solidFill>
                        <a:effectLst/>
                        <a:latin typeface="+mn-lt"/>
                        <a:ea typeface="Times New Roman"/>
                        <a:cs typeface="Times New Roman"/>
                      </a:endParaRPr>
                    </a:p>
                  </a:txBody>
                  <a:tcPr marL="68580" marR="68580" marT="0" marB="0">
                    <a:solidFill>
                      <a:schemeClr val="tx2">
                        <a:lumMod val="85000"/>
                      </a:schemeClr>
                    </a:solidFill>
                  </a:tcPr>
                </a:tc>
                <a:tc>
                  <a:txBody>
                    <a:bodyPr/>
                    <a:lstStyle/>
                    <a:p>
                      <a:pPr marL="0" marR="0" algn="ctr">
                        <a:lnSpc>
                          <a:spcPct val="120000"/>
                        </a:lnSpc>
                        <a:spcBef>
                          <a:spcPts val="0"/>
                        </a:spcBef>
                        <a:spcAft>
                          <a:spcPts val="0"/>
                        </a:spcAft>
                      </a:pPr>
                      <a:r>
                        <a:rPr lang="en-US" sz="2000" b="1" dirty="0">
                          <a:solidFill>
                            <a:schemeClr val="tx1"/>
                          </a:solidFill>
                          <a:effectLst/>
                          <a:latin typeface="+mn-lt"/>
                        </a:rPr>
                        <a:t>Eligible</a:t>
                      </a:r>
                      <a:endParaRPr lang="en-US" sz="2000" b="1" dirty="0">
                        <a:solidFill>
                          <a:schemeClr val="tx1"/>
                        </a:solidFill>
                        <a:effectLst/>
                        <a:latin typeface="+mn-lt"/>
                        <a:ea typeface="Calibri"/>
                        <a:cs typeface="Times New Roman"/>
                      </a:endParaRPr>
                    </a:p>
                  </a:txBody>
                  <a:tcPr marL="68580" marR="68580" marT="0" marB="0">
                    <a:solidFill>
                      <a:schemeClr val="accent1"/>
                    </a:solidFill>
                  </a:tcPr>
                </a:tc>
                <a:tc>
                  <a:txBody>
                    <a:bodyPr/>
                    <a:lstStyle/>
                    <a:p>
                      <a:pPr marL="0" marR="0" algn="ctr">
                        <a:lnSpc>
                          <a:spcPct val="120000"/>
                        </a:lnSpc>
                        <a:spcBef>
                          <a:spcPts val="0"/>
                        </a:spcBef>
                        <a:spcAft>
                          <a:spcPts val="0"/>
                        </a:spcAft>
                      </a:pPr>
                      <a:r>
                        <a:rPr lang="en-US" sz="2000" b="1" dirty="0">
                          <a:solidFill>
                            <a:schemeClr val="tx1"/>
                          </a:solidFill>
                          <a:effectLst/>
                          <a:latin typeface="+mn-lt"/>
                        </a:rPr>
                        <a:t>Ineligible</a:t>
                      </a:r>
                      <a:endParaRPr lang="en-US" sz="2000" b="1" dirty="0">
                        <a:solidFill>
                          <a:schemeClr val="tx1"/>
                        </a:solidFill>
                        <a:effectLst/>
                        <a:latin typeface="+mn-lt"/>
                        <a:ea typeface="Calibri"/>
                        <a:cs typeface="Times New Roman"/>
                      </a:endParaRPr>
                    </a:p>
                  </a:txBody>
                  <a:tcPr marL="68580" marR="68580" marT="0" marB="0">
                    <a:solidFill>
                      <a:schemeClr val="accent4">
                        <a:lumMod val="60000"/>
                        <a:lumOff val="40000"/>
                      </a:schemeClr>
                    </a:solidFill>
                  </a:tcPr>
                </a:tc>
              </a:tr>
            </a:tbl>
          </a:graphicData>
        </a:graphic>
      </p:graphicFrame>
    </p:spTree>
    <p:extLst>
      <p:ext uri="{BB962C8B-B14F-4D97-AF65-F5344CB8AC3E}">
        <p14:creationId xmlns:p14="http://schemas.microsoft.com/office/powerpoint/2010/main" val="53691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FA_PowerPoint template_05-24-2011 FINAL">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EFA">
      <a:dk1>
        <a:srgbClr val="1C3664"/>
      </a:dk1>
      <a:lt1>
        <a:srgbClr val="5D8658"/>
      </a:lt1>
      <a:dk2>
        <a:srgbClr val="FFFFFF"/>
      </a:dk2>
      <a:lt2>
        <a:srgbClr val="3B6E8F"/>
      </a:lt2>
      <a:accent1>
        <a:srgbClr val="A2B69A"/>
      </a:accent1>
      <a:accent2>
        <a:srgbClr val="CFB539"/>
      </a:accent2>
      <a:accent3>
        <a:srgbClr val="B15C12"/>
      </a:accent3>
      <a:accent4>
        <a:srgbClr val="8B0E04"/>
      </a:accent4>
      <a:accent5>
        <a:srgbClr val="80561B"/>
      </a:accent5>
      <a:accent6>
        <a:srgbClr val="BABCBE"/>
      </a:accent6>
      <a:hlink>
        <a:srgbClr val="0000FF"/>
      </a:hlink>
      <a:folHlink>
        <a:srgbClr val="0000F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GEFA_PowerPoint template_05-24-2011 FINAL</Template>
  <TotalTime>11984</TotalTime>
  <Words>1450</Words>
  <Application>Microsoft Office PowerPoint</Application>
  <PresentationFormat>On-screen Show (4:3)</PresentationFormat>
  <Paragraphs>195</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ＭＳ Ｐゴシック</vt:lpstr>
      <vt:lpstr>Arial</vt:lpstr>
      <vt:lpstr>Arial Narrow</vt:lpstr>
      <vt:lpstr>Calibri</vt:lpstr>
      <vt:lpstr>Times New Roman</vt:lpstr>
      <vt:lpstr>GEFA_PowerPoint template_05-24-2011 FINAL</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GEFA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shane</dc:creator>
  <cp:lastModifiedBy>Jason</cp:lastModifiedBy>
  <cp:revision>267</cp:revision>
  <cp:lastPrinted>2014-06-03T20:26:14Z</cp:lastPrinted>
  <dcterms:created xsi:type="dcterms:W3CDTF">2011-07-21T20:04:55Z</dcterms:created>
  <dcterms:modified xsi:type="dcterms:W3CDTF">2015-04-22T12:04:42Z</dcterms:modified>
</cp:coreProperties>
</file>