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5"/>
    <p:sldMasterId id="2147484070" r:id="rId6"/>
    <p:sldMasterId id="2147483723" r:id="rId7"/>
    <p:sldMasterId id="2147484136" r:id="rId8"/>
    <p:sldMasterId id="2147483747" r:id="rId9"/>
  </p:sldMasterIdLst>
  <p:notesMasterIdLst>
    <p:notesMasterId r:id="rId38"/>
  </p:notesMasterIdLst>
  <p:handoutMasterIdLst>
    <p:handoutMasterId r:id="rId39"/>
  </p:handoutMasterIdLst>
  <p:sldIdLst>
    <p:sldId id="289" r:id="rId10"/>
    <p:sldId id="411" r:id="rId11"/>
    <p:sldId id="435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6" r:id="rId25"/>
    <p:sldId id="460" r:id="rId26"/>
    <p:sldId id="412" r:id="rId27"/>
    <p:sldId id="437" r:id="rId28"/>
    <p:sldId id="443" r:id="rId29"/>
    <p:sldId id="442" r:id="rId30"/>
    <p:sldId id="413" r:id="rId31"/>
    <p:sldId id="441" r:id="rId32"/>
    <p:sldId id="438" r:id="rId33"/>
    <p:sldId id="414" r:id="rId34"/>
    <p:sldId id="456" r:id="rId35"/>
    <p:sldId id="458" r:id="rId36"/>
    <p:sldId id="459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5568">
          <p15:clr>
            <a:srgbClr val="A4A3A4"/>
          </p15:clr>
        </p15:guide>
        <p15:guide id="6" pos="3950">
          <p15:clr>
            <a:srgbClr val="A4A3A4"/>
          </p15:clr>
        </p15:guide>
        <p15:guide id="7" pos="4800">
          <p15:clr>
            <a:srgbClr val="A4A3A4"/>
          </p15:clr>
        </p15:guide>
        <p15:guide id="8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ED1"/>
    <a:srgbClr val="43525A"/>
    <a:srgbClr val="332A86"/>
    <a:srgbClr val="C0CAC7"/>
    <a:srgbClr val="FFFFFF"/>
    <a:srgbClr val="909D93"/>
    <a:srgbClr val="EFEFEF"/>
    <a:srgbClr val="F58220"/>
    <a:srgbClr val="472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248" autoAdjust="0"/>
    <p:restoredTop sz="94761" autoAdjust="0"/>
  </p:normalViewPr>
  <p:slideViewPr>
    <p:cSldViewPr>
      <p:cViewPr varScale="1">
        <p:scale>
          <a:sx n="79" d="100"/>
          <a:sy n="79" d="100"/>
        </p:scale>
        <p:origin x="240" y="60"/>
      </p:cViewPr>
      <p:guideLst>
        <p:guide orient="horz" pos="1008"/>
        <p:guide orient="horz" pos="4032"/>
        <p:guide pos="2880"/>
        <p:guide pos="192"/>
        <p:guide pos="5568"/>
        <p:guide pos="3950"/>
        <p:guide pos="480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31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48" cy="480710"/>
          </a:xfrm>
          <a:prstGeom prst="rect">
            <a:avLst/>
          </a:prstGeom>
        </p:spPr>
        <p:txBody>
          <a:bodyPr vert="horz" lIns="93955" tIns="46977" rIns="93955" bIns="469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2" y="0"/>
            <a:ext cx="3170248" cy="480710"/>
          </a:xfrm>
          <a:prstGeom prst="rect">
            <a:avLst/>
          </a:prstGeom>
        </p:spPr>
        <p:txBody>
          <a:bodyPr vert="horz" lIns="93955" tIns="46977" rIns="93955" bIns="46977" rtlCol="0"/>
          <a:lstStyle>
            <a:lvl1pPr algn="r">
              <a:defRPr sz="1200"/>
            </a:lvl1pPr>
          </a:lstStyle>
          <a:p>
            <a:fld id="{B278ABE4-FB08-4BAF-9957-0CF846018FC7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867"/>
            <a:ext cx="3170248" cy="480710"/>
          </a:xfrm>
          <a:prstGeom prst="rect">
            <a:avLst/>
          </a:prstGeom>
        </p:spPr>
        <p:txBody>
          <a:bodyPr vert="horz" lIns="93955" tIns="46977" rIns="93955" bIns="469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2" y="9118867"/>
            <a:ext cx="3170248" cy="480710"/>
          </a:xfrm>
          <a:prstGeom prst="rect">
            <a:avLst/>
          </a:prstGeom>
        </p:spPr>
        <p:txBody>
          <a:bodyPr vert="horz" lIns="93955" tIns="46977" rIns="93955" bIns="46977" rtlCol="0" anchor="b"/>
          <a:lstStyle>
            <a:lvl1pPr algn="r">
              <a:defRPr sz="1200"/>
            </a:lvl1pPr>
          </a:lstStyle>
          <a:p>
            <a:fld id="{61D12A22-881A-4CBD-A8CE-52E5C4CC20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7840CB75-802D-4469-9DFE-7D4C2C34FD4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ECFD3E66-379D-4E08-BE3D-95FF93308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Speaker: 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Speaker: 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8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Speaker: 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072E-B0B4-484E-9104-6B73188A52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34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072E-B0B4-484E-9104-6B73188A52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8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Speaker: 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072E-B0B4-484E-9104-6B73188A52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84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Speaker: 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072E-B0B4-484E-9104-6B73188A52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17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072E-B0B4-484E-9104-6B73188A52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1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1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5344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534400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534400" cy="251460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534400" cy="45720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C_diagonal_border_light gray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49"/>
          <a:stretch>
            <a:fillRect/>
          </a:stretch>
        </p:blipFill>
        <p:spPr>
          <a:xfrm>
            <a:off x="0" y="6096000"/>
            <a:ext cx="9143245" cy="598487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-10886"/>
            <a:ext cx="9144000" cy="5943601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C:\Users\emilne\Desktop\COLOR\New_BCLogos_2012\New_BCLogos_2012\BC_logo_2line_prple_webPP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6091206"/>
            <a:ext cx="1090852" cy="60350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  <a:prstGeom prst="rect">
            <a:avLst/>
          </a:prstGeo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6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23514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_diagonal_border_light gray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49"/>
          <a:stretch>
            <a:fillRect/>
          </a:stretch>
        </p:blipFill>
        <p:spPr>
          <a:xfrm>
            <a:off x="0" y="6096000"/>
            <a:ext cx="9143245" cy="598487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218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C:\Users\emilne\Desktop\COLOR\New_BCLogos_2012\New_BCLogos_2012\BC_logo_2line_prple_webPP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6091206"/>
            <a:ext cx="1090852" cy="60350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958"/>
            <a:ext cx="9144000" cy="603504"/>
          </a:xfrm>
          <a:prstGeom prst="rect">
            <a:avLst/>
          </a:prstGeom>
        </p:spPr>
      </p:pic>
      <p:pic>
        <p:nvPicPr>
          <p:cNvPr id="19" name="Picture 2" descr="C:\Users\emilne\Desktop\COLOR\New_BCLogos_2012\New_BCLogos_2012\BC_logo_2line_prple_webPP.jp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7958"/>
            <a:ext cx="1090852" cy="60350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Brown and Caldwell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0838" y="1649186"/>
            <a:ext cx="8384719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Richland Creek Water Supply Program</a:t>
            </a:r>
            <a:br>
              <a:rPr lang="en-US" dirty="0"/>
            </a:br>
            <a:r>
              <a:rPr lang="en-US" dirty="0"/>
              <a:t>Briefing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261" y="958334"/>
            <a:ext cx="266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09D93"/>
                </a:solidFill>
                <a:latin typeface="Franklin Gothic Medium" panose="020B0603020102020204" pitchFamily="34" charset="0"/>
              </a:rPr>
              <a:t>Paulding County, Georgia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154" y="2590800"/>
            <a:ext cx="35480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09D93"/>
                </a:solidFill>
                <a:latin typeface="Franklin Gothic Medium" panose="020B0603020102020204" pitchFamily="34" charset="0"/>
              </a:rPr>
              <a:t>North Georgia Water Resources Partnership</a:t>
            </a:r>
          </a:p>
          <a:p>
            <a:r>
              <a:rPr lang="en-US" sz="1400" dirty="0">
                <a:solidFill>
                  <a:srgbClr val="909D93"/>
                </a:solidFill>
                <a:latin typeface="Franklin Gothic Medium" panose="020B0603020102020204" pitchFamily="34" charset="0"/>
              </a:rPr>
              <a:t>Educational Seminar</a:t>
            </a:r>
          </a:p>
          <a:p>
            <a:r>
              <a:rPr lang="en-US" sz="1400" dirty="0">
                <a:solidFill>
                  <a:srgbClr val="909D93"/>
                </a:solidFill>
                <a:latin typeface="Franklin Gothic Medium" panose="020B0603020102020204" pitchFamily="34" charset="0"/>
              </a:rPr>
              <a:t>May 3</a:t>
            </a:r>
            <a:r>
              <a:rPr lang="en-US" sz="1400" baseline="30000" dirty="0">
                <a:solidFill>
                  <a:srgbClr val="909D93"/>
                </a:solidFill>
                <a:latin typeface="Franklin Gothic Medium" panose="020B0603020102020204" pitchFamily="34" charset="0"/>
              </a:rPr>
              <a:t>rd</a:t>
            </a:r>
            <a:r>
              <a:rPr lang="en-US" sz="1400" dirty="0">
                <a:solidFill>
                  <a:srgbClr val="909D93"/>
                </a:solidFill>
                <a:latin typeface="Franklin Gothic Medium" panose="020B0603020102020204" pitchFamily="34" charset="0"/>
              </a:rPr>
              <a:t>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082" b="15184"/>
          <a:stretch/>
        </p:blipFill>
        <p:spPr>
          <a:xfrm>
            <a:off x="1676400" y="4430486"/>
            <a:ext cx="4195822" cy="214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87" y="2106386"/>
            <a:ext cx="4648200" cy="464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914400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Raw Water </a:t>
            </a:r>
            <a:br>
              <a:rPr lang="en-US" sz="3200" dirty="0"/>
            </a:br>
            <a:r>
              <a:rPr lang="en-US" sz="3200" dirty="0"/>
              <a:t>Pipeline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76200" y="2057400"/>
            <a:ext cx="3271097" cy="40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73088" lvl="1" indent="-287338">
              <a:buClr>
                <a:srgbClr val="009ED1"/>
              </a:buClr>
            </a:pPr>
            <a:r>
              <a:rPr lang="en-US" dirty="0"/>
              <a:t>48” Pipeline (up to 100 psi)</a:t>
            </a:r>
          </a:p>
          <a:p>
            <a:pPr marL="573088" lvl="1" indent="-287338">
              <a:buClr>
                <a:srgbClr val="009ED1"/>
              </a:buClr>
            </a:pPr>
            <a:r>
              <a:rPr lang="en-US" dirty="0"/>
              <a:t>Alignment chosen to minimize property impact and roadway disruption</a:t>
            </a:r>
          </a:p>
          <a:p>
            <a:pPr marL="573088" lvl="1" indent="-287338">
              <a:buClr>
                <a:srgbClr val="009ED1"/>
              </a:buClr>
            </a:pPr>
            <a:r>
              <a:rPr lang="en-US" dirty="0"/>
              <a:t>Accommodates airport expansion plans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06"/>
          <a:stretch/>
        </p:blipFill>
        <p:spPr bwMode="auto">
          <a:xfrm>
            <a:off x="3489593" y="914400"/>
            <a:ext cx="5525877" cy="57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Richland Creek Reservoir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234102" y="1749515"/>
            <a:ext cx="4109297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73088" lvl="1" indent="-341313">
              <a:buClr>
                <a:srgbClr val="009ED1"/>
              </a:buClr>
            </a:pPr>
            <a:r>
              <a:rPr lang="en-US" dirty="0"/>
              <a:t>305 acre, 3.4 BG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Passive recreation will be allowed 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Boat ramp and dock for public access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Adjacent park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150 ft undisturbed buffer around reservoir</a:t>
            </a:r>
          </a:p>
          <a:p>
            <a:pPr marL="457200" lvl="1" indent="0">
              <a:buClr>
                <a:srgbClr val="009ED1"/>
              </a:buClr>
              <a:buNone/>
            </a:pPr>
            <a:endParaRPr lang="en-US" sz="2800" dirty="0"/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:\Paulding County\RCR Program Management\_Graphics\Rendering\Snapshots\Reservoir Rendered 2-4-13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30" y="914400"/>
            <a:ext cx="3429000" cy="27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30" y="3779935"/>
            <a:ext cx="3429000" cy="262338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8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3" y="787513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Dam Design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914400"/>
            <a:ext cx="514898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831" y="3926271"/>
            <a:ext cx="4092063" cy="29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4682" y="1517574"/>
            <a:ext cx="3947717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73088" lvl="1" indent="-341313">
              <a:buClr>
                <a:srgbClr val="009ED1"/>
              </a:buClr>
            </a:pPr>
            <a:r>
              <a:rPr lang="en-US" dirty="0"/>
              <a:t>115 ft high earthen dam  Normal Depth 90 ft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Grout Curtain and Concrete Cutoff Wall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Provide release to maintain 7Q10 (0.5 CFS) in Richland Creek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9" name="Picture 5" descr="P:\Paulding County\Richland Creek Reservoir Program Management\147088 TO1 - Program Initiation and Phase I Procurment\_Graphics\Rendering\Snapshots\Rendered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0"/>
            <a:ext cx="3023045" cy="22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13" y="787513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Reservoir Intake and Pump Station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66306" y="1706300"/>
            <a:ext cx="8147897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73088" lvl="1" indent="-341313">
              <a:buClr>
                <a:srgbClr val="009ED1"/>
              </a:buClr>
            </a:pPr>
            <a:r>
              <a:rPr lang="en-US" dirty="0"/>
              <a:t>Initially 4-6.8 mgd pumps</a:t>
            </a:r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Space for 4 future pumps </a:t>
            </a:r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Ability to withdraw from the reservoir at 3 different levels within the reservoir for optimum water quality</a:t>
            </a:r>
          </a:p>
          <a:p>
            <a:pPr marL="573088" lvl="1" indent="-115888">
              <a:buClr>
                <a:srgbClr val="009ED1"/>
              </a:buClr>
            </a:pPr>
            <a:endParaRPr lang="en-US" sz="2800" dirty="0"/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19"/>
          <a:stretch/>
        </p:blipFill>
        <p:spPr bwMode="auto">
          <a:xfrm>
            <a:off x="334725" y="3211417"/>
            <a:ext cx="5371253" cy="283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92" b="9710"/>
          <a:stretch/>
        </p:blipFill>
        <p:spPr bwMode="auto">
          <a:xfrm>
            <a:off x="6092328" y="3211417"/>
            <a:ext cx="2518272" cy="283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90" y="914400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New Water Treatment Plant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68910" y="1719007"/>
            <a:ext cx="7999056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73088" lvl="1" indent="-341313">
              <a:buClr>
                <a:srgbClr val="009ED1"/>
              </a:buClr>
            </a:pPr>
            <a:r>
              <a:rPr lang="en-US" dirty="0"/>
              <a:t>Initial Sizing of 18 mgd / Ultimately Sized for 36 mgd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Coagulation, Dissolved Air Flotation (DAF), Filtration, Post Filter GAC Contactors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Similar treatment process to Wyckoff WTP</a:t>
            </a:r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KCOMST~1\AppData\Local\Temp\SNAGHTML14e5ec8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754" y="4291988"/>
            <a:ext cx="3259557" cy="11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KCOMST~1\AppData\Local\Temp\SNAGHTML14e5ec8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5354" y="4191000"/>
            <a:ext cx="2670558" cy="12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COMST~1\AppData\Local\Temp\SNAGHTML14e5ec8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4311" y="4291988"/>
            <a:ext cx="1652531" cy="65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1488" y="5003495"/>
            <a:ext cx="649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389" y="4959427"/>
            <a:ext cx="1102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</a:t>
            </a:r>
            <a:r>
              <a:rPr lang="en-US" sz="14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Pre-Oxidant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5151652"/>
            <a:ext cx="4856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5049662"/>
            <a:ext cx="994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Chlorine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4436" y="4948410"/>
            <a:ext cx="994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GAC Contactors</a:t>
            </a:r>
          </a:p>
        </p:txBody>
      </p:sp>
    </p:spTree>
    <p:extLst>
      <p:ext uri="{BB962C8B-B14F-4D97-AF65-F5344CB8AC3E}">
        <p14:creationId xmlns:p14="http://schemas.microsoft.com/office/powerpoint/2010/main" val="31683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87" y="914400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Distribution System Improvements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234103" y="1752600"/>
            <a:ext cx="6014297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73088" lvl="1" indent="-341313">
              <a:buClr>
                <a:srgbClr val="009ED1"/>
              </a:buClr>
            </a:pPr>
            <a:r>
              <a:rPr lang="en-US" dirty="0"/>
              <a:t>RCR is located in North Paulding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Distribution System improvements necessary to move water to South Paulding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12 Miles of 36” water lines</a:t>
            </a:r>
          </a:p>
          <a:p>
            <a:pPr marL="573088" lvl="1" indent="-341313">
              <a:buClr>
                <a:srgbClr val="009ED1"/>
              </a:buClr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Additional distribution                                                 system storage and                                     pumping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399" y="3352800"/>
            <a:ext cx="3721101" cy="278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5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9368" y="1211036"/>
            <a:ext cx="8384719" cy="914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Program Cost and Funding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082" b="15184"/>
          <a:stretch/>
        </p:blipFill>
        <p:spPr>
          <a:xfrm>
            <a:off x="1676400" y="4430486"/>
            <a:ext cx="4195822" cy="214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87" y="2106386"/>
            <a:ext cx="4648200" cy="464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4855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3" y="787513"/>
            <a:ext cx="8523514" cy="914400"/>
          </a:xfrm>
        </p:spPr>
        <p:txBody>
          <a:bodyPr>
            <a:noAutofit/>
          </a:bodyPr>
          <a:lstStyle/>
          <a:p>
            <a:r>
              <a:rPr lang="en-US" sz="3200" u="sng" dirty="0"/>
              <a:t>Program Cost Estimate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4641" y="1600200"/>
          <a:ext cx="7843097" cy="223820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92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1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</a:t>
                      </a:r>
                      <a:r>
                        <a:rPr lang="en-US" sz="1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Element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66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Reservoir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$    70,700,000</a:t>
                      </a:r>
                    </a:p>
                  </a:txBody>
                  <a:tcPr marL="0" marR="142875" marT="0" marB="0"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93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WTPs and Pump Stations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 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99,800,000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3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 Water Pipeline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     9,400,000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5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Finished Water Pipeline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BPS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$    35,000,000</a:t>
                      </a:r>
                    </a:p>
                  </a:txBody>
                  <a:tcPr marL="0" marR="142875" marT="0" marB="0"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54">
                <a:tc>
                  <a:txBody>
                    <a:bodyPr/>
                    <a:lstStyle/>
                    <a:p>
                      <a:pPr lvl="0" algn="l"/>
                      <a:endParaRPr lang="en-US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142875" marT="0" marB="0"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Program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$   215,000,000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567478" y="3896299"/>
            <a:ext cx="860509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1963" lvl="4" indent="-461963">
              <a:buClr>
                <a:srgbClr val="009ED1"/>
              </a:buClr>
              <a:buNone/>
            </a:pPr>
            <a:r>
              <a:rPr lang="en-US" sz="1400" b="1" dirty="0"/>
              <a:t>Costs shown include design /CM, construction, mitigation, and program management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578" y="4191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Currently $ 175 Million under contract and within budget.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County went to the bond market in September of 216 and financed $156 million at a rate of 2.86%</a:t>
            </a:r>
          </a:p>
        </p:txBody>
      </p:sp>
    </p:spTree>
    <p:extLst>
      <p:ext uri="{BB962C8B-B14F-4D97-AF65-F5344CB8AC3E}">
        <p14:creationId xmlns:p14="http://schemas.microsoft.com/office/powerpoint/2010/main" val="27732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Summary of GEFA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80051"/>
              </p:ext>
            </p:extLst>
          </p:nvPr>
        </p:nvGraphicFramePr>
        <p:xfrm>
          <a:off x="234103" y="4114800"/>
          <a:ext cx="7696197" cy="1680212"/>
        </p:xfrm>
        <a:graphic>
          <a:graphicData uri="http://schemas.openxmlformats.org/drawingml/2006/table">
            <a:tbl>
              <a:tblPr/>
              <a:tblGrid>
                <a:gridCol w="108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5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GEFA Loan 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Rate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3 years after initiating Drawdown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 years after initiating drawdown until Project Completion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the earlier of Project Completion or 10/1/21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WS12L13WR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29,100,000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WS13L04WR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21,600,000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WS14L03WR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6,000,000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WS15L01WR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8,206,250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798" y="1524000"/>
            <a:ext cx="7848601" cy="2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5938" indent="-265113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 marL="7445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 marL="9731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 marL="1143000" indent="-169863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Georgia Environmental Finance Authority (GEFA) providing $82 million in support</a:t>
            </a:r>
          </a:p>
          <a:p>
            <a:r>
              <a:rPr lang="en-US" dirty="0"/>
              <a:t>$15 million in State Direct Investment</a:t>
            </a:r>
          </a:p>
          <a:p>
            <a:r>
              <a:rPr lang="en-US" dirty="0"/>
              <a:t>$2.8 million planning loan</a:t>
            </a:r>
          </a:p>
          <a:p>
            <a:r>
              <a:rPr lang="en-US" dirty="0"/>
              <a:t>$64.9 million in design / construction loans</a:t>
            </a:r>
          </a:p>
        </p:txBody>
      </p:sp>
    </p:spTree>
    <p:extLst>
      <p:ext uri="{BB962C8B-B14F-4D97-AF65-F5344CB8AC3E}">
        <p14:creationId xmlns:p14="http://schemas.microsoft.com/office/powerpoint/2010/main" val="2908969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9368" y="1211036"/>
            <a:ext cx="8384719" cy="914400"/>
          </a:xfrm>
        </p:spPr>
        <p:txBody>
          <a:bodyPr>
            <a:noAutofit/>
          </a:bodyPr>
          <a:lstStyle/>
          <a:p>
            <a:r>
              <a:rPr lang="en-US" b="1" dirty="0"/>
              <a:t>Financial Model and Long-term Economic Benefits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082" b="15184"/>
          <a:stretch/>
        </p:blipFill>
        <p:spPr>
          <a:xfrm>
            <a:off x="1676400" y="4430486"/>
            <a:ext cx="4195822" cy="214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87" y="2106386"/>
            <a:ext cx="4648200" cy="464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6004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3" y="873929"/>
            <a:ext cx="8523514" cy="914400"/>
          </a:xfrm>
        </p:spPr>
        <p:txBody>
          <a:bodyPr>
            <a:normAutofit/>
          </a:bodyPr>
          <a:lstStyle/>
          <a:p>
            <a:r>
              <a:rPr lang="en-US" sz="3600" u="sng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329"/>
            <a:ext cx="8229600" cy="3886200"/>
          </a:xfrm>
        </p:spPr>
        <p:txBody>
          <a:bodyPr>
            <a:noAutofit/>
          </a:bodyPr>
          <a:lstStyle/>
          <a:p>
            <a:r>
              <a:rPr lang="en-US" sz="2800" b="1" dirty="0"/>
              <a:t>Program Overview </a:t>
            </a:r>
          </a:p>
          <a:p>
            <a:r>
              <a:rPr lang="en-US" sz="2800" b="1" dirty="0"/>
              <a:t>Program Cost and Funding </a:t>
            </a:r>
          </a:p>
          <a:p>
            <a:r>
              <a:rPr lang="en-US" sz="2800" b="1" dirty="0"/>
              <a:t>Financial Model and Long-term Economic Benefits</a:t>
            </a:r>
          </a:p>
          <a:p>
            <a:r>
              <a:rPr lang="en-US" b="1" dirty="0"/>
              <a:t>Current Program Status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339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990600"/>
            <a:ext cx="8534401" cy="914400"/>
          </a:xfrm>
        </p:spPr>
        <p:txBody>
          <a:bodyPr>
            <a:normAutofit/>
          </a:bodyPr>
          <a:lstStyle/>
          <a:p>
            <a:r>
              <a:rPr lang="en-US" sz="3600" u="sng" dirty="0"/>
              <a:t>Financial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6144"/>
            <a:ext cx="8229600" cy="42998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Conservative plan developed that assumes low growth scenario.</a:t>
            </a:r>
          </a:p>
          <a:p>
            <a:pPr lvl="1"/>
            <a:r>
              <a:rPr lang="en-US" dirty="0"/>
              <a:t>Forecasting 1% growth in water use and 2.5% growth in sewer</a:t>
            </a:r>
          </a:p>
          <a:p>
            <a:pPr lvl="1"/>
            <a:r>
              <a:rPr lang="en-US" dirty="0"/>
              <a:t>Last year water use increased 4.8% and sewer 5.6%</a:t>
            </a:r>
          </a:p>
          <a:p>
            <a:r>
              <a:rPr lang="en-US" dirty="0"/>
              <a:t>Conservative assumption in bond rates (5%) – likely will be on the order of 3%</a:t>
            </a:r>
          </a:p>
          <a:p>
            <a:r>
              <a:rPr lang="en-US" dirty="0"/>
              <a:t>Financial plan includes non program related costs for Water &amp; Sewer System so additional rate increases in near term for non-RCR items should not be needed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075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87513"/>
            <a:ext cx="8534401" cy="914400"/>
          </a:xfrm>
        </p:spPr>
        <p:txBody>
          <a:bodyPr>
            <a:normAutofit/>
          </a:bodyPr>
          <a:lstStyle/>
          <a:p>
            <a:r>
              <a:rPr lang="en-US" sz="3600" u="sng" dirty="0"/>
              <a:t>Rate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44"/>
            <a:ext cx="8229600" cy="39379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Needed rate increases to support Richland Creek Project Implementation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4.75% increase for 5 years above historical CCMWA Increase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After Program, plan to quickly get off of CCMWA systems so no longer will pay the CCMWA increase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59124"/>
              </p:ext>
            </p:extLst>
          </p:nvPr>
        </p:nvGraphicFramePr>
        <p:xfrm>
          <a:off x="533400" y="3810000"/>
          <a:ext cx="7534911" cy="17221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91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 Increases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Water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CCMWA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Increase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Additional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Increase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4.75%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Sewer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4.0%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70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12" y="787513"/>
            <a:ext cx="8627090" cy="914400"/>
          </a:xfrm>
        </p:spPr>
        <p:txBody>
          <a:bodyPr>
            <a:normAutofit/>
          </a:bodyPr>
          <a:lstStyle/>
          <a:p>
            <a:r>
              <a:rPr lang="en-US" sz="3600" u="sng" dirty="0"/>
              <a:t>Long-Term Customer Impacts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4848" y="6005864"/>
            <a:ext cx="8183418" cy="5929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05740" indent="-205740" algn="l" defTabSz="685800" rtl="0" eaLnBrk="1" latinLnBrk="0" hangingPunct="1">
              <a:spcBef>
                <a:spcPct val="20000"/>
              </a:spcBef>
              <a:buClr>
                <a:srgbClr val="00B6DE"/>
              </a:buClr>
              <a:buFont typeface="Arial" panose="020B0604020202020204" pitchFamily="34" charset="0"/>
              <a:buChar char="•"/>
              <a:defRPr sz="1800" b="0" i="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-205740" algn="l" defTabSz="685800" rtl="0" eaLnBrk="1" latinLnBrk="0" hangingPunct="1">
              <a:spcBef>
                <a:spcPct val="20000"/>
              </a:spcBef>
              <a:buClr>
                <a:srgbClr val="00B6DE"/>
              </a:buClr>
              <a:buFont typeface="Calibri" panose="020F0502020204030204" pitchFamily="34" charset="0"/>
              <a:buChar char="−"/>
              <a:defRPr sz="16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7220" indent="-205740" algn="l" defTabSz="685800" rtl="0" eaLnBrk="1" latinLnBrk="0" hangingPunct="1">
              <a:spcBef>
                <a:spcPct val="20000"/>
              </a:spcBef>
              <a:buClr>
                <a:srgbClr val="00B6DE"/>
              </a:buClr>
              <a:buFont typeface="Calibri" panose="020F050202020403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2960" indent="-205740" algn="l" defTabSz="685800" rtl="0" eaLnBrk="1" latinLnBrk="0" hangingPunct="1">
              <a:spcBef>
                <a:spcPct val="20000"/>
              </a:spcBef>
              <a:buClr>
                <a:srgbClr val="00B6DE"/>
              </a:buClr>
              <a:buSzPct val="100000"/>
              <a:buFont typeface="Arial" panose="020B0604020202020204" pitchFamily="34" charset="0"/>
              <a:buChar char="›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22960" indent="-205740" algn="l" defTabSz="685800" rtl="0" eaLnBrk="1" latinLnBrk="0" hangingPunct="1">
              <a:spcBef>
                <a:spcPct val="20000"/>
              </a:spcBef>
              <a:buClr>
                <a:srgbClr val="00B6DE"/>
              </a:buClr>
              <a:buFont typeface="Arial" panose="020B060402020202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Average monthly water bill for a customer using 4kgal per month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17" y="1796144"/>
            <a:ext cx="6181880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108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27090" cy="914400"/>
          </a:xfrm>
        </p:spPr>
        <p:txBody>
          <a:bodyPr>
            <a:normAutofit/>
          </a:bodyPr>
          <a:lstStyle/>
          <a:p>
            <a:r>
              <a:rPr lang="en-US" sz="3600" u="sng" dirty="0"/>
              <a:t>Long-Term County Savings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5644462" cy="383650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 txBox="1">
            <a:spLocks noChangeArrowheads="1"/>
          </p:cNvSpPr>
          <p:nvPr/>
        </p:nvSpPr>
        <p:spPr bwMode="auto">
          <a:xfrm>
            <a:off x="6248400" y="2133600"/>
            <a:ext cx="243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5938" indent="-265113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 marL="7445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 marL="9731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 marL="1143000" indent="-169863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6401" lvl="2" indent="-342900">
              <a:buClr>
                <a:srgbClr val="009ED1"/>
              </a:buClr>
            </a:pPr>
            <a:r>
              <a:rPr lang="en-US" dirty="0">
                <a:solidFill>
                  <a:prstClr val="black"/>
                </a:solidFill>
              </a:rPr>
              <a:t>Over $100 Million in long term savings for the County </a:t>
            </a:r>
          </a:p>
          <a:p>
            <a:pPr marL="406401" lvl="2" indent="-342900">
              <a:buClr>
                <a:srgbClr val="009ED1"/>
              </a:buClr>
            </a:pPr>
            <a:r>
              <a:rPr lang="en-US" dirty="0">
                <a:solidFill>
                  <a:prstClr val="black"/>
                </a:solidFill>
              </a:rPr>
              <a:t>Security of having your own water supply source</a:t>
            </a:r>
          </a:p>
        </p:txBody>
      </p:sp>
    </p:spTree>
    <p:extLst>
      <p:ext uri="{BB962C8B-B14F-4D97-AF65-F5344CB8AC3E}">
        <p14:creationId xmlns:p14="http://schemas.microsoft.com/office/powerpoint/2010/main" val="6438000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9368" y="1211036"/>
            <a:ext cx="8384719" cy="914400"/>
          </a:xfrm>
        </p:spPr>
        <p:txBody>
          <a:bodyPr>
            <a:noAutofit/>
          </a:bodyPr>
          <a:lstStyle/>
          <a:p>
            <a:r>
              <a:rPr lang="en-US" b="1" dirty="0"/>
              <a:t>Current Program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082" b="15184"/>
          <a:stretch/>
        </p:blipFill>
        <p:spPr>
          <a:xfrm>
            <a:off x="1676400" y="4430486"/>
            <a:ext cx="4195822" cy="214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87" y="2106386"/>
            <a:ext cx="4648200" cy="464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9464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34103" y="9144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u="sng"/>
              <a:t>Overall Schedule</a:t>
            </a:r>
            <a:endParaRPr lang="en-US" sz="3200" u="sng" dirty="0"/>
          </a:p>
        </p:txBody>
      </p:sp>
      <p:pic>
        <p:nvPicPr>
          <p:cNvPr id="7" name="Picture 2" descr="P:\Paulding County\RCRWater Webwork\010_Schedule\Schedule-for-Websit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7" y="1828800"/>
            <a:ext cx="8681417" cy="42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83" y="787513"/>
            <a:ext cx="8523514" cy="914400"/>
          </a:xfrm>
        </p:spPr>
        <p:txBody>
          <a:bodyPr>
            <a:noAutofit/>
          </a:bodyPr>
          <a:lstStyle/>
          <a:p>
            <a:r>
              <a:rPr lang="en-US" sz="3200" u="sng" dirty="0"/>
              <a:t>Update on Public Outreach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240530" y="1676400"/>
            <a:ext cx="79128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lvl="4" indent="0">
              <a:buClr>
                <a:srgbClr val="009ED1"/>
              </a:buClr>
              <a:buNone/>
            </a:pPr>
            <a:r>
              <a:rPr lang="en-US" sz="2200" b="1" dirty="0"/>
              <a:t>Continued involvement of RCR Stakeholder Communication Implementation Team </a:t>
            </a:r>
            <a:r>
              <a:rPr lang="en-US" sz="2400" dirty="0"/>
              <a:t> </a:t>
            </a:r>
            <a:endParaRPr lang="en-US" sz="2200" b="1" dirty="0"/>
          </a:p>
          <a:p>
            <a:pPr marL="0" lvl="4" indent="0">
              <a:buClr>
                <a:srgbClr val="009ED1"/>
              </a:buClr>
              <a:buNone/>
            </a:pPr>
            <a:r>
              <a:rPr lang="en-US" sz="2200" b="1" dirty="0"/>
              <a:t>Artwork and Mascot Competition were a success</a:t>
            </a:r>
          </a:p>
          <a:p>
            <a:pPr marL="461963" lvl="4" indent="-461963">
              <a:buClr>
                <a:srgbClr val="009ED1"/>
              </a:buClr>
              <a:buNone/>
            </a:pPr>
            <a:r>
              <a:rPr lang="en-US" b="1" dirty="0"/>
              <a:t>Provided Briefing to Cities</a:t>
            </a:r>
          </a:p>
          <a:p>
            <a:pPr marL="804863" lvl="4" indent="-342900">
              <a:buClr>
                <a:srgbClr val="009ED1"/>
              </a:buClr>
            </a:pPr>
            <a:r>
              <a:rPr lang="en-US" dirty="0">
                <a:solidFill>
                  <a:prstClr val="black"/>
                </a:solidFill>
              </a:rPr>
              <a:t>Hiram, Dallas, Cartersville, Braswell, and Emerson </a:t>
            </a:r>
          </a:p>
          <a:p>
            <a:pPr marL="804863" lvl="4" indent="-342900">
              <a:buClr>
                <a:srgbClr val="009ED1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804863" lvl="4" indent="-342900">
              <a:buClr>
                <a:srgbClr val="009ED1"/>
              </a:buClr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 txBox="1">
            <a:spLocks noChangeArrowheads="1"/>
          </p:cNvSpPr>
          <p:nvPr/>
        </p:nvSpPr>
        <p:spPr bwMode="auto">
          <a:xfrm>
            <a:off x="230429" y="3821176"/>
            <a:ext cx="54046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5938" indent="-265113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 marL="7445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 marL="9731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 marL="1143000" indent="-169863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1963" lvl="4" indent="-461963">
              <a:buClr>
                <a:srgbClr val="009ED1"/>
              </a:buClr>
              <a:buFont typeface="Arial" pitchFamily="34" charset="0"/>
              <a:buNone/>
            </a:pPr>
            <a:r>
              <a:rPr lang="en-US" sz="2200" b="1" dirty="0"/>
              <a:t>Bill Insert / Newsletters</a:t>
            </a:r>
          </a:p>
          <a:p>
            <a:pPr marL="461963" lvl="4" indent="-461963">
              <a:buClr>
                <a:srgbClr val="009ED1"/>
              </a:buClr>
              <a:buFont typeface="Arial" pitchFamily="34" charset="0"/>
              <a:buNone/>
            </a:pPr>
            <a:r>
              <a:rPr lang="en-US" sz="2200" b="1" dirty="0"/>
              <a:t>Program Website – RCRWater.com</a:t>
            </a:r>
          </a:p>
          <a:p>
            <a:pPr marL="804863" lvl="4" indent="-342900">
              <a:buClr>
                <a:srgbClr val="009ED1"/>
              </a:buClr>
            </a:pPr>
            <a:r>
              <a:rPr lang="en-US" dirty="0">
                <a:solidFill>
                  <a:prstClr val="black"/>
                </a:solidFill>
              </a:rPr>
              <a:t>Steady Activity – Responding to calls and questions submitted via website (Over </a:t>
            </a:r>
          </a:p>
          <a:p>
            <a:pPr marL="804863" lvl="4" indent="-342900">
              <a:buClr>
                <a:srgbClr val="009ED1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804863" lvl="4" indent="-342900">
              <a:buClr>
                <a:srgbClr val="009ED1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804863" lvl="4" indent="-342900">
              <a:buClr>
                <a:srgbClr val="009ED1"/>
              </a:buClr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3645580"/>
            <a:ext cx="2330147" cy="2985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29" y="5149086"/>
            <a:ext cx="1524000" cy="1418771"/>
            <a:chOff x="1371600" y="471714"/>
            <a:chExt cx="6125029" cy="63572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600" y="471714"/>
              <a:ext cx="6125029" cy="635725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>
              <a:off x="1571174" y="838200"/>
              <a:ext cx="5744026" cy="5744026"/>
            </a:xfrm>
            <a:prstGeom prst="ellipse">
              <a:avLst/>
            </a:prstGeom>
            <a:noFill/>
            <a:ln w="57150" cap="flat" cmpd="sng" algn="ctr">
              <a:solidFill>
                <a:srgbClr val="009E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89" y="5299311"/>
            <a:ext cx="1297198" cy="1331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613" y="5573878"/>
            <a:ext cx="304800" cy="329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38" y="435485"/>
            <a:ext cx="1143000" cy="1143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27090" cy="914400"/>
          </a:xfrm>
        </p:spPr>
        <p:txBody>
          <a:bodyPr>
            <a:normAutofit/>
          </a:bodyPr>
          <a:lstStyle/>
          <a:p>
            <a:r>
              <a:rPr lang="en-US" sz="2800" u="sng" dirty="0"/>
              <a:t>Construction Update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43050"/>
            <a:ext cx="6578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15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27090" cy="914400"/>
          </a:xfrm>
        </p:spPr>
        <p:txBody>
          <a:bodyPr>
            <a:normAutofit/>
          </a:bodyPr>
          <a:lstStyle/>
          <a:p>
            <a:r>
              <a:rPr lang="en-US" sz="2800" u="sng" dirty="0"/>
              <a:t>Construction Update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1250" r="21451" b="-1250"/>
          <a:stretch/>
        </p:blipFill>
        <p:spPr>
          <a:xfrm rot="5400000">
            <a:off x="2141845" y="1028700"/>
            <a:ext cx="4953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63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9368" y="1211036"/>
            <a:ext cx="8384719" cy="914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Program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082" b="15184"/>
          <a:stretch/>
        </p:blipFill>
        <p:spPr>
          <a:xfrm>
            <a:off x="1676400" y="4430486"/>
            <a:ext cx="4195822" cy="214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887" y="2106386"/>
            <a:ext cx="4648200" cy="464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69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3" y="857611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Paulding Currently Gets Water From Cobb County Marietta Water Authority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6221"/>
          <a:stretch/>
        </p:blipFill>
        <p:spPr bwMode="auto">
          <a:xfrm>
            <a:off x="234103" y="1676400"/>
            <a:ext cx="5023697" cy="469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5"/>
          <p:cNvSpPr txBox="1">
            <a:spLocks noChangeArrowheads="1"/>
          </p:cNvSpPr>
          <p:nvPr/>
        </p:nvSpPr>
        <p:spPr bwMode="auto">
          <a:xfrm>
            <a:off x="5105400" y="1855251"/>
            <a:ext cx="3962400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5938" indent="-265113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tabLst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 marL="7445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 marL="9731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 marL="1143000" indent="-169863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71550" lvl="1" indent="-514350">
              <a:buClr>
                <a:srgbClr val="009ED1"/>
              </a:buClr>
            </a:pPr>
            <a:r>
              <a:rPr lang="en-US" dirty="0"/>
              <a:t>Paulding has Approximately 43,000 customers</a:t>
            </a:r>
          </a:p>
          <a:p>
            <a:pPr marL="971550" lvl="1" indent="-514350">
              <a:buClr>
                <a:srgbClr val="009ED1"/>
              </a:buClr>
            </a:pPr>
            <a:r>
              <a:rPr lang="en-US" dirty="0"/>
              <a:t>Current average demand of 10 mgd</a:t>
            </a:r>
          </a:p>
          <a:p>
            <a:pPr marL="971550" lvl="1" indent="-514350">
              <a:buClr>
                <a:srgbClr val="009ED1"/>
              </a:buClr>
            </a:pPr>
            <a:r>
              <a:rPr lang="en-US" dirty="0"/>
              <a:t>Wholesale Customer of  CCMWA – who pulls water from Lake Allatoona</a:t>
            </a:r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9" y="4149959"/>
            <a:ext cx="19510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62903" y="3543858"/>
            <a:ext cx="1810217" cy="2018742"/>
            <a:chOff x="2639665" y="4148590"/>
            <a:chExt cx="1810217" cy="1650805"/>
          </a:xfrm>
        </p:grpSpPr>
        <p:pic>
          <p:nvPicPr>
            <p:cNvPr id="2052" name="Picture 4" descr="http://www.cliparthut.com/clip-arts/305/curved-arrow-clip-art-30508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26">
              <a:off x="3203753" y="4467619"/>
              <a:ext cx="1134324" cy="49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cliparthut.com/clip-arts/305/curved-arrow-clip-art-30508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39665" y="5303129"/>
              <a:ext cx="1134324" cy="49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05200" y="5118463"/>
              <a:ext cx="944682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</a:rPr>
                <a:t>CCMWA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9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Richland Creek Water Supply Program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248792" y="1905000"/>
            <a:ext cx="8523514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971550" lvl="1" indent="-514350">
              <a:buClr>
                <a:srgbClr val="009ED1"/>
              </a:buClr>
            </a:pPr>
            <a:r>
              <a:rPr lang="en-US" sz="2800" dirty="0"/>
              <a:t>New drinking water supply for Paulding County</a:t>
            </a:r>
          </a:p>
          <a:p>
            <a:pPr marL="971550" lvl="1" indent="-514350">
              <a:buClr>
                <a:srgbClr val="009ED1"/>
              </a:buClr>
            </a:pPr>
            <a:r>
              <a:rPr lang="en-US" sz="2800" dirty="0"/>
              <a:t>Off-Peak Pumped Storage Reservoir located downstream of the Allatoona Dam on the Etowah River</a:t>
            </a:r>
          </a:p>
          <a:p>
            <a:pPr marL="971550" lvl="1" indent="-514350">
              <a:buClr>
                <a:srgbClr val="009ED1"/>
              </a:buClr>
            </a:pPr>
            <a:r>
              <a:rPr lang="en-US" sz="2800" dirty="0"/>
              <a:t>Initiated in 1999 – Paulding County citizens voted to pursue the program and purchase the land to develop the reservoir </a:t>
            </a:r>
          </a:p>
          <a:p>
            <a:pPr marL="971550" lvl="1" indent="-514350">
              <a:buClr>
                <a:srgbClr val="009ED1"/>
              </a:buClr>
            </a:pPr>
            <a:r>
              <a:rPr lang="en-US" sz="2800" dirty="0"/>
              <a:t>Provides rate stability and a long term drinking water supply for Paulding County</a:t>
            </a:r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3" y="877579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Off-Line Pumped Storage Concept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/>
          <a:stretch/>
        </p:blipFill>
        <p:spPr>
          <a:xfrm>
            <a:off x="0" y="1791979"/>
            <a:ext cx="8604161" cy="476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4551" y="3302796"/>
            <a:ext cx="8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CCMWA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0659" y="5101589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 Cond" panose="020B0606030402020204" pitchFamily="34" charset="0"/>
              </a:rPr>
              <a:t>36 mgd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9809" y="3894932"/>
            <a:ext cx="132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 Cond" panose="020B0606030402020204" pitchFamily="34" charset="0"/>
              </a:rPr>
              <a:t>47 mgd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858" y="5393770"/>
            <a:ext cx="89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Richland Creek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6790" y="4981646"/>
            <a:ext cx="134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 Cond" panose="020B0606030402020204" pitchFamily="34" charset="0"/>
              </a:rPr>
              <a:t>Paulding County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15" y="1967151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Lake Allatoona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1533" y="4178597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 Cond" panose="020B0606030402020204" pitchFamily="34" charset="0"/>
              </a:rPr>
              <a:t>36 mgd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1994" y="2654280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Etowah River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2173" y="4635127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Richland Creek Reservoir</a:t>
            </a:r>
          </a:p>
        </p:txBody>
      </p:sp>
    </p:spTree>
    <p:extLst>
      <p:ext uri="{BB962C8B-B14F-4D97-AF65-F5344CB8AC3E}">
        <p14:creationId xmlns:p14="http://schemas.microsoft.com/office/powerpoint/2010/main" val="27525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3" y="787513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Off-Peak Pumping Scenario Minimizes Downstream Impact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7470"/>
          <a:stretch/>
        </p:blipFill>
        <p:spPr>
          <a:xfrm>
            <a:off x="-36427" y="1339777"/>
            <a:ext cx="9144000" cy="5454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139" y="2357758"/>
            <a:ext cx="489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 Cond" panose="020B0606030402020204" pitchFamily="34" charset="0"/>
              </a:rPr>
              <a:t>Minimum Flow Conditions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0027" y="6249802"/>
            <a:ext cx="153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Up to 7000 CFS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949" y="4625611"/>
            <a:ext cx="468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 Cond" panose="020B0606030402020204" pitchFamily="34" charset="0"/>
              </a:rPr>
              <a:t>During High Flows and                    Power Generation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0123" y="311770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290 CFS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568644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93 CFS (60 mgd)</a:t>
            </a:r>
          </a:p>
        </p:txBody>
      </p:sp>
      <p:sp>
        <p:nvSpPr>
          <p:cNvPr id="4" name="Right Arrow 3"/>
          <p:cNvSpPr/>
          <p:nvPr/>
        </p:nvSpPr>
        <p:spPr bwMode="auto">
          <a:xfrm rot="301327">
            <a:off x="4508327" y="5970824"/>
            <a:ext cx="2286000" cy="17926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66" y="1041566"/>
            <a:ext cx="852351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Richland Creek Water Supply Program Elements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66700" y="2031800"/>
            <a:ext cx="4038600" cy="44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Clr>
                <a:srgbClr val="909D93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River Intake and           Pump Station</a:t>
            </a:r>
          </a:p>
          <a:p>
            <a:pPr marL="514350" indent="-514350">
              <a:buClr>
                <a:srgbClr val="909D93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Raw Water Pipeline</a:t>
            </a:r>
          </a:p>
          <a:p>
            <a:pPr marL="514350" lvl="0" indent="-514350">
              <a:buClr>
                <a:srgbClr val="909D93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Dam and Reservoir</a:t>
            </a:r>
          </a:p>
          <a:p>
            <a:pPr marL="514350" lvl="0" indent="-514350">
              <a:buClr>
                <a:srgbClr val="909D93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Water Treatment Plant, Reservoir Intake and Pump Station</a:t>
            </a:r>
          </a:p>
          <a:p>
            <a:pPr marL="514350" lvl="0" indent="-514350">
              <a:buClr>
                <a:srgbClr val="909D93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Distribution System Improvements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88" y="1498766"/>
            <a:ext cx="4863934" cy="48639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ctagon 7"/>
          <p:cNvSpPr/>
          <p:nvPr/>
        </p:nvSpPr>
        <p:spPr bwMode="auto">
          <a:xfrm>
            <a:off x="2286000" y="6096000"/>
            <a:ext cx="914400" cy="5334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80463" y="3124200"/>
            <a:ext cx="304800" cy="30480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715000" y="4794173"/>
            <a:ext cx="304800" cy="30480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72200" y="5029200"/>
            <a:ext cx="304800" cy="30480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477000" y="2078622"/>
            <a:ext cx="304800" cy="30480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477000" y="5715000"/>
            <a:ext cx="304800" cy="30480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23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3" y="817809"/>
            <a:ext cx="8523514" cy="914400"/>
          </a:xfrm>
        </p:spPr>
        <p:txBody>
          <a:bodyPr>
            <a:noAutofit/>
          </a:bodyPr>
          <a:lstStyle/>
          <a:p>
            <a:r>
              <a:rPr lang="en-US" sz="3200" dirty="0"/>
              <a:t>New Etowah River Intake and Pump Station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214823" y="1752600"/>
            <a:ext cx="4185498" cy="45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31775" lvl="1" indent="0">
              <a:buClr>
                <a:srgbClr val="009ED1"/>
              </a:buClr>
              <a:buNone/>
            </a:pPr>
            <a:endParaRPr lang="en-US" dirty="0"/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Will pump in parallel to power releases and high flows so does not impact downstream users</a:t>
            </a:r>
          </a:p>
          <a:p>
            <a:pPr marL="573088" lvl="1" indent="-341313">
              <a:buClr>
                <a:srgbClr val="009ED1"/>
              </a:buClr>
            </a:pPr>
            <a:r>
              <a:rPr lang="en-US" dirty="0"/>
              <a:t>Intake screens designed to prevent impact to Cherokee Darter populations </a:t>
            </a:r>
          </a:p>
          <a:p>
            <a:pPr marL="971550" lvl="1" indent="-514350">
              <a:buClr>
                <a:srgbClr val="009ED1"/>
              </a:buClr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" y="83457"/>
            <a:ext cx="1747044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nt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092" y="5107337"/>
            <a:ext cx="1798638" cy="12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8"/>
          <a:stretch/>
        </p:blipFill>
        <p:spPr bwMode="auto">
          <a:xfrm>
            <a:off x="6858000" y="5124780"/>
            <a:ext cx="1805983" cy="122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36"/>
          <a:stretch/>
        </p:blipFill>
        <p:spPr bwMode="auto">
          <a:xfrm>
            <a:off x="4657021" y="2057400"/>
            <a:ext cx="42261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fs.usda.gov/Internet/FSE_MEDIA/stelprdb5299628_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b="8145"/>
          <a:stretch/>
        </p:blipFill>
        <p:spPr bwMode="auto">
          <a:xfrm>
            <a:off x="2714767" y="5107337"/>
            <a:ext cx="1942254" cy="12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9" t="2866" b="-2866"/>
          <a:stretch/>
        </p:blipFill>
        <p:spPr bwMode="auto">
          <a:xfrm>
            <a:off x="533400" y="5129160"/>
            <a:ext cx="1949599" cy="12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2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Version A Master Blue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Version A Master Green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Version A Master Light Gray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Version A Master Orange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Version A Master Dark Gray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397c1d49-c51c-4243-b9f3-aba9c87bbb73">Y722YKNTZXEQ-257-126</_dlc_DocId>
    <_dlc_DocIdUrl xmlns="397c1d49-c51c-4243-b9f3-aba9c87bbb73">
      <Url>http://corporate.bc.com/MarketingCentral/thebrandproject/Templates2012/_layouts/DocIdRedir.aspx?ID=Y722YKNTZXEQ-257-126</Url>
      <Description>Y722YKNTZXEQ-257-126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8576A74A3D34CB95779ACBEDAB3D6" ma:contentTypeVersion="1" ma:contentTypeDescription="Create a new document." ma:contentTypeScope="" ma:versionID="a162192b5d6d5e817dacd66087098808">
  <xsd:schema xmlns:xsd="http://www.w3.org/2001/XMLSchema" xmlns:xs="http://www.w3.org/2001/XMLSchema" xmlns:p="http://schemas.microsoft.com/office/2006/metadata/properties" xmlns:ns2="397c1d49-c51c-4243-b9f3-aba9c87bbb73" targetNamespace="http://schemas.microsoft.com/office/2006/metadata/properties" ma:root="true" ma:fieldsID="4591de083f67a7694053f72cd1670a58" ns2:_="">
    <xsd:import namespace="397c1d49-c51c-4243-b9f3-aba9c87bbb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c1d49-c51c-4243-b9f3-aba9c87bbb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8770C-6A8E-4C38-8B98-1C3A50E0477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97c1d49-c51c-4243-b9f3-aba9c87bbb73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83E8F2-4F39-401B-A0F8-3CB42D29CED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59F52E-735B-4A9D-8739-D82AF981F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c1d49-c51c-4243-b9f3-aba9c87bb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7481229-8910-43AA-9A3B-CD7A5608F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</TotalTime>
  <Words>1018</Words>
  <Application>Microsoft Office PowerPoint</Application>
  <PresentationFormat>On-screen Show (4:3)</PresentationFormat>
  <Paragraphs>274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Franklin Gothic Book</vt:lpstr>
      <vt:lpstr>Franklin Gothic Demi</vt:lpstr>
      <vt:lpstr>Franklin Gothic Medium</vt:lpstr>
      <vt:lpstr>Franklin Gothic Medium Cond</vt:lpstr>
      <vt:lpstr>Tahoma</vt:lpstr>
      <vt:lpstr>Wingdings</vt:lpstr>
      <vt:lpstr>Version A Master Blue</vt:lpstr>
      <vt:lpstr>Version A Master Green</vt:lpstr>
      <vt:lpstr>Version A Master Light Gray</vt:lpstr>
      <vt:lpstr>Version A Master Orange</vt:lpstr>
      <vt:lpstr>Version A Master Dark Gray</vt:lpstr>
      <vt:lpstr>Richland Creek Water Supply Program Briefing</vt:lpstr>
      <vt:lpstr>Contents</vt:lpstr>
      <vt:lpstr>Program Overview</vt:lpstr>
      <vt:lpstr>Paulding Currently Gets Water From Cobb County Marietta Water Authority</vt:lpstr>
      <vt:lpstr>Richland Creek Water Supply Program</vt:lpstr>
      <vt:lpstr>Off-Line Pumped Storage Concept</vt:lpstr>
      <vt:lpstr>Off-Peak Pumping Scenario Minimizes Downstream Impact</vt:lpstr>
      <vt:lpstr>Richland Creek Water Supply Program Elements</vt:lpstr>
      <vt:lpstr>New Etowah River Intake and Pump Station</vt:lpstr>
      <vt:lpstr>Raw Water  Pipeline</vt:lpstr>
      <vt:lpstr>Richland Creek Reservoir</vt:lpstr>
      <vt:lpstr>Dam Design</vt:lpstr>
      <vt:lpstr>Reservoir Intake and Pump Station</vt:lpstr>
      <vt:lpstr>New Water Treatment Plant</vt:lpstr>
      <vt:lpstr>Distribution System Improvements</vt:lpstr>
      <vt:lpstr>Program Cost and Funding</vt:lpstr>
      <vt:lpstr>Program Cost Estimate</vt:lpstr>
      <vt:lpstr>PowerPoint Presentation</vt:lpstr>
      <vt:lpstr>Financial Model and Long-term Economic Benefits</vt:lpstr>
      <vt:lpstr>Financial Plan</vt:lpstr>
      <vt:lpstr>Rate Increase</vt:lpstr>
      <vt:lpstr>Long-Term Customer Impacts</vt:lpstr>
      <vt:lpstr>Long-Term County Savings</vt:lpstr>
      <vt:lpstr>Current Program Status</vt:lpstr>
      <vt:lpstr>PowerPoint Presentation</vt:lpstr>
      <vt:lpstr>Update on Public Outreach</vt:lpstr>
      <vt:lpstr>Construction Update</vt:lpstr>
      <vt:lpstr>Construction Update</vt:lpstr>
    </vt:vector>
  </TitlesOfParts>
  <Company>Brown and Caldwell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Lisa</dc:creator>
  <dc:description>MS10 BC2013</dc:description>
  <cp:lastModifiedBy>Mark Lethbridge</cp:lastModifiedBy>
  <cp:revision>205</cp:revision>
  <cp:lastPrinted>2016-05-04T13:02:01Z</cp:lastPrinted>
  <dcterms:created xsi:type="dcterms:W3CDTF">2010-06-15T17:12:14Z</dcterms:created>
  <dcterms:modified xsi:type="dcterms:W3CDTF">2017-05-01T19:38:45Z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0x010100CB28576A74A3D34CB95779ACBEDAB3D6</vt:lpwstr>
  </property>
  <property fmtid="{D5CDD505-2E9C-101B-9397-08002B2CF9AE}" pid="3" name="_dlc_DocIdItemGuid">
    <vt:lpwstr>4cc4b854-4c2c-4263-9116-2f596d756345</vt:lpwstr>
  </property>
</Properties>
</file>