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5"/>
    <p:sldMasterId id="2147483711" r:id="rId6"/>
    <p:sldMasterId id="2147484070" r:id="rId7"/>
    <p:sldMasterId id="2147483723" r:id="rId8"/>
    <p:sldMasterId id="2147484136" r:id="rId9"/>
    <p:sldMasterId id="2147483747" r:id="rId10"/>
  </p:sldMasterIdLst>
  <p:notesMasterIdLst>
    <p:notesMasterId r:id="rId36"/>
  </p:notesMasterIdLst>
  <p:sldIdLst>
    <p:sldId id="289" r:id="rId11"/>
    <p:sldId id="290" r:id="rId12"/>
    <p:sldId id="333" r:id="rId13"/>
    <p:sldId id="335" r:id="rId14"/>
    <p:sldId id="294" r:id="rId15"/>
    <p:sldId id="295" r:id="rId16"/>
    <p:sldId id="325" r:id="rId17"/>
    <p:sldId id="324" r:id="rId18"/>
    <p:sldId id="326" r:id="rId19"/>
    <p:sldId id="327" r:id="rId20"/>
    <p:sldId id="337" r:id="rId21"/>
    <p:sldId id="296" r:id="rId22"/>
    <p:sldId id="320" r:id="rId23"/>
    <p:sldId id="341" r:id="rId24"/>
    <p:sldId id="302" r:id="rId25"/>
    <p:sldId id="308" r:id="rId26"/>
    <p:sldId id="309" r:id="rId27"/>
    <p:sldId id="310" r:id="rId28"/>
    <p:sldId id="311" r:id="rId29"/>
    <p:sldId id="319" r:id="rId30"/>
    <p:sldId id="334" r:id="rId31"/>
    <p:sldId id="331" r:id="rId32"/>
    <p:sldId id="332" r:id="rId33"/>
    <p:sldId id="344" r:id="rId34"/>
    <p:sldId id="318" r:id="rId35"/>
  </p:sldIdLst>
  <p:sldSz cx="9144000" cy="6858000" type="screen4x3"/>
  <p:notesSz cx="7077075" cy="9385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525A"/>
    <a:srgbClr val="EFEFEF"/>
    <a:srgbClr val="472A14"/>
    <a:srgbClr val="B84626"/>
    <a:srgbClr val="909D93"/>
    <a:srgbClr val="C0CAC7"/>
    <a:srgbClr val="332A86"/>
    <a:srgbClr val="009ED1"/>
    <a:srgbClr val="76B043"/>
    <a:srgbClr val="F582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90" autoAdjust="0"/>
    <p:restoredTop sz="89744" autoAdjust="0"/>
  </p:normalViewPr>
  <p:slideViewPr>
    <p:cSldViewPr>
      <p:cViewPr>
        <p:scale>
          <a:sx n="100" d="100"/>
          <a:sy n="100" d="100"/>
        </p:scale>
        <p:origin x="-72" y="78"/>
      </p:cViewPr>
      <p:guideLst>
        <p:guide orient="horz" pos="1008"/>
        <p:guide orient="horz" pos="4032"/>
        <p:guide pos="2880"/>
        <p:guide pos="192"/>
        <p:guide pos="5568"/>
        <p:guide pos="3950"/>
        <p:guide pos="4800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bcatl20\projects\NWGRWP\142622%20Nutrient%20Trading\010%20-%20Project%20Management\Meetings%20and%20Stakeholders\New%20folder\TP%20loads%20Point%20and%20Nonpoin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cat>
            <c:strRef>
              <c:f>Sheet1!$G$3:$H$3</c:f>
              <c:strCache>
                <c:ptCount val="2"/>
                <c:pt idx="0">
                  <c:v>NPS</c:v>
                </c:pt>
                <c:pt idx="1">
                  <c:v>PS</c:v>
                </c:pt>
              </c:strCache>
            </c:strRef>
          </c:cat>
          <c:val>
            <c:numRef>
              <c:f>Sheet1!$G$4:$H$4</c:f>
              <c:numCache>
                <c:formatCode>General</c:formatCode>
                <c:ptCount val="2"/>
                <c:pt idx="0">
                  <c:v>2280</c:v>
                </c:pt>
                <c:pt idx="1">
                  <c:v>930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A0F36F-C48F-457B-AA47-CA2F82E08222}" type="doc">
      <dgm:prSet loTypeId="urn:microsoft.com/office/officeart/2005/8/layout/vList5" loCatId="list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DD36AFC2-0183-4727-8F8F-883B2EFCD3EF}">
      <dgm:prSet/>
      <dgm:spPr>
        <a:solidFill>
          <a:srgbClr val="92D050"/>
        </a:solidFill>
      </dgm:spPr>
      <dgm:t>
        <a:bodyPr/>
        <a:lstStyle/>
        <a:p>
          <a:pPr rtl="0"/>
          <a:r>
            <a:rPr lang="en-US" b="0" dirty="0" smtClean="0"/>
            <a:t>2008 - Lake Weiss TMDL (USEPA)</a:t>
          </a:r>
          <a:endParaRPr lang="en-US" dirty="0"/>
        </a:p>
      </dgm:t>
    </dgm:pt>
    <dgm:pt modelId="{737BB394-0BE9-4365-8DC2-A9B1881884B9}" type="parTrans" cxnId="{EF39A0F5-0372-4D3D-AE2D-80B4C07045AE}">
      <dgm:prSet/>
      <dgm:spPr/>
      <dgm:t>
        <a:bodyPr/>
        <a:lstStyle/>
        <a:p>
          <a:endParaRPr lang="en-US"/>
        </a:p>
      </dgm:t>
    </dgm:pt>
    <dgm:pt modelId="{371D8D6A-50C0-48A7-AE94-D4E8BAB2577F}" type="sibTrans" cxnId="{EF39A0F5-0372-4D3D-AE2D-80B4C07045AE}">
      <dgm:prSet/>
      <dgm:spPr/>
      <dgm:t>
        <a:bodyPr/>
        <a:lstStyle/>
        <a:p>
          <a:endParaRPr lang="en-US"/>
        </a:p>
      </dgm:t>
    </dgm:pt>
    <dgm:pt modelId="{AFC3B568-E839-45F2-92E7-E6C50BB7BC47}">
      <dgm:prSet/>
      <dgm:spPr>
        <a:solidFill>
          <a:srgbClr val="92D050"/>
        </a:solidFill>
      </dgm:spPr>
      <dgm:t>
        <a:bodyPr/>
        <a:lstStyle/>
        <a:p>
          <a:pPr rtl="0"/>
          <a:r>
            <a:rPr lang="en-US" b="0" dirty="0" smtClean="0"/>
            <a:t>2010 </a:t>
          </a:r>
          <a:r>
            <a:rPr lang="en-US" b="0" dirty="0" smtClean="0"/>
            <a:t>– 1 mg/L TP limits in NPDES permits (GAEPD)</a:t>
          </a:r>
          <a:endParaRPr lang="en-US" dirty="0"/>
        </a:p>
      </dgm:t>
    </dgm:pt>
    <dgm:pt modelId="{20A4F63C-6429-4AA1-B611-7967F44E4B6F}" type="parTrans" cxnId="{EAD6DB18-3C60-4D54-9361-8028890C3BD2}">
      <dgm:prSet/>
      <dgm:spPr/>
      <dgm:t>
        <a:bodyPr/>
        <a:lstStyle/>
        <a:p>
          <a:endParaRPr lang="en-US"/>
        </a:p>
      </dgm:t>
    </dgm:pt>
    <dgm:pt modelId="{2E399BE5-F9FD-46D1-9230-D127A46EC6D1}" type="sibTrans" cxnId="{EAD6DB18-3C60-4D54-9361-8028890C3BD2}">
      <dgm:prSet/>
      <dgm:spPr/>
      <dgm:t>
        <a:bodyPr/>
        <a:lstStyle/>
        <a:p>
          <a:endParaRPr lang="en-US"/>
        </a:p>
      </dgm:t>
    </dgm:pt>
    <dgm:pt modelId="{BBF3218C-A96A-4D9A-8C33-6ECF29841E01}">
      <dgm:prSet/>
      <dgm:spPr>
        <a:solidFill>
          <a:schemeClr val="tx2">
            <a:lumMod val="50000"/>
            <a:lumOff val="50000"/>
          </a:schemeClr>
        </a:solidFill>
      </dgm:spPr>
      <dgm:t>
        <a:bodyPr/>
        <a:lstStyle/>
        <a:p>
          <a:pPr rtl="0"/>
          <a:r>
            <a:rPr lang="en-US" b="0" dirty="0" smtClean="0"/>
            <a:t>2011- Partnership and GAEPD Correspondence</a:t>
          </a:r>
          <a:endParaRPr lang="en-US" dirty="0"/>
        </a:p>
      </dgm:t>
    </dgm:pt>
    <dgm:pt modelId="{FA28181B-42EB-46F3-8F1F-0F4F02113E78}" type="parTrans" cxnId="{8360F983-AFE0-4280-853B-4CAEDED14710}">
      <dgm:prSet/>
      <dgm:spPr/>
      <dgm:t>
        <a:bodyPr/>
        <a:lstStyle/>
        <a:p>
          <a:endParaRPr lang="en-US"/>
        </a:p>
      </dgm:t>
    </dgm:pt>
    <dgm:pt modelId="{8D77A8F9-F5E8-48F4-9063-96B6AE4388E2}" type="sibTrans" cxnId="{8360F983-AFE0-4280-853B-4CAEDED14710}">
      <dgm:prSet/>
      <dgm:spPr/>
      <dgm:t>
        <a:bodyPr/>
        <a:lstStyle/>
        <a:p>
          <a:endParaRPr lang="en-US"/>
        </a:p>
      </dgm:t>
    </dgm:pt>
    <dgm:pt modelId="{B49563BC-61B4-4B02-A65B-1909BD3AB831}">
      <dgm:prSet/>
      <dgm:spPr>
        <a:solidFill>
          <a:srgbClr val="92D050"/>
        </a:solidFill>
      </dgm:spPr>
      <dgm:t>
        <a:bodyPr/>
        <a:lstStyle/>
        <a:p>
          <a:pPr rtl="0"/>
          <a:r>
            <a:rPr lang="en-US" b="0" dirty="0" smtClean="0"/>
            <a:t>2011 - 319 Grant Awarded to Evaluate Nutrient Trading</a:t>
          </a:r>
          <a:endParaRPr lang="en-US" dirty="0"/>
        </a:p>
      </dgm:t>
    </dgm:pt>
    <dgm:pt modelId="{50F0EBC8-38B0-477C-837F-80227F4AFF9F}" type="parTrans" cxnId="{2DB60834-FB3C-4858-8730-9F426480BC0C}">
      <dgm:prSet/>
      <dgm:spPr/>
      <dgm:t>
        <a:bodyPr/>
        <a:lstStyle/>
        <a:p>
          <a:endParaRPr lang="en-US"/>
        </a:p>
      </dgm:t>
    </dgm:pt>
    <dgm:pt modelId="{9ABC4C8D-4216-4798-8450-A3C5E56FB384}" type="sibTrans" cxnId="{2DB60834-FB3C-4858-8730-9F426480BC0C}">
      <dgm:prSet/>
      <dgm:spPr/>
      <dgm:t>
        <a:bodyPr/>
        <a:lstStyle/>
        <a:p>
          <a:endParaRPr lang="en-US"/>
        </a:p>
      </dgm:t>
    </dgm:pt>
    <dgm:pt modelId="{E3F6EB2F-810D-4D2C-8B11-3B0CDB4B7925}">
      <dgm:prSet/>
      <dgm:spPr>
        <a:solidFill>
          <a:srgbClr val="92D050"/>
        </a:solidFill>
      </dgm:spPr>
      <dgm:t>
        <a:bodyPr/>
        <a:lstStyle/>
        <a:p>
          <a:pPr rtl="0"/>
          <a:r>
            <a:rPr lang="en-US" b="0" dirty="0" smtClean="0"/>
            <a:t>2012-2013 – </a:t>
          </a:r>
          <a:r>
            <a:rPr lang="en-US" b="0" i="1" dirty="0" smtClean="0"/>
            <a:t>Nutrient Trading in the Coosa Basin: A Feasibility Study</a:t>
          </a:r>
          <a:endParaRPr lang="en-US" dirty="0"/>
        </a:p>
      </dgm:t>
    </dgm:pt>
    <dgm:pt modelId="{2F95D4F0-057F-4E5F-834A-2754BF7D1887}" type="parTrans" cxnId="{8B4DA2C4-AB73-4984-AD88-698CD7FA2975}">
      <dgm:prSet/>
      <dgm:spPr/>
      <dgm:t>
        <a:bodyPr/>
        <a:lstStyle/>
        <a:p>
          <a:endParaRPr lang="en-US"/>
        </a:p>
      </dgm:t>
    </dgm:pt>
    <dgm:pt modelId="{6E206406-B4D6-4268-86A7-39C36D55CC94}" type="sibTrans" cxnId="{8B4DA2C4-AB73-4984-AD88-698CD7FA2975}">
      <dgm:prSet/>
      <dgm:spPr/>
      <dgm:t>
        <a:bodyPr/>
        <a:lstStyle/>
        <a:p>
          <a:endParaRPr lang="en-US"/>
        </a:p>
      </dgm:t>
    </dgm:pt>
    <dgm:pt modelId="{871D15FF-563D-4EAF-988E-A46591F85A43}">
      <dgm:prSet/>
      <dgm:spPr>
        <a:solidFill>
          <a:schemeClr val="tx2">
            <a:lumMod val="50000"/>
            <a:lumOff val="50000"/>
          </a:schemeClr>
        </a:solidFill>
      </dgm:spPr>
      <dgm:t>
        <a:bodyPr/>
        <a:lstStyle/>
        <a:p>
          <a:pPr rtl="0"/>
          <a:r>
            <a:rPr lang="en-US" b="0" smtClean="0"/>
            <a:t>Dec. 2013 – Review with GAEPD</a:t>
          </a:r>
          <a:endParaRPr lang="en-US"/>
        </a:p>
      </dgm:t>
    </dgm:pt>
    <dgm:pt modelId="{738B384F-1BBB-45DD-92C6-C58D03DCDAC7}" type="parTrans" cxnId="{FB2476D8-82D2-48CC-8345-9135D3D7D676}">
      <dgm:prSet/>
      <dgm:spPr/>
      <dgm:t>
        <a:bodyPr/>
        <a:lstStyle/>
        <a:p>
          <a:endParaRPr lang="en-US"/>
        </a:p>
      </dgm:t>
    </dgm:pt>
    <dgm:pt modelId="{E42687D4-177D-4BB3-AAD4-5F43EE38377A}" type="sibTrans" cxnId="{FB2476D8-82D2-48CC-8345-9135D3D7D676}">
      <dgm:prSet/>
      <dgm:spPr/>
      <dgm:t>
        <a:bodyPr/>
        <a:lstStyle/>
        <a:p>
          <a:endParaRPr lang="en-US"/>
        </a:p>
      </dgm:t>
    </dgm:pt>
    <dgm:pt modelId="{9CA47E2A-6932-48A0-B2F7-53A2AB3AC915}">
      <dgm:prSet/>
      <dgm:spPr>
        <a:solidFill>
          <a:srgbClr val="92D050"/>
        </a:solidFill>
      </dgm:spPr>
      <dgm:t>
        <a:bodyPr/>
        <a:lstStyle/>
        <a:p>
          <a:pPr rtl="0"/>
          <a:r>
            <a:rPr lang="en-US" b="0" dirty="0" smtClean="0"/>
            <a:t>2014 – Pilot Nutrient Trading Monitoring Plan</a:t>
          </a:r>
          <a:endParaRPr lang="en-US" dirty="0"/>
        </a:p>
      </dgm:t>
    </dgm:pt>
    <dgm:pt modelId="{194DD426-F5B2-4E46-A55B-13C85802AE66}" type="parTrans" cxnId="{03566BB2-0D7E-48DC-91E3-35E1F590540E}">
      <dgm:prSet/>
      <dgm:spPr/>
      <dgm:t>
        <a:bodyPr/>
        <a:lstStyle/>
        <a:p>
          <a:endParaRPr lang="en-US"/>
        </a:p>
      </dgm:t>
    </dgm:pt>
    <dgm:pt modelId="{03C1AE1D-D158-49E3-A186-509253C548CD}" type="sibTrans" cxnId="{03566BB2-0D7E-48DC-91E3-35E1F590540E}">
      <dgm:prSet/>
      <dgm:spPr/>
      <dgm:t>
        <a:bodyPr/>
        <a:lstStyle/>
        <a:p>
          <a:endParaRPr lang="en-US"/>
        </a:p>
      </dgm:t>
    </dgm:pt>
    <dgm:pt modelId="{E93D0284-1ACB-41EF-B215-A85621167AD2}">
      <dgm:prSet/>
      <dgm:spPr>
        <a:solidFill>
          <a:schemeClr val="tx2">
            <a:lumMod val="50000"/>
            <a:lumOff val="50000"/>
          </a:schemeClr>
        </a:solidFill>
      </dgm:spPr>
      <dgm:t>
        <a:bodyPr/>
        <a:lstStyle/>
        <a:p>
          <a:pPr rtl="0"/>
          <a:r>
            <a:rPr lang="en-US" b="0" dirty="0" smtClean="0"/>
            <a:t>Oct. 2014 – Review with GAEPD</a:t>
          </a:r>
          <a:endParaRPr lang="en-US" dirty="0"/>
        </a:p>
      </dgm:t>
    </dgm:pt>
    <dgm:pt modelId="{623A5E69-E8C8-40F7-86FC-62159FCB7B4D}" type="parTrans" cxnId="{79B6673E-5DB1-420D-902F-AE85F37513EC}">
      <dgm:prSet/>
      <dgm:spPr/>
      <dgm:t>
        <a:bodyPr/>
        <a:lstStyle/>
        <a:p>
          <a:endParaRPr lang="en-US"/>
        </a:p>
      </dgm:t>
    </dgm:pt>
    <dgm:pt modelId="{4B6BF12A-238C-4393-87E8-F60EBFE7563D}" type="sibTrans" cxnId="{79B6673E-5DB1-420D-902F-AE85F37513EC}">
      <dgm:prSet/>
      <dgm:spPr/>
      <dgm:t>
        <a:bodyPr/>
        <a:lstStyle/>
        <a:p>
          <a:endParaRPr lang="en-US"/>
        </a:p>
      </dgm:t>
    </dgm:pt>
    <dgm:pt modelId="{119EBBFD-9901-48B3-9147-FF1115887A47}">
      <dgm:prSet/>
      <dgm:spPr>
        <a:solidFill>
          <a:srgbClr val="92D050"/>
        </a:solidFill>
      </dgm:spPr>
      <dgm:t>
        <a:bodyPr/>
        <a:lstStyle/>
        <a:p>
          <a:pPr rtl="0"/>
          <a:r>
            <a:rPr lang="en-US" b="0" dirty="0" smtClean="0"/>
            <a:t>2015 – Implement Monitoring Plan</a:t>
          </a:r>
          <a:endParaRPr lang="en-US" dirty="0"/>
        </a:p>
      </dgm:t>
    </dgm:pt>
    <dgm:pt modelId="{7B84944B-0F3B-4303-8090-DAD82AEEE3A6}" type="parTrans" cxnId="{7E6F212B-F4ED-4539-A2C6-D3FD5CF6401A}">
      <dgm:prSet/>
      <dgm:spPr/>
      <dgm:t>
        <a:bodyPr/>
        <a:lstStyle/>
        <a:p>
          <a:endParaRPr lang="en-US"/>
        </a:p>
      </dgm:t>
    </dgm:pt>
    <dgm:pt modelId="{2C0C3D46-8E2E-4175-AA65-9BB41AF8DDCF}" type="sibTrans" cxnId="{7E6F212B-F4ED-4539-A2C6-D3FD5CF6401A}">
      <dgm:prSet/>
      <dgm:spPr/>
      <dgm:t>
        <a:bodyPr/>
        <a:lstStyle/>
        <a:p>
          <a:endParaRPr lang="en-US"/>
        </a:p>
      </dgm:t>
    </dgm:pt>
    <dgm:pt modelId="{8FE1F45B-76C4-42B4-8A01-149D7ED9D788}" type="pres">
      <dgm:prSet presAssocID="{4DA0F36F-C48F-457B-AA47-CA2F82E0822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B8485B-7865-411E-96DE-8738B99B4759}" type="pres">
      <dgm:prSet presAssocID="{DD36AFC2-0183-4727-8F8F-883B2EFCD3EF}" presName="linNode" presStyleCnt="0"/>
      <dgm:spPr/>
    </dgm:pt>
    <dgm:pt modelId="{124EAEA9-E9EC-4CF0-B479-6DE9A1897E21}" type="pres">
      <dgm:prSet presAssocID="{DD36AFC2-0183-4727-8F8F-883B2EFCD3EF}" presName="parentText" presStyleLbl="node1" presStyleIdx="0" presStyleCnt="9" custScaleX="129310" custLinFactNeighborX="1197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EAA9B6-B88F-4BCF-B15D-DD36EFFBDAC7}" type="pres">
      <dgm:prSet presAssocID="{371D8D6A-50C0-48A7-AE94-D4E8BAB2577F}" presName="sp" presStyleCnt="0"/>
      <dgm:spPr/>
    </dgm:pt>
    <dgm:pt modelId="{032932B9-62C2-4E43-B04E-72EA334A2C38}" type="pres">
      <dgm:prSet presAssocID="{AFC3B568-E839-45F2-92E7-E6C50BB7BC47}" presName="linNode" presStyleCnt="0"/>
      <dgm:spPr/>
    </dgm:pt>
    <dgm:pt modelId="{38C81238-38B2-4B91-AD03-5CF65648F939}" type="pres">
      <dgm:prSet presAssocID="{AFC3B568-E839-45F2-92E7-E6C50BB7BC47}" presName="parentText" presStyleLbl="node1" presStyleIdx="1" presStyleCnt="9" custScaleX="167050" custLinFactNeighborX="1254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6A4CAA-CFBE-43AC-B1A8-63B37EAAB9FC}" type="pres">
      <dgm:prSet presAssocID="{2E399BE5-F9FD-46D1-9230-D127A46EC6D1}" presName="sp" presStyleCnt="0"/>
      <dgm:spPr/>
    </dgm:pt>
    <dgm:pt modelId="{BF80E707-4119-47B9-83F4-E29B5F11565D}" type="pres">
      <dgm:prSet presAssocID="{BBF3218C-A96A-4D9A-8C33-6ECF29841E01}" presName="linNode" presStyleCnt="0"/>
      <dgm:spPr/>
    </dgm:pt>
    <dgm:pt modelId="{2C03FB67-6C00-4EF2-9E19-3E5784EF040C}" type="pres">
      <dgm:prSet presAssocID="{BBF3218C-A96A-4D9A-8C33-6ECF29841E01}" presName="parentText" presStyleLbl="node1" presStyleIdx="2" presStyleCnt="9" custScaleX="157472" custLinFactNeighborX="1254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1B86D6-3A89-42F6-9F85-EA2E04356103}" type="pres">
      <dgm:prSet presAssocID="{8D77A8F9-F5E8-48F4-9063-96B6AE4388E2}" presName="sp" presStyleCnt="0"/>
      <dgm:spPr/>
    </dgm:pt>
    <dgm:pt modelId="{EE54E54B-6818-44BD-AF05-2E74C22AB774}" type="pres">
      <dgm:prSet presAssocID="{B49563BC-61B4-4B02-A65B-1909BD3AB831}" presName="linNode" presStyleCnt="0"/>
      <dgm:spPr/>
    </dgm:pt>
    <dgm:pt modelId="{F2A5B84A-DEF6-4632-B1D3-0EF8BF60E331}" type="pres">
      <dgm:prSet presAssocID="{B49563BC-61B4-4B02-A65B-1909BD3AB831}" presName="parentText" presStyleLbl="node1" presStyleIdx="3" presStyleCnt="9" custScaleX="177778" custLinFactNeighborX="1139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24D218-1A49-4129-B800-941FA3342E0E}" type="pres">
      <dgm:prSet presAssocID="{9ABC4C8D-4216-4798-8450-A3C5E56FB384}" presName="sp" presStyleCnt="0"/>
      <dgm:spPr/>
    </dgm:pt>
    <dgm:pt modelId="{71ABE834-5BE6-4773-B98D-4170947801DB}" type="pres">
      <dgm:prSet presAssocID="{E3F6EB2F-810D-4D2C-8B11-3B0CDB4B7925}" presName="linNode" presStyleCnt="0"/>
      <dgm:spPr/>
    </dgm:pt>
    <dgm:pt modelId="{39F2748E-BC34-4486-92FA-731653F87AB5}" type="pres">
      <dgm:prSet presAssocID="{E3F6EB2F-810D-4D2C-8B11-3B0CDB4B7925}" presName="parentText" presStyleLbl="node1" presStyleIdx="4" presStyleCnt="9" custScaleX="210728" custLinFactNeighborX="1197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C13EBB-1643-4631-9AFA-BF9AB1E36C5D}" type="pres">
      <dgm:prSet presAssocID="{6E206406-B4D6-4268-86A7-39C36D55CC94}" presName="sp" presStyleCnt="0"/>
      <dgm:spPr/>
    </dgm:pt>
    <dgm:pt modelId="{EF0F6FE3-5637-4F39-BB13-B1413B57268D}" type="pres">
      <dgm:prSet presAssocID="{871D15FF-563D-4EAF-988E-A46591F85A43}" presName="linNode" presStyleCnt="0"/>
      <dgm:spPr/>
    </dgm:pt>
    <dgm:pt modelId="{045CCF9C-4597-424A-956E-DC5B663212FD}" type="pres">
      <dgm:prSet presAssocID="{871D15FF-563D-4EAF-988E-A46591F85A43}" presName="parentText" presStyleLbl="node1" presStyleIdx="5" presStyleCnt="9" custLinFactNeighborX="125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DA71AA-B5A2-41A0-BBF9-CE71A3A9FF96}" type="pres">
      <dgm:prSet presAssocID="{E42687D4-177D-4BB3-AAD4-5F43EE38377A}" presName="sp" presStyleCnt="0"/>
      <dgm:spPr/>
    </dgm:pt>
    <dgm:pt modelId="{E681CE0E-9F75-4099-853E-BA11473B28AC}" type="pres">
      <dgm:prSet presAssocID="{9CA47E2A-6932-48A0-B2F7-53A2AB3AC915}" presName="linNode" presStyleCnt="0"/>
      <dgm:spPr/>
    </dgm:pt>
    <dgm:pt modelId="{DF7E863F-6943-49F9-A1D1-97CDBFD467F7}" type="pres">
      <dgm:prSet presAssocID="{9CA47E2A-6932-48A0-B2F7-53A2AB3AC915}" presName="parentText" presStyleLbl="node1" presStyleIdx="6" presStyleCnt="9" custScaleX="147893" custLinFactNeighborX="1254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26D91F-93AC-4EF0-B425-EC8A88EA8D1D}" type="pres">
      <dgm:prSet presAssocID="{03C1AE1D-D158-49E3-A186-509253C548CD}" presName="sp" presStyleCnt="0"/>
      <dgm:spPr/>
    </dgm:pt>
    <dgm:pt modelId="{26C90298-4F64-46E3-80DE-E97D56FD9C4C}" type="pres">
      <dgm:prSet presAssocID="{E93D0284-1ACB-41EF-B215-A85621167AD2}" presName="linNode" presStyleCnt="0"/>
      <dgm:spPr/>
    </dgm:pt>
    <dgm:pt modelId="{43D5B4B1-0105-42FA-AFA9-22C8FB2DFBC1}" type="pres">
      <dgm:prSet presAssocID="{E93D0284-1ACB-41EF-B215-A85621167AD2}" presName="parentText" presStyleLbl="node1" presStyleIdx="7" presStyleCnt="9" custLinFactNeighborX="1254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D7D1D5-5C8A-42B2-A4D0-233A5AD19A95}" type="pres">
      <dgm:prSet presAssocID="{4B6BF12A-238C-4393-87E8-F60EBFE7563D}" presName="sp" presStyleCnt="0"/>
      <dgm:spPr/>
    </dgm:pt>
    <dgm:pt modelId="{EDD66CD5-8C83-4E2E-9E88-3A0AB08A6A27}" type="pres">
      <dgm:prSet presAssocID="{119EBBFD-9901-48B3-9147-FF1115887A47}" presName="linNode" presStyleCnt="0"/>
      <dgm:spPr/>
    </dgm:pt>
    <dgm:pt modelId="{6D82CABC-F1C5-4461-AD1A-A0B024CCE252}" type="pres">
      <dgm:prSet presAssocID="{119EBBFD-9901-48B3-9147-FF1115887A47}" presName="parentText" presStyleLbl="node1" presStyleIdx="8" presStyleCnt="9" custScaleX="119157" custLinFactNeighborX="125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39A0F5-0372-4D3D-AE2D-80B4C07045AE}" srcId="{4DA0F36F-C48F-457B-AA47-CA2F82E08222}" destId="{DD36AFC2-0183-4727-8F8F-883B2EFCD3EF}" srcOrd="0" destOrd="0" parTransId="{737BB394-0BE9-4365-8DC2-A9B1881884B9}" sibTransId="{371D8D6A-50C0-48A7-AE94-D4E8BAB2577F}"/>
    <dgm:cxn modelId="{2DB60834-FB3C-4858-8730-9F426480BC0C}" srcId="{4DA0F36F-C48F-457B-AA47-CA2F82E08222}" destId="{B49563BC-61B4-4B02-A65B-1909BD3AB831}" srcOrd="3" destOrd="0" parTransId="{50F0EBC8-38B0-477C-837F-80227F4AFF9F}" sibTransId="{9ABC4C8D-4216-4798-8450-A3C5E56FB384}"/>
    <dgm:cxn modelId="{03ECE11A-B648-4570-8E37-04D79A5149BE}" type="presOf" srcId="{AFC3B568-E839-45F2-92E7-E6C50BB7BC47}" destId="{38C81238-38B2-4B91-AD03-5CF65648F939}" srcOrd="0" destOrd="0" presId="urn:microsoft.com/office/officeart/2005/8/layout/vList5"/>
    <dgm:cxn modelId="{FB2476D8-82D2-48CC-8345-9135D3D7D676}" srcId="{4DA0F36F-C48F-457B-AA47-CA2F82E08222}" destId="{871D15FF-563D-4EAF-988E-A46591F85A43}" srcOrd="5" destOrd="0" parTransId="{738B384F-1BBB-45DD-92C6-C58D03DCDAC7}" sibTransId="{E42687D4-177D-4BB3-AAD4-5F43EE38377A}"/>
    <dgm:cxn modelId="{44BE169C-7822-4F7F-8CD3-A689E8D9F369}" type="presOf" srcId="{119EBBFD-9901-48B3-9147-FF1115887A47}" destId="{6D82CABC-F1C5-4461-AD1A-A0B024CCE252}" srcOrd="0" destOrd="0" presId="urn:microsoft.com/office/officeart/2005/8/layout/vList5"/>
    <dgm:cxn modelId="{EAD6DB18-3C60-4D54-9361-8028890C3BD2}" srcId="{4DA0F36F-C48F-457B-AA47-CA2F82E08222}" destId="{AFC3B568-E839-45F2-92E7-E6C50BB7BC47}" srcOrd="1" destOrd="0" parTransId="{20A4F63C-6429-4AA1-B611-7967F44E4B6F}" sibTransId="{2E399BE5-F9FD-46D1-9230-D127A46EC6D1}"/>
    <dgm:cxn modelId="{7E6F212B-F4ED-4539-A2C6-D3FD5CF6401A}" srcId="{4DA0F36F-C48F-457B-AA47-CA2F82E08222}" destId="{119EBBFD-9901-48B3-9147-FF1115887A47}" srcOrd="8" destOrd="0" parTransId="{7B84944B-0F3B-4303-8090-DAD82AEEE3A6}" sibTransId="{2C0C3D46-8E2E-4175-AA65-9BB41AF8DDCF}"/>
    <dgm:cxn modelId="{99275FDB-C35D-453A-BFFE-7A72902B4E52}" type="presOf" srcId="{9CA47E2A-6932-48A0-B2F7-53A2AB3AC915}" destId="{DF7E863F-6943-49F9-A1D1-97CDBFD467F7}" srcOrd="0" destOrd="0" presId="urn:microsoft.com/office/officeart/2005/8/layout/vList5"/>
    <dgm:cxn modelId="{2F2FFFFC-65F7-4395-BE64-D4EB91B7F6D9}" type="presOf" srcId="{DD36AFC2-0183-4727-8F8F-883B2EFCD3EF}" destId="{124EAEA9-E9EC-4CF0-B479-6DE9A1897E21}" srcOrd="0" destOrd="0" presId="urn:microsoft.com/office/officeart/2005/8/layout/vList5"/>
    <dgm:cxn modelId="{03566BB2-0D7E-48DC-91E3-35E1F590540E}" srcId="{4DA0F36F-C48F-457B-AA47-CA2F82E08222}" destId="{9CA47E2A-6932-48A0-B2F7-53A2AB3AC915}" srcOrd="6" destOrd="0" parTransId="{194DD426-F5B2-4E46-A55B-13C85802AE66}" sibTransId="{03C1AE1D-D158-49E3-A186-509253C548CD}"/>
    <dgm:cxn modelId="{6F983557-9C75-4E04-B66C-91BCAD273781}" type="presOf" srcId="{E3F6EB2F-810D-4D2C-8B11-3B0CDB4B7925}" destId="{39F2748E-BC34-4486-92FA-731653F87AB5}" srcOrd="0" destOrd="0" presId="urn:microsoft.com/office/officeart/2005/8/layout/vList5"/>
    <dgm:cxn modelId="{8B4DA2C4-AB73-4984-AD88-698CD7FA2975}" srcId="{4DA0F36F-C48F-457B-AA47-CA2F82E08222}" destId="{E3F6EB2F-810D-4D2C-8B11-3B0CDB4B7925}" srcOrd="4" destOrd="0" parTransId="{2F95D4F0-057F-4E5F-834A-2754BF7D1887}" sibTransId="{6E206406-B4D6-4268-86A7-39C36D55CC94}"/>
    <dgm:cxn modelId="{333CA643-BDD2-4141-A993-753F4FD2DD49}" type="presOf" srcId="{BBF3218C-A96A-4D9A-8C33-6ECF29841E01}" destId="{2C03FB67-6C00-4EF2-9E19-3E5784EF040C}" srcOrd="0" destOrd="0" presId="urn:microsoft.com/office/officeart/2005/8/layout/vList5"/>
    <dgm:cxn modelId="{FE8B61FE-E6C1-4EBD-B497-C38F786EFBF6}" type="presOf" srcId="{4DA0F36F-C48F-457B-AA47-CA2F82E08222}" destId="{8FE1F45B-76C4-42B4-8A01-149D7ED9D788}" srcOrd="0" destOrd="0" presId="urn:microsoft.com/office/officeart/2005/8/layout/vList5"/>
    <dgm:cxn modelId="{38EA40EA-014F-4ECE-B217-9F302402E210}" type="presOf" srcId="{E93D0284-1ACB-41EF-B215-A85621167AD2}" destId="{43D5B4B1-0105-42FA-AFA9-22C8FB2DFBC1}" srcOrd="0" destOrd="0" presId="urn:microsoft.com/office/officeart/2005/8/layout/vList5"/>
    <dgm:cxn modelId="{8360F983-AFE0-4280-853B-4CAEDED14710}" srcId="{4DA0F36F-C48F-457B-AA47-CA2F82E08222}" destId="{BBF3218C-A96A-4D9A-8C33-6ECF29841E01}" srcOrd="2" destOrd="0" parTransId="{FA28181B-42EB-46F3-8F1F-0F4F02113E78}" sibTransId="{8D77A8F9-F5E8-48F4-9063-96B6AE4388E2}"/>
    <dgm:cxn modelId="{79B6673E-5DB1-420D-902F-AE85F37513EC}" srcId="{4DA0F36F-C48F-457B-AA47-CA2F82E08222}" destId="{E93D0284-1ACB-41EF-B215-A85621167AD2}" srcOrd="7" destOrd="0" parTransId="{623A5E69-E8C8-40F7-86FC-62159FCB7B4D}" sibTransId="{4B6BF12A-238C-4393-87E8-F60EBFE7563D}"/>
    <dgm:cxn modelId="{A70DD58E-FCDD-43C6-83BD-842175CC505F}" type="presOf" srcId="{B49563BC-61B4-4B02-A65B-1909BD3AB831}" destId="{F2A5B84A-DEF6-4632-B1D3-0EF8BF60E331}" srcOrd="0" destOrd="0" presId="urn:microsoft.com/office/officeart/2005/8/layout/vList5"/>
    <dgm:cxn modelId="{F035FFE7-C29B-421E-A6ED-D09967124353}" type="presOf" srcId="{871D15FF-563D-4EAF-988E-A46591F85A43}" destId="{045CCF9C-4597-424A-956E-DC5B663212FD}" srcOrd="0" destOrd="0" presId="urn:microsoft.com/office/officeart/2005/8/layout/vList5"/>
    <dgm:cxn modelId="{8CC75746-626E-43C9-BEA8-209BE78B8899}" type="presParOf" srcId="{8FE1F45B-76C4-42B4-8A01-149D7ED9D788}" destId="{57B8485B-7865-411E-96DE-8738B99B4759}" srcOrd="0" destOrd="0" presId="urn:microsoft.com/office/officeart/2005/8/layout/vList5"/>
    <dgm:cxn modelId="{8A58A173-F63A-4843-94B7-C89B756E1F97}" type="presParOf" srcId="{57B8485B-7865-411E-96DE-8738B99B4759}" destId="{124EAEA9-E9EC-4CF0-B479-6DE9A1897E21}" srcOrd="0" destOrd="0" presId="urn:microsoft.com/office/officeart/2005/8/layout/vList5"/>
    <dgm:cxn modelId="{603255C4-5123-41E2-BD9D-BB8BF21F7BF5}" type="presParOf" srcId="{8FE1F45B-76C4-42B4-8A01-149D7ED9D788}" destId="{07EAA9B6-B88F-4BCF-B15D-DD36EFFBDAC7}" srcOrd="1" destOrd="0" presId="urn:microsoft.com/office/officeart/2005/8/layout/vList5"/>
    <dgm:cxn modelId="{0DE5C0BD-D292-438F-844A-4B79AFDF6409}" type="presParOf" srcId="{8FE1F45B-76C4-42B4-8A01-149D7ED9D788}" destId="{032932B9-62C2-4E43-B04E-72EA334A2C38}" srcOrd="2" destOrd="0" presId="urn:microsoft.com/office/officeart/2005/8/layout/vList5"/>
    <dgm:cxn modelId="{1661D8B2-EB58-4D28-89CB-954F8B46E7D0}" type="presParOf" srcId="{032932B9-62C2-4E43-B04E-72EA334A2C38}" destId="{38C81238-38B2-4B91-AD03-5CF65648F939}" srcOrd="0" destOrd="0" presId="urn:microsoft.com/office/officeart/2005/8/layout/vList5"/>
    <dgm:cxn modelId="{4A58CEEC-141D-459E-8CBA-B8A025996D7B}" type="presParOf" srcId="{8FE1F45B-76C4-42B4-8A01-149D7ED9D788}" destId="{4C6A4CAA-CFBE-43AC-B1A8-63B37EAAB9FC}" srcOrd="3" destOrd="0" presId="urn:microsoft.com/office/officeart/2005/8/layout/vList5"/>
    <dgm:cxn modelId="{5E38EAD6-9796-43C8-9D23-F65F927175A8}" type="presParOf" srcId="{8FE1F45B-76C4-42B4-8A01-149D7ED9D788}" destId="{BF80E707-4119-47B9-83F4-E29B5F11565D}" srcOrd="4" destOrd="0" presId="urn:microsoft.com/office/officeart/2005/8/layout/vList5"/>
    <dgm:cxn modelId="{D3D26355-E55F-42D5-8143-32723D722786}" type="presParOf" srcId="{BF80E707-4119-47B9-83F4-E29B5F11565D}" destId="{2C03FB67-6C00-4EF2-9E19-3E5784EF040C}" srcOrd="0" destOrd="0" presId="urn:microsoft.com/office/officeart/2005/8/layout/vList5"/>
    <dgm:cxn modelId="{3CCB59C1-DA56-452E-937C-E059EDB91950}" type="presParOf" srcId="{8FE1F45B-76C4-42B4-8A01-149D7ED9D788}" destId="{8C1B86D6-3A89-42F6-9F85-EA2E04356103}" srcOrd="5" destOrd="0" presId="urn:microsoft.com/office/officeart/2005/8/layout/vList5"/>
    <dgm:cxn modelId="{5F19CE47-4E7B-4A4D-A5A0-A7789F59A619}" type="presParOf" srcId="{8FE1F45B-76C4-42B4-8A01-149D7ED9D788}" destId="{EE54E54B-6818-44BD-AF05-2E74C22AB774}" srcOrd="6" destOrd="0" presId="urn:microsoft.com/office/officeart/2005/8/layout/vList5"/>
    <dgm:cxn modelId="{30466443-55B7-453F-BD9B-E63E12F72FE8}" type="presParOf" srcId="{EE54E54B-6818-44BD-AF05-2E74C22AB774}" destId="{F2A5B84A-DEF6-4632-B1D3-0EF8BF60E331}" srcOrd="0" destOrd="0" presId="urn:microsoft.com/office/officeart/2005/8/layout/vList5"/>
    <dgm:cxn modelId="{0F5BC88C-512A-4413-8F1B-74B48CBEE961}" type="presParOf" srcId="{8FE1F45B-76C4-42B4-8A01-149D7ED9D788}" destId="{E624D218-1A49-4129-B800-941FA3342E0E}" srcOrd="7" destOrd="0" presId="urn:microsoft.com/office/officeart/2005/8/layout/vList5"/>
    <dgm:cxn modelId="{BE4E06A8-A195-4130-ABB6-7AC21DB346FD}" type="presParOf" srcId="{8FE1F45B-76C4-42B4-8A01-149D7ED9D788}" destId="{71ABE834-5BE6-4773-B98D-4170947801DB}" srcOrd="8" destOrd="0" presId="urn:microsoft.com/office/officeart/2005/8/layout/vList5"/>
    <dgm:cxn modelId="{3F7E0D7D-6C97-4BF4-9DA9-C74B45567D25}" type="presParOf" srcId="{71ABE834-5BE6-4773-B98D-4170947801DB}" destId="{39F2748E-BC34-4486-92FA-731653F87AB5}" srcOrd="0" destOrd="0" presId="urn:microsoft.com/office/officeart/2005/8/layout/vList5"/>
    <dgm:cxn modelId="{7FE1A961-9807-4B13-8492-61EBD582D43A}" type="presParOf" srcId="{8FE1F45B-76C4-42B4-8A01-149D7ED9D788}" destId="{93C13EBB-1643-4631-9AFA-BF9AB1E36C5D}" srcOrd="9" destOrd="0" presId="urn:microsoft.com/office/officeart/2005/8/layout/vList5"/>
    <dgm:cxn modelId="{E600C6D9-3064-4957-A651-8DD080FBBEA5}" type="presParOf" srcId="{8FE1F45B-76C4-42B4-8A01-149D7ED9D788}" destId="{EF0F6FE3-5637-4F39-BB13-B1413B57268D}" srcOrd="10" destOrd="0" presId="urn:microsoft.com/office/officeart/2005/8/layout/vList5"/>
    <dgm:cxn modelId="{EA95BEAC-1700-4F65-99E4-28E7B6186B32}" type="presParOf" srcId="{EF0F6FE3-5637-4F39-BB13-B1413B57268D}" destId="{045CCF9C-4597-424A-956E-DC5B663212FD}" srcOrd="0" destOrd="0" presId="urn:microsoft.com/office/officeart/2005/8/layout/vList5"/>
    <dgm:cxn modelId="{B01EAE5B-110A-4AC7-8AC5-4AF7DEA0AA8E}" type="presParOf" srcId="{8FE1F45B-76C4-42B4-8A01-149D7ED9D788}" destId="{8FDA71AA-B5A2-41A0-BBF9-CE71A3A9FF96}" srcOrd="11" destOrd="0" presId="urn:microsoft.com/office/officeart/2005/8/layout/vList5"/>
    <dgm:cxn modelId="{A2E1177D-F3B9-4DB7-BAF1-0143E3D79CCE}" type="presParOf" srcId="{8FE1F45B-76C4-42B4-8A01-149D7ED9D788}" destId="{E681CE0E-9F75-4099-853E-BA11473B28AC}" srcOrd="12" destOrd="0" presId="urn:microsoft.com/office/officeart/2005/8/layout/vList5"/>
    <dgm:cxn modelId="{B663C88C-7B55-4F3C-BD4E-3709800D81A0}" type="presParOf" srcId="{E681CE0E-9F75-4099-853E-BA11473B28AC}" destId="{DF7E863F-6943-49F9-A1D1-97CDBFD467F7}" srcOrd="0" destOrd="0" presId="urn:microsoft.com/office/officeart/2005/8/layout/vList5"/>
    <dgm:cxn modelId="{D82D7F8E-8A62-4892-BFF9-F4D75AA78CC1}" type="presParOf" srcId="{8FE1F45B-76C4-42B4-8A01-149D7ED9D788}" destId="{5426D91F-93AC-4EF0-B425-EC8A88EA8D1D}" srcOrd="13" destOrd="0" presId="urn:microsoft.com/office/officeart/2005/8/layout/vList5"/>
    <dgm:cxn modelId="{7F37493E-92D6-487B-9802-E317AE6A07EE}" type="presParOf" srcId="{8FE1F45B-76C4-42B4-8A01-149D7ED9D788}" destId="{26C90298-4F64-46E3-80DE-E97D56FD9C4C}" srcOrd="14" destOrd="0" presId="urn:microsoft.com/office/officeart/2005/8/layout/vList5"/>
    <dgm:cxn modelId="{74A10FC7-DE0F-45E6-994C-9AEE95311804}" type="presParOf" srcId="{26C90298-4F64-46E3-80DE-E97D56FD9C4C}" destId="{43D5B4B1-0105-42FA-AFA9-22C8FB2DFBC1}" srcOrd="0" destOrd="0" presId="urn:microsoft.com/office/officeart/2005/8/layout/vList5"/>
    <dgm:cxn modelId="{9802C3FE-F283-43F3-B474-3EE2C8203D85}" type="presParOf" srcId="{8FE1F45B-76C4-42B4-8A01-149D7ED9D788}" destId="{0CD7D1D5-5C8A-42B2-A4D0-233A5AD19A95}" srcOrd="15" destOrd="0" presId="urn:microsoft.com/office/officeart/2005/8/layout/vList5"/>
    <dgm:cxn modelId="{6DF06AD2-1AD9-40D0-8866-7D5DDB5C85F6}" type="presParOf" srcId="{8FE1F45B-76C4-42B4-8A01-149D7ED9D788}" destId="{EDD66CD5-8C83-4E2E-9E88-3A0AB08A6A27}" srcOrd="16" destOrd="0" presId="urn:microsoft.com/office/officeart/2005/8/layout/vList5"/>
    <dgm:cxn modelId="{64EBC2E8-5A0A-4D60-AE5C-A6F1A6AECD18}" type="presParOf" srcId="{EDD66CD5-8C83-4E2E-9E88-3A0AB08A6A27}" destId="{6D82CABC-F1C5-4461-AD1A-A0B024CCE25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C2CB76-1CE1-4072-B4B5-C051DF1537AF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453A86-B285-4BEE-8BAB-7F76F033198D}">
      <dgm:prSet custT="1"/>
      <dgm:spPr/>
      <dgm:t>
        <a:bodyPr/>
        <a:lstStyle/>
        <a:p>
          <a:pPr rtl="0"/>
          <a:r>
            <a:rPr lang="en-US" sz="1600" b="0" dirty="0" smtClean="0">
              <a:latin typeface="+mj-lt"/>
            </a:rPr>
            <a:t>Non-Point Load Reduction</a:t>
          </a:r>
          <a:endParaRPr lang="en-US" sz="1600" b="0" dirty="0">
            <a:latin typeface="+mj-lt"/>
          </a:endParaRPr>
        </a:p>
      </dgm:t>
    </dgm:pt>
    <dgm:pt modelId="{8EFC00F0-DF5E-4144-8640-C4576E1E61B5}" type="parTrans" cxnId="{895B17C2-C39E-47A8-B177-2FCF6D52CB5F}">
      <dgm:prSet/>
      <dgm:spPr/>
      <dgm:t>
        <a:bodyPr/>
        <a:lstStyle/>
        <a:p>
          <a:endParaRPr lang="en-US"/>
        </a:p>
      </dgm:t>
    </dgm:pt>
    <dgm:pt modelId="{5EF12802-A7EE-4A09-B904-BD346D9AFCF9}" type="sibTrans" cxnId="{895B17C2-C39E-47A8-B177-2FCF6D52CB5F}">
      <dgm:prSet/>
      <dgm:spPr>
        <a:solidFill>
          <a:schemeClr val="accent3"/>
        </a:solidFill>
      </dgm:spPr>
      <dgm:t>
        <a:bodyPr/>
        <a:lstStyle/>
        <a:p>
          <a:endParaRPr lang="en-US"/>
        </a:p>
      </dgm:t>
    </dgm:pt>
    <dgm:pt modelId="{B54151D1-CAD1-422C-9209-BF3FD6C2F863}">
      <dgm:prSet custT="1"/>
      <dgm:spPr/>
      <dgm:t>
        <a:bodyPr/>
        <a:lstStyle/>
        <a:p>
          <a:pPr rtl="0"/>
          <a:r>
            <a:rPr lang="en-US" sz="1600" b="0" dirty="0" smtClean="0">
              <a:latin typeface="+mj-lt"/>
            </a:rPr>
            <a:t>Point Source</a:t>
          </a:r>
        </a:p>
        <a:p>
          <a:pPr rtl="0"/>
          <a:r>
            <a:rPr lang="en-US" sz="1600" b="0" dirty="0" smtClean="0">
              <a:latin typeface="+mj-lt"/>
            </a:rPr>
            <a:t>Load Reduction</a:t>
          </a:r>
          <a:endParaRPr lang="en-US" sz="1600" b="0" dirty="0">
            <a:latin typeface="+mj-lt"/>
          </a:endParaRPr>
        </a:p>
      </dgm:t>
    </dgm:pt>
    <dgm:pt modelId="{B6496FE0-A938-4974-ADC1-348CBC7BEEC9}" type="parTrans" cxnId="{279ED2E3-A617-4FDC-AFE6-79CC8ED47934}">
      <dgm:prSet/>
      <dgm:spPr/>
      <dgm:t>
        <a:bodyPr/>
        <a:lstStyle/>
        <a:p>
          <a:endParaRPr lang="en-US"/>
        </a:p>
      </dgm:t>
    </dgm:pt>
    <dgm:pt modelId="{51F11DA8-E790-4D87-97A5-9E7E3CF714F7}" type="sibTrans" cxnId="{279ED2E3-A617-4FDC-AFE6-79CC8ED47934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EF5923B1-09D8-4D35-9027-F8B7FC9EF314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3200" b="0" dirty="0" smtClean="0">
              <a:latin typeface="+mj-lt"/>
            </a:rPr>
            <a:t>Trade</a:t>
          </a:r>
          <a:endParaRPr lang="en-US" sz="3200" b="0" dirty="0">
            <a:latin typeface="+mj-lt"/>
          </a:endParaRPr>
        </a:p>
      </dgm:t>
    </dgm:pt>
    <dgm:pt modelId="{61DA213C-4CB3-415C-B71C-C51D03885DC0}" type="parTrans" cxnId="{58B505ED-DEED-4C7C-AF5E-37AD7C1D10E5}">
      <dgm:prSet/>
      <dgm:spPr/>
      <dgm:t>
        <a:bodyPr/>
        <a:lstStyle/>
        <a:p>
          <a:endParaRPr lang="en-US"/>
        </a:p>
      </dgm:t>
    </dgm:pt>
    <dgm:pt modelId="{87BA533D-C15D-4E13-8DBF-A99CCDB4DF77}" type="sibTrans" cxnId="{58B505ED-DEED-4C7C-AF5E-37AD7C1D10E5}">
      <dgm:prSet/>
      <dgm:spPr>
        <a:solidFill>
          <a:schemeClr val="accent6"/>
        </a:solidFill>
      </dgm:spPr>
      <dgm:t>
        <a:bodyPr/>
        <a:lstStyle/>
        <a:p>
          <a:endParaRPr lang="en-US"/>
        </a:p>
      </dgm:t>
    </dgm:pt>
    <dgm:pt modelId="{681AEB52-B91B-4132-9239-42C1E51E8EAD}">
      <dgm:prSet custT="1"/>
      <dgm:spPr/>
      <dgm:t>
        <a:bodyPr/>
        <a:lstStyle/>
        <a:p>
          <a:pPr rtl="0"/>
          <a:r>
            <a:rPr lang="en-US" sz="1600" b="0" dirty="0" smtClean="0">
              <a:latin typeface="+mj-lt"/>
            </a:rPr>
            <a:t>Trading Guidance</a:t>
          </a:r>
          <a:endParaRPr lang="en-US" sz="1600" b="0" dirty="0">
            <a:latin typeface="+mj-lt"/>
          </a:endParaRPr>
        </a:p>
      </dgm:t>
    </dgm:pt>
    <dgm:pt modelId="{87981CB8-54C3-453E-90B6-4C6234391557}" type="parTrans" cxnId="{BEBD7231-2D57-4826-8CB4-D272A6BE5610}">
      <dgm:prSet/>
      <dgm:spPr/>
      <dgm:t>
        <a:bodyPr/>
        <a:lstStyle/>
        <a:p>
          <a:endParaRPr lang="en-US"/>
        </a:p>
      </dgm:t>
    </dgm:pt>
    <dgm:pt modelId="{02A74706-7DA9-487E-9436-C932C88BB43E}" type="sibTrans" cxnId="{BEBD7231-2D57-4826-8CB4-D272A6BE5610}">
      <dgm:prSet/>
      <dgm:spPr>
        <a:solidFill>
          <a:schemeClr val="accent6"/>
        </a:solidFill>
      </dgm:spPr>
      <dgm:t>
        <a:bodyPr/>
        <a:lstStyle/>
        <a:p>
          <a:endParaRPr lang="en-US"/>
        </a:p>
      </dgm:t>
    </dgm:pt>
    <dgm:pt modelId="{892B96AD-A8A6-4AE1-AA80-46334A5BC398}">
      <dgm:prSet custT="1"/>
      <dgm:spPr/>
      <dgm:t>
        <a:bodyPr/>
        <a:lstStyle/>
        <a:p>
          <a:pPr rtl="0"/>
          <a:r>
            <a:rPr lang="en-US" sz="1600" b="0" dirty="0" smtClean="0">
              <a:latin typeface="+mj-lt"/>
            </a:rPr>
            <a:t>Permit Condition</a:t>
          </a:r>
          <a:endParaRPr lang="en-US" sz="1600" b="0" dirty="0">
            <a:latin typeface="+mj-lt"/>
          </a:endParaRPr>
        </a:p>
      </dgm:t>
    </dgm:pt>
    <dgm:pt modelId="{AFBDB835-812F-408B-B998-7F3CECE594C2}" type="parTrans" cxnId="{7691A8A4-5253-403F-9257-A79833003A11}">
      <dgm:prSet/>
      <dgm:spPr/>
      <dgm:t>
        <a:bodyPr/>
        <a:lstStyle/>
        <a:p>
          <a:endParaRPr lang="en-US"/>
        </a:p>
      </dgm:t>
    </dgm:pt>
    <dgm:pt modelId="{D861C89D-8D0D-4D3B-846B-A4EBDA75DA3A}" type="sibTrans" cxnId="{7691A8A4-5253-403F-9257-A79833003A11}">
      <dgm:prSet/>
      <dgm:spPr>
        <a:solidFill>
          <a:schemeClr val="accent6"/>
        </a:solidFill>
      </dgm:spPr>
      <dgm:t>
        <a:bodyPr/>
        <a:lstStyle/>
        <a:p>
          <a:endParaRPr lang="en-US"/>
        </a:p>
      </dgm:t>
    </dgm:pt>
    <dgm:pt modelId="{20CCBBCC-3CA8-491D-8C27-11D9B6F399F9}">
      <dgm:prSet custT="1"/>
      <dgm:spPr/>
      <dgm:t>
        <a:bodyPr/>
        <a:lstStyle/>
        <a:p>
          <a:pPr rtl="0"/>
          <a:r>
            <a:rPr lang="en-US" sz="4000" dirty="0" smtClean="0"/>
            <a:t>$</a:t>
          </a:r>
          <a:endParaRPr lang="en-US" sz="4000" dirty="0"/>
        </a:p>
      </dgm:t>
    </dgm:pt>
    <dgm:pt modelId="{AA7BA521-703E-4B40-8A03-9880E8EDBDE7}" type="parTrans" cxnId="{D9734FC8-CBAA-436C-A316-2D1C0366179E}">
      <dgm:prSet/>
      <dgm:spPr/>
      <dgm:t>
        <a:bodyPr/>
        <a:lstStyle/>
        <a:p>
          <a:endParaRPr lang="en-US"/>
        </a:p>
      </dgm:t>
    </dgm:pt>
    <dgm:pt modelId="{78B1CB1B-D3E5-416B-AE73-FF836C909720}" type="sibTrans" cxnId="{D9734FC8-CBAA-436C-A316-2D1C0366179E}">
      <dgm:prSet/>
      <dgm:spPr>
        <a:solidFill>
          <a:schemeClr val="accent3"/>
        </a:solidFill>
      </dgm:spPr>
      <dgm:t>
        <a:bodyPr/>
        <a:lstStyle/>
        <a:p>
          <a:endParaRPr lang="en-US"/>
        </a:p>
      </dgm:t>
    </dgm:pt>
    <dgm:pt modelId="{3AECFDB1-44E6-4D7C-8AA1-CA038E22B2A0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b="0" dirty="0" smtClean="0">
              <a:latin typeface="+mj-lt"/>
            </a:rPr>
            <a:t>Public Input </a:t>
          </a:r>
          <a:endParaRPr lang="en-US" b="0" dirty="0">
            <a:latin typeface="+mj-lt"/>
          </a:endParaRPr>
        </a:p>
      </dgm:t>
    </dgm:pt>
    <dgm:pt modelId="{5E3D3949-9445-4A15-8533-C4C36CF883B0}" type="parTrans" cxnId="{0E2F26B1-CD64-497A-865B-6517E1026269}">
      <dgm:prSet/>
      <dgm:spPr/>
      <dgm:t>
        <a:bodyPr/>
        <a:lstStyle/>
        <a:p>
          <a:endParaRPr lang="en-US"/>
        </a:p>
      </dgm:t>
    </dgm:pt>
    <dgm:pt modelId="{2BAF73F1-EAFB-40D1-ABAF-14494FCADC26}" type="sibTrans" cxnId="{0E2F26B1-CD64-497A-865B-6517E1026269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D49160EB-4D35-4324-8E7F-FBD75D23A348}">
      <dgm:prSet custT="1"/>
      <dgm:spPr/>
      <dgm:t>
        <a:bodyPr/>
        <a:lstStyle/>
        <a:p>
          <a:pPr rtl="0"/>
          <a:r>
            <a:rPr lang="en-US" sz="4000" dirty="0" smtClean="0"/>
            <a:t>$</a:t>
          </a:r>
          <a:endParaRPr lang="en-US" sz="4000" dirty="0"/>
        </a:p>
      </dgm:t>
    </dgm:pt>
    <dgm:pt modelId="{EAB2599D-B72F-4666-9AB7-EA6DD8815B15}" type="sibTrans" cxnId="{76852EA5-E57F-46C3-A41F-32DAA9B15B5A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10BF4E68-DFDB-4E15-9201-1C20D22F996C}" type="parTrans" cxnId="{76852EA5-E57F-46C3-A41F-32DAA9B15B5A}">
      <dgm:prSet/>
      <dgm:spPr/>
      <dgm:t>
        <a:bodyPr/>
        <a:lstStyle/>
        <a:p>
          <a:endParaRPr lang="en-US"/>
        </a:p>
      </dgm:t>
    </dgm:pt>
    <dgm:pt modelId="{8DAC9610-D23F-4031-96AF-74B4514425D7}" type="pres">
      <dgm:prSet presAssocID="{7BC2CB76-1CE1-4072-B4B5-C051DF1537A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2A32E4B-204C-4E13-92A2-F377D31876E7}" type="pres">
      <dgm:prSet presAssocID="{21453A86-B285-4BEE-8BAB-7F76F033198D}" presName="node" presStyleLbl="node1" presStyleIdx="0" presStyleCnt="8" custScaleX="199297" custScaleY="205836" custRadScaleRad="126759" custRadScaleInc="2184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7C6F9F-6374-4521-8C35-05DD81F1BE41}" type="pres">
      <dgm:prSet presAssocID="{5EF12802-A7EE-4A09-B904-BD346D9AFCF9}" presName="sibTrans" presStyleLbl="sibTrans2D1" presStyleIdx="0" presStyleCnt="8" custAng="19628525" custScaleX="79196" custLinFactY="100000" custLinFactNeighborX="64543" custLinFactNeighborY="121660"/>
      <dgm:spPr/>
      <dgm:t>
        <a:bodyPr/>
        <a:lstStyle/>
        <a:p>
          <a:endParaRPr lang="en-US"/>
        </a:p>
      </dgm:t>
    </dgm:pt>
    <dgm:pt modelId="{DEDBF749-EB01-4322-8D73-E997DB213AB1}" type="pres">
      <dgm:prSet presAssocID="{5EF12802-A7EE-4A09-B904-BD346D9AFCF9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728220AC-BDFB-4063-B15D-27080E4DB40E}" type="pres">
      <dgm:prSet presAssocID="{B54151D1-CAD1-422C-9209-BF3FD6C2F863}" presName="node" presStyleLbl="node1" presStyleIdx="1" presStyleCnt="8" custScaleX="214723" custScaleY="220828" custRadScaleRad="157022" custRadScaleInc="-4655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1B74E7-E370-4510-8371-F9DDC6DCDE81}" type="pres">
      <dgm:prSet presAssocID="{51F11DA8-E790-4D87-97A5-9E7E3CF714F7}" presName="sibTrans" presStyleLbl="sibTrans2D1" presStyleIdx="1" presStyleCnt="8" custLinFactX="300000" custLinFactY="94104" custLinFactNeighborX="342262" custLinFactNeighborY="100000"/>
      <dgm:spPr/>
      <dgm:t>
        <a:bodyPr/>
        <a:lstStyle/>
        <a:p>
          <a:endParaRPr lang="en-US"/>
        </a:p>
      </dgm:t>
    </dgm:pt>
    <dgm:pt modelId="{14CC3172-8C2A-4AEB-B12E-3F77DACAFA03}" type="pres">
      <dgm:prSet presAssocID="{51F11DA8-E790-4D87-97A5-9E7E3CF714F7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79E0C5B4-C30D-4C43-8F8A-F2E3E3F3B7D1}" type="pres">
      <dgm:prSet presAssocID="{EF5923B1-09D8-4D35-9027-F8B7FC9EF314}" presName="node" presStyleLbl="node1" presStyleIdx="2" presStyleCnt="8" custScaleX="180484" custScaleY="163135" custRadScaleRad="19316" custRadScaleInc="7159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569469-096E-4890-86F1-241F38CEE828}" type="pres">
      <dgm:prSet presAssocID="{87BA533D-C15D-4E13-8DBF-A99CCDB4DF77}" presName="sibTrans" presStyleLbl="sibTrans2D1" presStyleIdx="2" presStyleCnt="8" custAng="6534325" custScaleX="269875" custLinFactX="200000" custLinFactNeighborX="246895" custLinFactNeighborY="-13337"/>
      <dgm:spPr/>
      <dgm:t>
        <a:bodyPr/>
        <a:lstStyle/>
        <a:p>
          <a:endParaRPr lang="en-US"/>
        </a:p>
      </dgm:t>
    </dgm:pt>
    <dgm:pt modelId="{AD7EEEE5-AC86-4170-855C-CD8F296A17C2}" type="pres">
      <dgm:prSet presAssocID="{87BA533D-C15D-4E13-8DBF-A99CCDB4DF77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7F5517A3-640C-49D1-BEAE-BF8D9BB5A4E7}" type="pres">
      <dgm:prSet presAssocID="{681AEB52-B91B-4132-9239-42C1E51E8EAD}" presName="node" presStyleLbl="node1" presStyleIdx="3" presStyleCnt="8" custScaleX="142279" custScaleY="141592" custRadScaleRad="118027" custRadScaleInc="-362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9D8783-6D30-4E97-8DD1-3AE0D0A43B15}" type="pres">
      <dgm:prSet presAssocID="{02A74706-7DA9-487E-9436-C932C88BB43E}" presName="sibTrans" presStyleLbl="sibTrans2D1" presStyleIdx="3" presStyleCnt="8" custAng="2220980" custScaleX="63387" custLinFactY="-36669" custLinFactNeighborX="67026" custLinFactNeighborY="-100000"/>
      <dgm:spPr/>
      <dgm:t>
        <a:bodyPr/>
        <a:lstStyle/>
        <a:p>
          <a:endParaRPr lang="en-US"/>
        </a:p>
      </dgm:t>
    </dgm:pt>
    <dgm:pt modelId="{41F229CF-D754-462C-9C1E-9DDC79C9E858}" type="pres">
      <dgm:prSet presAssocID="{02A74706-7DA9-487E-9436-C932C88BB43E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A5C43C4C-7CA9-4399-B8AD-9D88C069E7FE}" type="pres">
      <dgm:prSet presAssocID="{892B96AD-A8A6-4AE1-AA80-46334A5BC398}" presName="node" presStyleLbl="node1" presStyleIdx="4" presStyleCnt="8" custScaleX="153561" custScaleY="144687" custRadScaleRad="150608" custRadScaleInc="2784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3FF879-F3FF-4216-B574-B702CC94DF83}" type="pres">
      <dgm:prSet presAssocID="{D861C89D-8D0D-4D3B-846B-A4EBDA75DA3A}" presName="sibTrans" presStyleLbl="sibTrans2D1" presStyleIdx="4" presStyleCnt="8" custAng="9978832" custScaleX="45612" custLinFactY="56378" custLinFactNeighborX="-62859" custLinFactNeighborY="100000"/>
      <dgm:spPr/>
      <dgm:t>
        <a:bodyPr/>
        <a:lstStyle/>
        <a:p>
          <a:endParaRPr lang="en-US"/>
        </a:p>
      </dgm:t>
    </dgm:pt>
    <dgm:pt modelId="{FF52FB41-50CB-4BFC-AAAD-9257F5B53AE0}" type="pres">
      <dgm:prSet presAssocID="{D861C89D-8D0D-4D3B-846B-A4EBDA75DA3A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8EA14162-DE77-4E72-B64B-937C1B41C199}" type="pres">
      <dgm:prSet presAssocID="{D49160EB-4D35-4324-8E7F-FBD75D23A348}" presName="node" presStyleLbl="node1" presStyleIdx="5" presStyleCnt="8" custScaleX="75186" custScaleY="67995" custRadScaleRad="103761" custRadScaleInc="-6761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A2D93B-1D50-4C06-9F4D-07E1AC0EBB38}" type="pres">
      <dgm:prSet presAssocID="{EAB2599D-B72F-4666-9AB7-EA6DD8815B15}" presName="sibTrans" presStyleLbl="sibTrans2D1" presStyleIdx="5" presStyleCnt="8" custAng="2889670" custScaleX="61214" custLinFactX="100000" custLinFactY="322188" custLinFactNeighborX="137645" custLinFactNeighborY="400000"/>
      <dgm:spPr/>
      <dgm:t>
        <a:bodyPr/>
        <a:lstStyle/>
        <a:p>
          <a:endParaRPr lang="en-US"/>
        </a:p>
      </dgm:t>
    </dgm:pt>
    <dgm:pt modelId="{EC4EFEE5-DBC3-4C5E-AF26-A7F4EEC0D48E}" type="pres">
      <dgm:prSet presAssocID="{EAB2599D-B72F-4666-9AB7-EA6DD8815B15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4F55860A-F242-4948-AE80-B9080C122064}" type="pres">
      <dgm:prSet presAssocID="{20CCBBCC-3CA8-491D-8C27-11D9B6F399F9}" presName="node" presStyleLbl="node1" presStyleIdx="6" presStyleCnt="8" custScaleX="67462" custScaleY="67999" custRadScaleRad="137453" custRadScaleInc="621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56EF4D-65BC-4886-B6EA-99C5A4CB3E0F}" type="pres">
      <dgm:prSet presAssocID="{78B1CB1B-D3E5-416B-AE73-FF836C909720}" presName="sibTrans" presStyleLbl="sibTrans2D1" presStyleIdx="6" presStyleCnt="8" custAng="2195837" custScaleX="36177" custLinFactY="-29923" custLinFactNeighborX="-53344" custLinFactNeighborY="-100000"/>
      <dgm:spPr/>
      <dgm:t>
        <a:bodyPr/>
        <a:lstStyle/>
        <a:p>
          <a:endParaRPr lang="en-US"/>
        </a:p>
      </dgm:t>
    </dgm:pt>
    <dgm:pt modelId="{167C905D-ADE4-46AB-B35E-B1AEF0640F00}" type="pres">
      <dgm:prSet presAssocID="{78B1CB1B-D3E5-416B-AE73-FF836C909720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36EE7076-1127-4200-A9CA-079FDF87E438}" type="pres">
      <dgm:prSet presAssocID="{3AECFDB1-44E6-4D7C-8AA1-CA038E22B2A0}" presName="node" presStyleLbl="node1" presStyleIdx="7" presStyleCnt="8" custScaleX="141083" custScaleY="141590" custRadScaleRad="194581" custRadScaleInc="5899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937235-8940-47BB-A384-6AF96917B7F6}" type="pres">
      <dgm:prSet presAssocID="{2BAF73F1-EAFB-40D1-ABAF-14494FCADC26}" presName="sibTrans" presStyleLbl="sibTrans2D1" presStyleIdx="7" presStyleCnt="8" custAng="1373366" custScaleX="58422" custLinFactY="-77920" custLinFactNeighborX="47716" custLinFactNeighborY="-100000"/>
      <dgm:spPr/>
      <dgm:t>
        <a:bodyPr/>
        <a:lstStyle/>
        <a:p>
          <a:endParaRPr lang="en-US"/>
        </a:p>
      </dgm:t>
    </dgm:pt>
    <dgm:pt modelId="{F4FE505D-35F7-4DC5-B343-5BD0E5844FF5}" type="pres">
      <dgm:prSet presAssocID="{2BAF73F1-EAFB-40D1-ABAF-14494FCADC26}" presName="connectorText" presStyleLbl="sibTrans2D1" presStyleIdx="7" presStyleCnt="8"/>
      <dgm:spPr/>
      <dgm:t>
        <a:bodyPr/>
        <a:lstStyle/>
        <a:p>
          <a:endParaRPr lang="en-US"/>
        </a:p>
      </dgm:t>
    </dgm:pt>
  </dgm:ptLst>
  <dgm:cxnLst>
    <dgm:cxn modelId="{033F3586-2814-4D14-A5D9-CB9B307EE03A}" type="presOf" srcId="{892B96AD-A8A6-4AE1-AA80-46334A5BC398}" destId="{A5C43C4C-7CA9-4399-B8AD-9D88C069E7FE}" srcOrd="0" destOrd="0" presId="urn:microsoft.com/office/officeart/2005/8/layout/cycle2"/>
    <dgm:cxn modelId="{F667E8A7-CA47-43AC-BE61-2E0FF884B00C}" type="presOf" srcId="{78B1CB1B-D3E5-416B-AE73-FF836C909720}" destId="{167C905D-ADE4-46AB-B35E-B1AEF0640F00}" srcOrd="1" destOrd="0" presId="urn:microsoft.com/office/officeart/2005/8/layout/cycle2"/>
    <dgm:cxn modelId="{76852EA5-E57F-46C3-A41F-32DAA9B15B5A}" srcId="{7BC2CB76-1CE1-4072-B4B5-C051DF1537AF}" destId="{D49160EB-4D35-4324-8E7F-FBD75D23A348}" srcOrd="5" destOrd="0" parTransId="{10BF4E68-DFDB-4E15-9201-1C20D22F996C}" sibTransId="{EAB2599D-B72F-4666-9AB7-EA6DD8815B15}"/>
    <dgm:cxn modelId="{92F259C9-6780-4B81-AD0A-F8C70B855495}" type="presOf" srcId="{21453A86-B285-4BEE-8BAB-7F76F033198D}" destId="{52A32E4B-204C-4E13-92A2-F377D31876E7}" srcOrd="0" destOrd="0" presId="urn:microsoft.com/office/officeart/2005/8/layout/cycle2"/>
    <dgm:cxn modelId="{73B7C293-93E1-46B9-BDA3-2954B3A819BD}" type="presOf" srcId="{D861C89D-8D0D-4D3B-846B-A4EBDA75DA3A}" destId="{FF52FB41-50CB-4BFC-AAAD-9257F5B53AE0}" srcOrd="1" destOrd="0" presId="urn:microsoft.com/office/officeart/2005/8/layout/cycle2"/>
    <dgm:cxn modelId="{9FC47443-58BF-4133-83A1-2FFFC4028593}" type="presOf" srcId="{D49160EB-4D35-4324-8E7F-FBD75D23A348}" destId="{8EA14162-DE77-4E72-B64B-937C1B41C199}" srcOrd="0" destOrd="0" presId="urn:microsoft.com/office/officeart/2005/8/layout/cycle2"/>
    <dgm:cxn modelId="{895B17C2-C39E-47A8-B177-2FCF6D52CB5F}" srcId="{7BC2CB76-1CE1-4072-B4B5-C051DF1537AF}" destId="{21453A86-B285-4BEE-8BAB-7F76F033198D}" srcOrd="0" destOrd="0" parTransId="{8EFC00F0-DF5E-4144-8640-C4576E1E61B5}" sibTransId="{5EF12802-A7EE-4A09-B904-BD346D9AFCF9}"/>
    <dgm:cxn modelId="{2796DF55-E325-40D9-BBB8-1364C49F8074}" type="presOf" srcId="{51F11DA8-E790-4D87-97A5-9E7E3CF714F7}" destId="{041B74E7-E370-4510-8371-F9DDC6DCDE81}" srcOrd="0" destOrd="0" presId="urn:microsoft.com/office/officeart/2005/8/layout/cycle2"/>
    <dgm:cxn modelId="{F36B8D49-EEE8-4CD3-B41B-59EE2860632E}" type="presOf" srcId="{2BAF73F1-EAFB-40D1-ABAF-14494FCADC26}" destId="{F4FE505D-35F7-4DC5-B343-5BD0E5844FF5}" srcOrd="1" destOrd="0" presId="urn:microsoft.com/office/officeart/2005/8/layout/cycle2"/>
    <dgm:cxn modelId="{100C7502-081F-4807-A860-AF5F2DBF74EF}" type="presOf" srcId="{681AEB52-B91B-4132-9239-42C1E51E8EAD}" destId="{7F5517A3-640C-49D1-BEAE-BF8D9BB5A4E7}" srcOrd="0" destOrd="0" presId="urn:microsoft.com/office/officeart/2005/8/layout/cycle2"/>
    <dgm:cxn modelId="{ADC26A7D-B2E2-49FF-B691-ACC13B8B110A}" type="presOf" srcId="{02A74706-7DA9-487E-9436-C932C88BB43E}" destId="{41F229CF-D754-462C-9C1E-9DDC79C9E858}" srcOrd="1" destOrd="0" presId="urn:microsoft.com/office/officeart/2005/8/layout/cycle2"/>
    <dgm:cxn modelId="{0D1FC323-C2E3-46FB-A595-555CD8BDA252}" type="presOf" srcId="{3AECFDB1-44E6-4D7C-8AA1-CA038E22B2A0}" destId="{36EE7076-1127-4200-A9CA-079FDF87E438}" srcOrd="0" destOrd="0" presId="urn:microsoft.com/office/officeart/2005/8/layout/cycle2"/>
    <dgm:cxn modelId="{743451B2-DD37-492C-ABF5-7B9F662DB74C}" type="presOf" srcId="{51F11DA8-E790-4D87-97A5-9E7E3CF714F7}" destId="{14CC3172-8C2A-4AEB-B12E-3F77DACAFA03}" srcOrd="1" destOrd="0" presId="urn:microsoft.com/office/officeart/2005/8/layout/cycle2"/>
    <dgm:cxn modelId="{DFFBE314-2197-4BFD-BBAC-827AF644F9BA}" type="presOf" srcId="{20CCBBCC-3CA8-491D-8C27-11D9B6F399F9}" destId="{4F55860A-F242-4948-AE80-B9080C122064}" srcOrd="0" destOrd="0" presId="urn:microsoft.com/office/officeart/2005/8/layout/cycle2"/>
    <dgm:cxn modelId="{5D366CCF-BDB1-4FA3-9CF1-4488E221B415}" type="presOf" srcId="{7BC2CB76-1CE1-4072-B4B5-C051DF1537AF}" destId="{8DAC9610-D23F-4031-96AF-74B4514425D7}" srcOrd="0" destOrd="0" presId="urn:microsoft.com/office/officeart/2005/8/layout/cycle2"/>
    <dgm:cxn modelId="{7691A8A4-5253-403F-9257-A79833003A11}" srcId="{7BC2CB76-1CE1-4072-B4B5-C051DF1537AF}" destId="{892B96AD-A8A6-4AE1-AA80-46334A5BC398}" srcOrd="4" destOrd="0" parTransId="{AFBDB835-812F-408B-B998-7F3CECE594C2}" sibTransId="{D861C89D-8D0D-4D3B-846B-A4EBDA75DA3A}"/>
    <dgm:cxn modelId="{18AA1509-A5B3-4048-9C33-8C4E5F0BCD1E}" type="presOf" srcId="{5EF12802-A7EE-4A09-B904-BD346D9AFCF9}" destId="{207C6F9F-6374-4521-8C35-05DD81F1BE41}" srcOrd="0" destOrd="0" presId="urn:microsoft.com/office/officeart/2005/8/layout/cycle2"/>
    <dgm:cxn modelId="{129BF1F4-C2C9-4CF1-8484-986C38A8B5F1}" type="presOf" srcId="{87BA533D-C15D-4E13-8DBF-A99CCDB4DF77}" destId="{AD7EEEE5-AC86-4170-855C-CD8F296A17C2}" srcOrd="1" destOrd="0" presId="urn:microsoft.com/office/officeart/2005/8/layout/cycle2"/>
    <dgm:cxn modelId="{C6049C5A-BCA1-40B9-890F-7D691D22C818}" type="presOf" srcId="{EAB2599D-B72F-4666-9AB7-EA6DD8815B15}" destId="{EC4EFEE5-DBC3-4C5E-AF26-A7F4EEC0D48E}" srcOrd="1" destOrd="0" presId="urn:microsoft.com/office/officeart/2005/8/layout/cycle2"/>
    <dgm:cxn modelId="{BB0D1389-E74A-47B6-B348-B6BC4470FE69}" type="presOf" srcId="{B54151D1-CAD1-422C-9209-BF3FD6C2F863}" destId="{728220AC-BDFB-4063-B15D-27080E4DB40E}" srcOrd="0" destOrd="0" presId="urn:microsoft.com/office/officeart/2005/8/layout/cycle2"/>
    <dgm:cxn modelId="{D9734FC8-CBAA-436C-A316-2D1C0366179E}" srcId="{7BC2CB76-1CE1-4072-B4B5-C051DF1537AF}" destId="{20CCBBCC-3CA8-491D-8C27-11D9B6F399F9}" srcOrd="6" destOrd="0" parTransId="{AA7BA521-703E-4B40-8A03-9880E8EDBDE7}" sibTransId="{78B1CB1B-D3E5-416B-AE73-FF836C909720}"/>
    <dgm:cxn modelId="{C044F95C-336F-4A66-9692-C19B9D094886}" type="presOf" srcId="{87BA533D-C15D-4E13-8DBF-A99CCDB4DF77}" destId="{3E569469-096E-4890-86F1-241F38CEE828}" srcOrd="0" destOrd="0" presId="urn:microsoft.com/office/officeart/2005/8/layout/cycle2"/>
    <dgm:cxn modelId="{9C5A2FDD-F449-47FB-8A46-634296A9B910}" type="presOf" srcId="{D861C89D-8D0D-4D3B-846B-A4EBDA75DA3A}" destId="{D93FF879-F3FF-4216-B574-B702CC94DF83}" srcOrd="0" destOrd="0" presId="urn:microsoft.com/office/officeart/2005/8/layout/cycle2"/>
    <dgm:cxn modelId="{1EF20478-CAFA-430A-B78D-BE6814F9C8C3}" type="presOf" srcId="{5EF12802-A7EE-4A09-B904-BD346D9AFCF9}" destId="{DEDBF749-EB01-4322-8D73-E997DB213AB1}" srcOrd="1" destOrd="0" presId="urn:microsoft.com/office/officeart/2005/8/layout/cycle2"/>
    <dgm:cxn modelId="{4EC1832E-D8F6-4F99-9293-B10BFEF01FD1}" type="presOf" srcId="{2BAF73F1-EAFB-40D1-ABAF-14494FCADC26}" destId="{22937235-8940-47BB-A384-6AF96917B7F6}" srcOrd="0" destOrd="0" presId="urn:microsoft.com/office/officeart/2005/8/layout/cycle2"/>
    <dgm:cxn modelId="{58B505ED-DEED-4C7C-AF5E-37AD7C1D10E5}" srcId="{7BC2CB76-1CE1-4072-B4B5-C051DF1537AF}" destId="{EF5923B1-09D8-4D35-9027-F8B7FC9EF314}" srcOrd="2" destOrd="0" parTransId="{61DA213C-4CB3-415C-B71C-C51D03885DC0}" sibTransId="{87BA533D-C15D-4E13-8DBF-A99CCDB4DF77}"/>
    <dgm:cxn modelId="{D7FDBD97-11CB-4FA5-8FC1-E07A397C76D7}" type="presOf" srcId="{02A74706-7DA9-487E-9436-C932C88BB43E}" destId="{C89D8783-6D30-4E97-8DD1-3AE0D0A43B15}" srcOrd="0" destOrd="0" presId="urn:microsoft.com/office/officeart/2005/8/layout/cycle2"/>
    <dgm:cxn modelId="{279ED2E3-A617-4FDC-AFE6-79CC8ED47934}" srcId="{7BC2CB76-1CE1-4072-B4B5-C051DF1537AF}" destId="{B54151D1-CAD1-422C-9209-BF3FD6C2F863}" srcOrd="1" destOrd="0" parTransId="{B6496FE0-A938-4974-ADC1-348CBC7BEEC9}" sibTransId="{51F11DA8-E790-4D87-97A5-9E7E3CF714F7}"/>
    <dgm:cxn modelId="{BEBD7231-2D57-4826-8CB4-D272A6BE5610}" srcId="{7BC2CB76-1CE1-4072-B4B5-C051DF1537AF}" destId="{681AEB52-B91B-4132-9239-42C1E51E8EAD}" srcOrd="3" destOrd="0" parTransId="{87981CB8-54C3-453E-90B6-4C6234391557}" sibTransId="{02A74706-7DA9-487E-9436-C932C88BB43E}"/>
    <dgm:cxn modelId="{0E2F26B1-CD64-497A-865B-6517E1026269}" srcId="{7BC2CB76-1CE1-4072-B4B5-C051DF1537AF}" destId="{3AECFDB1-44E6-4D7C-8AA1-CA038E22B2A0}" srcOrd="7" destOrd="0" parTransId="{5E3D3949-9445-4A15-8533-C4C36CF883B0}" sibTransId="{2BAF73F1-EAFB-40D1-ABAF-14494FCADC26}"/>
    <dgm:cxn modelId="{371224F5-6F5B-4024-A4A6-61227DDD6CD1}" type="presOf" srcId="{EF5923B1-09D8-4D35-9027-F8B7FC9EF314}" destId="{79E0C5B4-C30D-4C43-8F8A-F2E3E3F3B7D1}" srcOrd="0" destOrd="0" presId="urn:microsoft.com/office/officeart/2005/8/layout/cycle2"/>
    <dgm:cxn modelId="{6E8F73AC-954C-482F-9E1A-C6FDE0610F16}" type="presOf" srcId="{EAB2599D-B72F-4666-9AB7-EA6DD8815B15}" destId="{48A2D93B-1D50-4C06-9F4D-07E1AC0EBB38}" srcOrd="0" destOrd="0" presId="urn:microsoft.com/office/officeart/2005/8/layout/cycle2"/>
    <dgm:cxn modelId="{E2014EDB-D538-4914-87D7-EBE6ADF400EC}" type="presOf" srcId="{78B1CB1B-D3E5-416B-AE73-FF836C909720}" destId="{A256EF4D-65BC-4886-B6EA-99C5A4CB3E0F}" srcOrd="0" destOrd="0" presId="urn:microsoft.com/office/officeart/2005/8/layout/cycle2"/>
    <dgm:cxn modelId="{35CE636D-91FC-420B-807F-8614A436DF82}" type="presParOf" srcId="{8DAC9610-D23F-4031-96AF-74B4514425D7}" destId="{52A32E4B-204C-4E13-92A2-F377D31876E7}" srcOrd="0" destOrd="0" presId="urn:microsoft.com/office/officeart/2005/8/layout/cycle2"/>
    <dgm:cxn modelId="{638CBE15-A303-4506-8DE2-35C8BD643268}" type="presParOf" srcId="{8DAC9610-D23F-4031-96AF-74B4514425D7}" destId="{207C6F9F-6374-4521-8C35-05DD81F1BE41}" srcOrd="1" destOrd="0" presId="urn:microsoft.com/office/officeart/2005/8/layout/cycle2"/>
    <dgm:cxn modelId="{8B0BD635-FEE9-44B1-AF11-3342DF0302D1}" type="presParOf" srcId="{207C6F9F-6374-4521-8C35-05DD81F1BE41}" destId="{DEDBF749-EB01-4322-8D73-E997DB213AB1}" srcOrd="0" destOrd="0" presId="urn:microsoft.com/office/officeart/2005/8/layout/cycle2"/>
    <dgm:cxn modelId="{4FA3CA7D-F5C8-4147-890F-EDCDC9EA55A3}" type="presParOf" srcId="{8DAC9610-D23F-4031-96AF-74B4514425D7}" destId="{728220AC-BDFB-4063-B15D-27080E4DB40E}" srcOrd="2" destOrd="0" presId="urn:microsoft.com/office/officeart/2005/8/layout/cycle2"/>
    <dgm:cxn modelId="{5C37F640-380B-4D81-9058-7ED944A47F83}" type="presParOf" srcId="{8DAC9610-D23F-4031-96AF-74B4514425D7}" destId="{041B74E7-E370-4510-8371-F9DDC6DCDE81}" srcOrd="3" destOrd="0" presId="urn:microsoft.com/office/officeart/2005/8/layout/cycle2"/>
    <dgm:cxn modelId="{28A42AA0-2D5A-4647-9A2D-AAE0AF449705}" type="presParOf" srcId="{041B74E7-E370-4510-8371-F9DDC6DCDE81}" destId="{14CC3172-8C2A-4AEB-B12E-3F77DACAFA03}" srcOrd="0" destOrd="0" presId="urn:microsoft.com/office/officeart/2005/8/layout/cycle2"/>
    <dgm:cxn modelId="{01FAC728-EAF0-4E43-8808-426A552C984C}" type="presParOf" srcId="{8DAC9610-D23F-4031-96AF-74B4514425D7}" destId="{79E0C5B4-C30D-4C43-8F8A-F2E3E3F3B7D1}" srcOrd="4" destOrd="0" presId="urn:microsoft.com/office/officeart/2005/8/layout/cycle2"/>
    <dgm:cxn modelId="{378E3920-A7D1-4F87-B554-78CEAA422E52}" type="presParOf" srcId="{8DAC9610-D23F-4031-96AF-74B4514425D7}" destId="{3E569469-096E-4890-86F1-241F38CEE828}" srcOrd="5" destOrd="0" presId="urn:microsoft.com/office/officeart/2005/8/layout/cycle2"/>
    <dgm:cxn modelId="{AF71006B-4E95-4AFA-8027-8DB75EC61BB7}" type="presParOf" srcId="{3E569469-096E-4890-86F1-241F38CEE828}" destId="{AD7EEEE5-AC86-4170-855C-CD8F296A17C2}" srcOrd="0" destOrd="0" presId="urn:microsoft.com/office/officeart/2005/8/layout/cycle2"/>
    <dgm:cxn modelId="{7C391CC1-4C54-4B65-AC7F-8DF23878DFFA}" type="presParOf" srcId="{8DAC9610-D23F-4031-96AF-74B4514425D7}" destId="{7F5517A3-640C-49D1-BEAE-BF8D9BB5A4E7}" srcOrd="6" destOrd="0" presId="urn:microsoft.com/office/officeart/2005/8/layout/cycle2"/>
    <dgm:cxn modelId="{B236E0DA-0FC3-41F8-9646-62D49CAC108E}" type="presParOf" srcId="{8DAC9610-D23F-4031-96AF-74B4514425D7}" destId="{C89D8783-6D30-4E97-8DD1-3AE0D0A43B15}" srcOrd="7" destOrd="0" presId="urn:microsoft.com/office/officeart/2005/8/layout/cycle2"/>
    <dgm:cxn modelId="{CB85E827-B25F-4D93-9E9E-01879255B71B}" type="presParOf" srcId="{C89D8783-6D30-4E97-8DD1-3AE0D0A43B15}" destId="{41F229CF-D754-462C-9C1E-9DDC79C9E858}" srcOrd="0" destOrd="0" presId="urn:microsoft.com/office/officeart/2005/8/layout/cycle2"/>
    <dgm:cxn modelId="{5A2208E1-C26C-4EA4-80A4-A5B4C7300186}" type="presParOf" srcId="{8DAC9610-D23F-4031-96AF-74B4514425D7}" destId="{A5C43C4C-7CA9-4399-B8AD-9D88C069E7FE}" srcOrd="8" destOrd="0" presId="urn:microsoft.com/office/officeart/2005/8/layout/cycle2"/>
    <dgm:cxn modelId="{CB6C24E8-9EA4-47B9-A4AE-2F72BB9F2D89}" type="presParOf" srcId="{8DAC9610-D23F-4031-96AF-74B4514425D7}" destId="{D93FF879-F3FF-4216-B574-B702CC94DF83}" srcOrd="9" destOrd="0" presId="urn:microsoft.com/office/officeart/2005/8/layout/cycle2"/>
    <dgm:cxn modelId="{80BBDA64-5923-47E8-9EDA-C59B42B9A163}" type="presParOf" srcId="{D93FF879-F3FF-4216-B574-B702CC94DF83}" destId="{FF52FB41-50CB-4BFC-AAAD-9257F5B53AE0}" srcOrd="0" destOrd="0" presId="urn:microsoft.com/office/officeart/2005/8/layout/cycle2"/>
    <dgm:cxn modelId="{E04E343D-B0C6-4361-AC53-13BC16C44941}" type="presParOf" srcId="{8DAC9610-D23F-4031-96AF-74B4514425D7}" destId="{8EA14162-DE77-4E72-B64B-937C1B41C199}" srcOrd="10" destOrd="0" presId="urn:microsoft.com/office/officeart/2005/8/layout/cycle2"/>
    <dgm:cxn modelId="{F40D2650-CA96-4039-A262-AB8C0938B102}" type="presParOf" srcId="{8DAC9610-D23F-4031-96AF-74B4514425D7}" destId="{48A2D93B-1D50-4C06-9F4D-07E1AC0EBB38}" srcOrd="11" destOrd="0" presId="urn:microsoft.com/office/officeart/2005/8/layout/cycle2"/>
    <dgm:cxn modelId="{496ABF14-5151-42FE-98A8-8942FC7A30C9}" type="presParOf" srcId="{48A2D93B-1D50-4C06-9F4D-07E1AC0EBB38}" destId="{EC4EFEE5-DBC3-4C5E-AF26-A7F4EEC0D48E}" srcOrd="0" destOrd="0" presId="urn:microsoft.com/office/officeart/2005/8/layout/cycle2"/>
    <dgm:cxn modelId="{53BEFB6E-44AA-4856-BCED-411F114D45ED}" type="presParOf" srcId="{8DAC9610-D23F-4031-96AF-74B4514425D7}" destId="{4F55860A-F242-4948-AE80-B9080C122064}" srcOrd="12" destOrd="0" presId="urn:microsoft.com/office/officeart/2005/8/layout/cycle2"/>
    <dgm:cxn modelId="{EA0AC436-A281-4E10-9D46-191B4EC40CA3}" type="presParOf" srcId="{8DAC9610-D23F-4031-96AF-74B4514425D7}" destId="{A256EF4D-65BC-4886-B6EA-99C5A4CB3E0F}" srcOrd="13" destOrd="0" presId="urn:microsoft.com/office/officeart/2005/8/layout/cycle2"/>
    <dgm:cxn modelId="{506D0838-CA15-4879-96A8-B1A8ED71DFBD}" type="presParOf" srcId="{A256EF4D-65BC-4886-B6EA-99C5A4CB3E0F}" destId="{167C905D-ADE4-46AB-B35E-B1AEF0640F00}" srcOrd="0" destOrd="0" presId="urn:microsoft.com/office/officeart/2005/8/layout/cycle2"/>
    <dgm:cxn modelId="{5ABB3D04-279D-4E45-B988-4E69A90FEB09}" type="presParOf" srcId="{8DAC9610-D23F-4031-96AF-74B4514425D7}" destId="{36EE7076-1127-4200-A9CA-079FDF87E438}" srcOrd="14" destOrd="0" presId="urn:microsoft.com/office/officeart/2005/8/layout/cycle2"/>
    <dgm:cxn modelId="{EBE25349-36CF-4BF4-94CC-6F7F4ACBC9A7}" type="presParOf" srcId="{8DAC9610-D23F-4031-96AF-74B4514425D7}" destId="{22937235-8940-47BB-A384-6AF96917B7F6}" srcOrd="15" destOrd="0" presId="urn:microsoft.com/office/officeart/2005/8/layout/cycle2"/>
    <dgm:cxn modelId="{B4EFFB1D-A1CF-494E-9DF2-01B40E7C31CC}" type="presParOf" srcId="{22937235-8940-47BB-A384-6AF96917B7F6}" destId="{F4FE505D-35F7-4DC5-B343-5BD0E5844FF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4EAEA9-E9EC-4CF0-B479-6DE9A1897E21}">
      <dsp:nvSpPr>
        <dsp:cNvPr id="0" name=""/>
        <dsp:cNvSpPr/>
      </dsp:nvSpPr>
      <dsp:spPr>
        <a:xfrm>
          <a:off x="1447825" y="1604"/>
          <a:ext cx="4114789" cy="607637"/>
        </a:xfrm>
        <a:prstGeom prst="roundRect">
          <a:avLst/>
        </a:prstGeom>
        <a:solidFill>
          <a:srgbClr val="92D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dirty="0" smtClean="0"/>
            <a:t>2008 - Lake Weiss TMDL (USEPA)</a:t>
          </a:r>
          <a:endParaRPr lang="en-US" sz="1700" kern="1200" dirty="0"/>
        </a:p>
      </dsp:txBody>
      <dsp:txXfrm>
        <a:off x="1477487" y="31266"/>
        <a:ext cx="4055465" cy="548313"/>
      </dsp:txXfrm>
    </dsp:sp>
    <dsp:sp modelId="{38C81238-38B2-4B91-AD03-5CF65648F939}">
      <dsp:nvSpPr>
        <dsp:cNvPr id="0" name=""/>
        <dsp:cNvSpPr/>
      </dsp:nvSpPr>
      <dsp:spPr>
        <a:xfrm>
          <a:off x="1466090" y="639623"/>
          <a:ext cx="5315718" cy="607637"/>
        </a:xfrm>
        <a:prstGeom prst="roundRect">
          <a:avLst/>
        </a:prstGeom>
        <a:solidFill>
          <a:srgbClr val="92D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dirty="0" smtClean="0"/>
            <a:t>2010 </a:t>
          </a:r>
          <a:r>
            <a:rPr lang="en-US" sz="1700" b="0" kern="1200" dirty="0" smtClean="0"/>
            <a:t>– 1 mg/L TP limits in NPDES permits (GAEPD)</a:t>
          </a:r>
          <a:endParaRPr lang="en-US" sz="1700" kern="1200" dirty="0"/>
        </a:p>
      </dsp:txBody>
      <dsp:txXfrm>
        <a:off x="1495752" y="669285"/>
        <a:ext cx="5256394" cy="548313"/>
      </dsp:txXfrm>
    </dsp:sp>
    <dsp:sp modelId="{2C03FB67-6C00-4EF2-9E19-3E5784EF040C}">
      <dsp:nvSpPr>
        <dsp:cNvPr id="0" name=""/>
        <dsp:cNvSpPr/>
      </dsp:nvSpPr>
      <dsp:spPr>
        <a:xfrm>
          <a:off x="1466059" y="1277642"/>
          <a:ext cx="5010935" cy="607637"/>
        </a:xfrm>
        <a:prstGeom prst="roundRect">
          <a:avLst/>
        </a:prstGeom>
        <a:solidFill>
          <a:schemeClr val="tx2">
            <a:lumMod val="50000"/>
            <a:lumOff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dirty="0" smtClean="0"/>
            <a:t>2011- Partnership and GAEPD Correspondence</a:t>
          </a:r>
          <a:endParaRPr lang="en-US" sz="1700" kern="1200" dirty="0"/>
        </a:p>
      </dsp:txBody>
      <dsp:txXfrm>
        <a:off x="1495721" y="1307304"/>
        <a:ext cx="4951611" cy="548313"/>
      </dsp:txXfrm>
    </dsp:sp>
    <dsp:sp modelId="{F2A5B84A-DEF6-4632-B1D3-0EF8BF60E331}">
      <dsp:nvSpPr>
        <dsp:cNvPr id="0" name=""/>
        <dsp:cNvSpPr/>
      </dsp:nvSpPr>
      <dsp:spPr>
        <a:xfrm>
          <a:off x="1429496" y="1915662"/>
          <a:ext cx="5657095" cy="607637"/>
        </a:xfrm>
        <a:prstGeom prst="roundRect">
          <a:avLst/>
        </a:prstGeom>
        <a:solidFill>
          <a:srgbClr val="92D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dirty="0" smtClean="0"/>
            <a:t>2011 - 319 Grant Awarded to Evaluate Nutrient Trading</a:t>
          </a:r>
          <a:endParaRPr lang="en-US" sz="1700" kern="1200" dirty="0"/>
        </a:p>
      </dsp:txBody>
      <dsp:txXfrm>
        <a:off x="1459158" y="1945324"/>
        <a:ext cx="5597771" cy="548313"/>
      </dsp:txXfrm>
    </dsp:sp>
    <dsp:sp modelId="{39F2748E-BC34-4486-92FA-731653F87AB5}">
      <dsp:nvSpPr>
        <dsp:cNvPr id="0" name=""/>
        <dsp:cNvSpPr/>
      </dsp:nvSpPr>
      <dsp:spPr>
        <a:xfrm>
          <a:off x="1447825" y="2553681"/>
          <a:ext cx="6705600" cy="607637"/>
        </a:xfrm>
        <a:prstGeom prst="roundRect">
          <a:avLst/>
        </a:prstGeom>
        <a:solidFill>
          <a:srgbClr val="92D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dirty="0" smtClean="0"/>
            <a:t>2012-2013 – </a:t>
          </a:r>
          <a:r>
            <a:rPr lang="en-US" sz="1700" b="0" i="1" kern="1200" dirty="0" smtClean="0"/>
            <a:t>Nutrient Trading in the Coosa Basin: A Feasibility Study</a:t>
          </a:r>
          <a:endParaRPr lang="en-US" sz="1700" kern="1200" dirty="0"/>
        </a:p>
      </dsp:txBody>
      <dsp:txXfrm>
        <a:off x="1477487" y="2583343"/>
        <a:ext cx="6646276" cy="548313"/>
      </dsp:txXfrm>
    </dsp:sp>
    <dsp:sp modelId="{045CCF9C-4597-424A-956E-DC5B663212FD}">
      <dsp:nvSpPr>
        <dsp:cNvPr id="0" name=""/>
        <dsp:cNvSpPr/>
      </dsp:nvSpPr>
      <dsp:spPr>
        <a:xfrm>
          <a:off x="1466122" y="3191700"/>
          <a:ext cx="3182112" cy="607637"/>
        </a:xfrm>
        <a:prstGeom prst="roundRect">
          <a:avLst/>
        </a:prstGeom>
        <a:solidFill>
          <a:schemeClr val="tx2">
            <a:lumMod val="50000"/>
            <a:lumOff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smtClean="0"/>
            <a:t>Dec. 2013 – Review with GAEPD</a:t>
          </a:r>
          <a:endParaRPr lang="en-US" sz="1700" kern="1200"/>
        </a:p>
      </dsp:txBody>
      <dsp:txXfrm>
        <a:off x="1495784" y="3221362"/>
        <a:ext cx="3122788" cy="548313"/>
      </dsp:txXfrm>
    </dsp:sp>
    <dsp:sp modelId="{DF7E863F-6943-49F9-A1D1-97CDBFD467F7}">
      <dsp:nvSpPr>
        <dsp:cNvPr id="0" name=""/>
        <dsp:cNvSpPr/>
      </dsp:nvSpPr>
      <dsp:spPr>
        <a:xfrm>
          <a:off x="1466090" y="3829719"/>
          <a:ext cx="4706120" cy="607637"/>
        </a:xfrm>
        <a:prstGeom prst="roundRect">
          <a:avLst/>
        </a:prstGeom>
        <a:solidFill>
          <a:srgbClr val="92D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dirty="0" smtClean="0"/>
            <a:t>2014 – Pilot Nutrient Trading Monitoring Plan</a:t>
          </a:r>
          <a:endParaRPr lang="en-US" sz="1700" kern="1200" dirty="0"/>
        </a:p>
      </dsp:txBody>
      <dsp:txXfrm>
        <a:off x="1495752" y="3859381"/>
        <a:ext cx="4646796" cy="548313"/>
      </dsp:txXfrm>
    </dsp:sp>
    <dsp:sp modelId="{43D5B4B1-0105-42FA-AFA9-22C8FB2DFBC1}">
      <dsp:nvSpPr>
        <dsp:cNvPr id="0" name=""/>
        <dsp:cNvSpPr/>
      </dsp:nvSpPr>
      <dsp:spPr>
        <a:xfrm>
          <a:off x="1466090" y="4467738"/>
          <a:ext cx="3182112" cy="607637"/>
        </a:xfrm>
        <a:prstGeom prst="roundRect">
          <a:avLst/>
        </a:prstGeom>
        <a:solidFill>
          <a:schemeClr val="tx2">
            <a:lumMod val="50000"/>
            <a:lumOff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dirty="0" smtClean="0"/>
            <a:t>Oct. 2014 – Review with GAEPD</a:t>
          </a:r>
          <a:endParaRPr lang="en-US" sz="1700" kern="1200" dirty="0"/>
        </a:p>
      </dsp:txBody>
      <dsp:txXfrm>
        <a:off x="1495752" y="4497400"/>
        <a:ext cx="3122788" cy="548313"/>
      </dsp:txXfrm>
    </dsp:sp>
    <dsp:sp modelId="{6D82CABC-F1C5-4461-AD1A-A0B024CCE252}">
      <dsp:nvSpPr>
        <dsp:cNvPr id="0" name=""/>
        <dsp:cNvSpPr/>
      </dsp:nvSpPr>
      <dsp:spPr>
        <a:xfrm>
          <a:off x="1466122" y="5105758"/>
          <a:ext cx="3791709" cy="607637"/>
        </a:xfrm>
        <a:prstGeom prst="roundRect">
          <a:avLst/>
        </a:prstGeom>
        <a:solidFill>
          <a:srgbClr val="92D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dirty="0" smtClean="0"/>
            <a:t>2015 – Implement Monitoring Plan</a:t>
          </a:r>
          <a:endParaRPr lang="en-US" sz="1700" kern="1200" dirty="0"/>
        </a:p>
      </dsp:txBody>
      <dsp:txXfrm>
        <a:off x="1495784" y="5135420"/>
        <a:ext cx="3732385" cy="5483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A32E4B-204C-4E13-92A2-F377D31876E7}">
      <dsp:nvSpPr>
        <dsp:cNvPr id="0" name=""/>
        <dsp:cNvSpPr/>
      </dsp:nvSpPr>
      <dsp:spPr>
        <a:xfrm>
          <a:off x="4724402" y="-34313"/>
          <a:ext cx="1773876" cy="18320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latin typeface="+mj-lt"/>
            </a:rPr>
            <a:t>Non-Point Load Reduction</a:t>
          </a:r>
          <a:endParaRPr lang="en-US" sz="1600" b="0" kern="1200" dirty="0">
            <a:latin typeface="+mj-lt"/>
          </a:endParaRPr>
        </a:p>
      </dsp:txBody>
      <dsp:txXfrm>
        <a:off x="4984180" y="233988"/>
        <a:ext cx="1254320" cy="1295475"/>
      </dsp:txXfrm>
    </dsp:sp>
    <dsp:sp modelId="{207C6F9F-6374-4521-8C35-05DD81F1BE41}">
      <dsp:nvSpPr>
        <dsp:cNvPr id="0" name=""/>
        <dsp:cNvSpPr/>
      </dsp:nvSpPr>
      <dsp:spPr>
        <a:xfrm rot="8742702">
          <a:off x="3947140" y="1446221"/>
          <a:ext cx="925463" cy="3003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10800000">
        <a:off x="4029428" y="1480915"/>
        <a:ext cx="835344" cy="180239"/>
      </dsp:txXfrm>
    </dsp:sp>
    <dsp:sp modelId="{728220AC-BDFB-4063-B15D-27080E4DB40E}">
      <dsp:nvSpPr>
        <dsp:cNvPr id="0" name=""/>
        <dsp:cNvSpPr/>
      </dsp:nvSpPr>
      <dsp:spPr>
        <a:xfrm>
          <a:off x="609595" y="0"/>
          <a:ext cx="1911177" cy="19655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latin typeface="+mj-lt"/>
            </a:rPr>
            <a:t>Point Source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latin typeface="+mj-lt"/>
            </a:rPr>
            <a:t>Load Reduction</a:t>
          </a:r>
          <a:endParaRPr lang="en-US" sz="1600" b="0" kern="1200" dirty="0">
            <a:latin typeface="+mj-lt"/>
          </a:endParaRPr>
        </a:p>
      </dsp:txBody>
      <dsp:txXfrm>
        <a:off x="889480" y="287843"/>
        <a:ext cx="1351407" cy="1389830"/>
      </dsp:txXfrm>
    </dsp:sp>
    <dsp:sp modelId="{041B74E7-E370-4510-8371-F9DDC6DCDE81}">
      <dsp:nvSpPr>
        <dsp:cNvPr id="0" name=""/>
        <dsp:cNvSpPr/>
      </dsp:nvSpPr>
      <dsp:spPr>
        <a:xfrm rot="2123569">
          <a:off x="5098001" y="2192524"/>
          <a:ext cx="411869" cy="300397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5106328" y="2226505"/>
        <a:ext cx="321750" cy="180239"/>
      </dsp:txXfrm>
    </dsp:sp>
    <dsp:sp modelId="{79E0C5B4-C30D-4C43-8F8A-F2E3E3F3B7D1}">
      <dsp:nvSpPr>
        <dsp:cNvPr id="0" name=""/>
        <dsp:cNvSpPr/>
      </dsp:nvSpPr>
      <dsp:spPr>
        <a:xfrm>
          <a:off x="2813178" y="1714083"/>
          <a:ext cx="1606427" cy="1452010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dirty="0" smtClean="0">
              <a:latin typeface="+mj-lt"/>
            </a:rPr>
            <a:t>Trade</a:t>
          </a:r>
          <a:endParaRPr lang="en-US" sz="3200" b="0" kern="1200" dirty="0">
            <a:latin typeface="+mj-lt"/>
          </a:endParaRPr>
        </a:p>
      </dsp:txBody>
      <dsp:txXfrm>
        <a:off x="3048434" y="1926725"/>
        <a:ext cx="1135915" cy="1026726"/>
      </dsp:txXfrm>
    </dsp:sp>
    <dsp:sp modelId="{3E569469-096E-4890-86F1-241F38CEE828}">
      <dsp:nvSpPr>
        <dsp:cNvPr id="0" name=""/>
        <dsp:cNvSpPr/>
      </dsp:nvSpPr>
      <dsp:spPr>
        <a:xfrm rot="8321567">
          <a:off x="6069253" y="2844346"/>
          <a:ext cx="1223459" cy="3003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6148160" y="2874681"/>
        <a:ext cx="1133340" cy="180239"/>
      </dsp:txXfrm>
    </dsp:sp>
    <dsp:sp modelId="{7F5517A3-640C-49D1-BEAE-BF8D9BB5A4E7}">
      <dsp:nvSpPr>
        <dsp:cNvPr id="0" name=""/>
        <dsp:cNvSpPr/>
      </dsp:nvSpPr>
      <dsp:spPr>
        <a:xfrm>
          <a:off x="4953007" y="2937497"/>
          <a:ext cx="1266377" cy="12602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latin typeface="+mj-lt"/>
            </a:rPr>
            <a:t>Trading Guidance</a:t>
          </a:r>
          <a:endParaRPr lang="en-US" sz="1600" b="0" kern="1200" dirty="0">
            <a:latin typeface="+mj-lt"/>
          </a:endParaRPr>
        </a:p>
      </dsp:txBody>
      <dsp:txXfrm>
        <a:off x="5138464" y="3122058"/>
        <a:ext cx="895463" cy="891141"/>
      </dsp:txXfrm>
    </dsp:sp>
    <dsp:sp modelId="{C89D8783-6D30-4E97-8DD1-3AE0D0A43B15}">
      <dsp:nvSpPr>
        <dsp:cNvPr id="0" name=""/>
        <dsp:cNvSpPr/>
      </dsp:nvSpPr>
      <dsp:spPr>
        <a:xfrm rot="13045218">
          <a:off x="4157525" y="2993278"/>
          <a:ext cx="897632" cy="3003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10800000">
        <a:off x="4238371" y="3080738"/>
        <a:ext cx="807513" cy="180239"/>
      </dsp:txXfrm>
    </dsp:sp>
    <dsp:sp modelId="{A5C43C4C-7CA9-4399-B8AD-9D88C069E7FE}">
      <dsp:nvSpPr>
        <dsp:cNvPr id="0" name=""/>
        <dsp:cNvSpPr/>
      </dsp:nvSpPr>
      <dsp:spPr>
        <a:xfrm>
          <a:off x="914399" y="2895602"/>
          <a:ext cx="1366795" cy="12878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latin typeface="+mj-lt"/>
            </a:rPr>
            <a:t>Permit Condition</a:t>
          </a:r>
          <a:endParaRPr lang="en-US" sz="1600" b="0" kern="1200" dirty="0">
            <a:latin typeface="+mj-lt"/>
          </a:endParaRPr>
        </a:p>
      </dsp:txBody>
      <dsp:txXfrm>
        <a:off x="1114561" y="3084197"/>
        <a:ext cx="966471" cy="910620"/>
      </dsp:txXfrm>
    </dsp:sp>
    <dsp:sp modelId="{D93FF879-F3FF-4216-B574-B702CC94DF83}">
      <dsp:nvSpPr>
        <dsp:cNvPr id="0" name=""/>
        <dsp:cNvSpPr/>
      </dsp:nvSpPr>
      <dsp:spPr>
        <a:xfrm rot="8588212">
          <a:off x="2192026" y="2939414"/>
          <a:ext cx="827345" cy="3003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2273136" y="2972462"/>
        <a:ext cx="737226" cy="180239"/>
      </dsp:txXfrm>
    </dsp:sp>
    <dsp:sp modelId="{8EA14162-DE77-4E72-B64B-937C1B41C199}">
      <dsp:nvSpPr>
        <dsp:cNvPr id="0" name=""/>
        <dsp:cNvSpPr/>
      </dsp:nvSpPr>
      <dsp:spPr>
        <a:xfrm>
          <a:off x="5333998" y="1494092"/>
          <a:ext cx="669205" cy="6052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$</a:t>
          </a:r>
          <a:endParaRPr lang="en-US" sz="4000" kern="1200" dirty="0"/>
        </a:p>
      </dsp:txBody>
      <dsp:txXfrm>
        <a:off x="5432001" y="1582721"/>
        <a:ext cx="473199" cy="427942"/>
      </dsp:txXfrm>
    </dsp:sp>
    <dsp:sp modelId="{48A2D93B-1D50-4C06-9F4D-07E1AC0EBB38}">
      <dsp:nvSpPr>
        <dsp:cNvPr id="0" name=""/>
        <dsp:cNvSpPr/>
      </dsp:nvSpPr>
      <dsp:spPr>
        <a:xfrm rot="13728819">
          <a:off x="7433880" y="3793178"/>
          <a:ext cx="1112573" cy="300397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10800000">
        <a:off x="7508612" y="3887168"/>
        <a:ext cx="1022454" cy="180239"/>
      </dsp:txXfrm>
    </dsp:sp>
    <dsp:sp modelId="{4F55860A-F242-4948-AE80-B9080C122064}">
      <dsp:nvSpPr>
        <dsp:cNvPr id="0" name=""/>
        <dsp:cNvSpPr/>
      </dsp:nvSpPr>
      <dsp:spPr>
        <a:xfrm>
          <a:off x="1304538" y="1447793"/>
          <a:ext cx="600456" cy="6052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$</a:t>
          </a:r>
          <a:endParaRPr lang="en-US" sz="4000" kern="1200" dirty="0"/>
        </a:p>
      </dsp:txBody>
      <dsp:txXfrm>
        <a:off x="1392473" y="1536428"/>
        <a:ext cx="424586" cy="427966"/>
      </dsp:txXfrm>
    </dsp:sp>
    <dsp:sp modelId="{A256EF4D-65BC-4886-B6EA-99C5A4CB3E0F}">
      <dsp:nvSpPr>
        <dsp:cNvPr id="0" name=""/>
        <dsp:cNvSpPr/>
      </dsp:nvSpPr>
      <dsp:spPr>
        <a:xfrm rot="2462705">
          <a:off x="2409726" y="1414422"/>
          <a:ext cx="923770" cy="3003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2420802" y="1444913"/>
        <a:ext cx="833651" cy="180239"/>
      </dsp:txXfrm>
    </dsp:sp>
    <dsp:sp modelId="{36EE7076-1127-4200-A9CA-079FDF87E438}">
      <dsp:nvSpPr>
        <dsp:cNvPr id="0" name=""/>
        <dsp:cNvSpPr/>
      </dsp:nvSpPr>
      <dsp:spPr>
        <a:xfrm>
          <a:off x="6705594" y="1565896"/>
          <a:ext cx="1255732" cy="1260245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kern="1200" dirty="0" smtClean="0">
              <a:latin typeface="+mj-lt"/>
            </a:rPr>
            <a:t>Public Input </a:t>
          </a:r>
          <a:endParaRPr lang="en-US" sz="2300" b="0" kern="1200" dirty="0">
            <a:latin typeface="+mj-lt"/>
          </a:endParaRPr>
        </a:p>
      </dsp:txBody>
      <dsp:txXfrm>
        <a:off x="6889492" y="1750455"/>
        <a:ext cx="887936" cy="891127"/>
      </dsp:txXfrm>
    </dsp:sp>
    <dsp:sp modelId="{22937235-8940-47BB-A384-6AF96917B7F6}">
      <dsp:nvSpPr>
        <dsp:cNvPr id="0" name=""/>
        <dsp:cNvSpPr/>
      </dsp:nvSpPr>
      <dsp:spPr>
        <a:xfrm rot="14414384">
          <a:off x="6649609" y="941520"/>
          <a:ext cx="198269" cy="300397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10800000">
        <a:off x="6694112" y="1027417"/>
        <a:ext cx="138788" cy="1802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265"/>
          </a:xfrm>
          <a:prstGeom prst="rect">
            <a:avLst/>
          </a:prstGeom>
        </p:spPr>
        <p:txBody>
          <a:bodyPr vert="horz" lIns="94064" tIns="47032" rIns="94064" bIns="4703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265"/>
          </a:xfrm>
          <a:prstGeom prst="rect">
            <a:avLst/>
          </a:prstGeom>
        </p:spPr>
        <p:txBody>
          <a:bodyPr vert="horz" lIns="94064" tIns="47032" rIns="94064" bIns="47032" rtlCol="0"/>
          <a:lstStyle>
            <a:lvl1pPr algn="r">
              <a:defRPr sz="1200"/>
            </a:lvl1pPr>
          </a:lstStyle>
          <a:p>
            <a:fld id="{7840CB75-802D-4469-9DFE-7D4C2C34FD47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2213" y="703263"/>
            <a:ext cx="4692650" cy="3519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64" tIns="47032" rIns="94064" bIns="4703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58018"/>
            <a:ext cx="5661660" cy="4223385"/>
          </a:xfrm>
          <a:prstGeom prst="rect">
            <a:avLst/>
          </a:prstGeom>
        </p:spPr>
        <p:txBody>
          <a:bodyPr vert="horz" lIns="94064" tIns="47032" rIns="94064" bIns="4703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6"/>
            <a:ext cx="3066733" cy="469265"/>
          </a:xfrm>
          <a:prstGeom prst="rect">
            <a:avLst/>
          </a:prstGeom>
        </p:spPr>
        <p:txBody>
          <a:bodyPr vert="horz" lIns="94064" tIns="47032" rIns="94064" bIns="4703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914406"/>
            <a:ext cx="3066733" cy="469265"/>
          </a:xfrm>
          <a:prstGeom prst="rect">
            <a:avLst/>
          </a:prstGeom>
        </p:spPr>
        <p:txBody>
          <a:bodyPr vert="horz" lIns="94064" tIns="47032" rIns="94064" bIns="47032" rtlCol="0" anchor="b"/>
          <a:lstStyle>
            <a:lvl1pPr algn="r">
              <a:defRPr sz="1200"/>
            </a:lvl1pPr>
          </a:lstStyle>
          <a:p>
            <a:fld id="{ECFD3E66-379D-4E08-BE3D-95FF93308A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47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D3E66-379D-4E08-BE3D-95FF93308A2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Regulatory</a:t>
            </a:r>
            <a:r>
              <a:rPr lang="en-US" baseline="0" dirty="0" smtClean="0"/>
              <a:t> hook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D3E66-379D-4E08-BE3D-95FF93308A2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699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Meet watershed</a:t>
            </a:r>
            <a:r>
              <a:rPr lang="en-US" baseline="0" dirty="0" smtClean="0"/>
              <a:t> goals, using most cost effective practices.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D3E66-379D-4E08-BE3D-95FF93308A2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97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Private watershed association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5E2BE-4D95-4A53-B972-3110323C45F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4/12/2012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Don’t’ ask the</a:t>
            </a:r>
            <a:r>
              <a:rPr lang="en-US" baseline="0" dirty="0" smtClean="0"/>
              <a:t> state to set up new program, don’t set up a new organization, use existing authority in NPDES permits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D3E66-379D-4E08-BE3D-95FF93308A2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714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Demand and supply exists for a trade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D3E66-379D-4E08-BE3D-95FF93308A2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49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Robust for permit approval,</a:t>
            </a:r>
            <a:r>
              <a:rPr lang="en-US" baseline="0" dirty="0" smtClean="0"/>
              <a:t> UGA input, SQAP – used EPDs water quality monitoring SQAP. Time and expense considerations in </a:t>
            </a:r>
            <a:r>
              <a:rPr lang="en-US" baseline="0" dirty="0" err="1" smtClean="0"/>
              <a:t>accouting</a:t>
            </a:r>
            <a:r>
              <a:rPr lang="en-US" baseline="0" dirty="0" smtClean="0"/>
              <a:t> for variables in soils, rainfall, land use, slope, upstream water quality, etc.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D3E66-379D-4E08-BE3D-95FF93308A2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236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D3E66-379D-4E08-BE3D-95FF93308A2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12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800600"/>
          </a:xfrm>
        </p:spPr>
        <p:txBody>
          <a:bodyPr lIns="0" tIns="0">
            <a:normAutofit/>
          </a:bodyPr>
          <a:lstStyle>
            <a:lvl1pPr>
              <a:buClr>
                <a:schemeClr val="accent5"/>
              </a:buCl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1pPr>
            <a:lvl2pPr>
              <a:buClr>
                <a:schemeClr val="accent5"/>
              </a:buCl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2pPr>
            <a:lvl3pPr>
              <a:buClr>
                <a:schemeClr val="accent5"/>
              </a:buCl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3pPr>
            <a:lvl4pPr>
              <a:buClr>
                <a:schemeClr val="accent5"/>
              </a:buCl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4pPr>
            <a:lvl5pPr>
              <a:buClr>
                <a:srgbClr val="7C93A0"/>
              </a:buClr>
              <a:defRPr b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799" y="457200"/>
            <a:ext cx="8534401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 smtClean="0"/>
              <a:t>Brown and Caldwell </a:t>
            </a:r>
            <a:endParaRPr lang="en-US" dirty="0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7BC401-D1EE-46ED-97D7-F6BCB342A8D5}" type="datetimeFigureOut">
              <a:rPr lang="en-US" smtClean="0"/>
              <a:pPr/>
              <a:t>4/20/2015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CD29B-B1E5-4FD0-BBF0-CA9868FD6C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7BC401-D1EE-46ED-97D7-F6BCB342A8D5}" type="datetimeFigureOut">
              <a:rPr lang="en-US" smtClean="0"/>
              <a:pPr/>
              <a:t>4/20/2015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CD29B-B1E5-4FD0-BBF0-CA9868FD6C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102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800600"/>
          </a:xfrm>
        </p:spPr>
        <p:txBody>
          <a:bodyPr lIns="0" tIns="0">
            <a:normAutofit/>
          </a:bodyPr>
          <a:lstStyle>
            <a:lvl1pPr>
              <a:buClr>
                <a:schemeClr val="accent5"/>
              </a:buCl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1pPr>
            <a:lvl2pPr>
              <a:buClr>
                <a:schemeClr val="accent5"/>
              </a:buCl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2pPr>
            <a:lvl3pPr>
              <a:buClr>
                <a:schemeClr val="accent5"/>
              </a:buCl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3pPr>
            <a:lvl4pPr>
              <a:buClr>
                <a:schemeClr val="accent5"/>
              </a:buCl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4pPr>
            <a:lvl5pPr>
              <a:buClr>
                <a:srgbClr val="7C93A0"/>
              </a:buClr>
              <a:defRPr b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799" y="457200"/>
            <a:ext cx="8534401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 smtClean="0"/>
              <a:t>Brown and Caldwell </a:t>
            </a:r>
            <a:endParaRPr lang="en-US" dirty="0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b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1600200"/>
            <a:ext cx="8534400" cy="2514600"/>
          </a:xfrm>
        </p:spPr>
        <p:txBody>
          <a:bodyPr lIns="0" anchor="t">
            <a:normAutofit/>
          </a:bodyPr>
          <a:lstStyle>
            <a:lvl1pPr algn="l">
              <a:defRPr sz="4000" b="0" cap="none" baseline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914400"/>
            <a:ext cx="8534400" cy="457201"/>
          </a:xfrm>
        </p:spPr>
        <p:txBody>
          <a:bodyPr lIns="0" anchor="b">
            <a:normAutofit/>
          </a:bodyPr>
          <a:lstStyle>
            <a:lvl1pPr marL="0" indent="0">
              <a:buNone/>
              <a:defRPr sz="2000">
                <a:solidFill>
                  <a:srgbClr val="262626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 smtClean="0"/>
              <a:t>Brown and Caldwell </a:t>
            </a:r>
            <a:endParaRPr lang="en-US" dirty="0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entence Befor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4799" y="1598239"/>
            <a:ext cx="5943601" cy="742189"/>
          </a:xfrm>
        </p:spPr>
        <p:txBody>
          <a:bodyPr lIns="0" tIns="0" anchor="t" anchorCtr="0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362201"/>
            <a:ext cx="5943600" cy="4027713"/>
          </a:xfrm>
        </p:spPr>
        <p:txBody>
          <a:bodyPr lIns="0">
            <a:normAutofit/>
          </a:bodyPr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031875" indent="-228600"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201738" indent="-169863">
              <a:defRPr sz="2000">
                <a:solidFill>
                  <a:srgbClr val="26262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/>
          </p:nvPr>
        </p:nvSpPr>
        <p:spPr>
          <a:xfrm>
            <a:off x="6389688" y="6086573"/>
            <a:ext cx="2449512" cy="304800"/>
          </a:xfr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5235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0"/>
          </p:nvPr>
        </p:nvSpPr>
        <p:spPr>
          <a:xfrm>
            <a:off x="6400800" y="1600200"/>
            <a:ext cx="2427514" cy="4419599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 smtClean="0"/>
              <a:t>Brown and Caldwell </a:t>
            </a:r>
            <a:endParaRPr lang="en-US" dirty="0"/>
          </a:p>
        </p:txBody>
      </p:sp>
      <p:sp>
        <p:nvSpPr>
          <p:cNvPr id="1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ullets, Two Side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379128" y="3413479"/>
            <a:ext cx="2438400" cy="377471"/>
          </a:xfr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2"/>
          </p:nvPr>
        </p:nvSpPr>
        <p:spPr>
          <a:xfrm>
            <a:off x="6379128" y="6018341"/>
            <a:ext cx="2438400" cy="371573"/>
          </a:xfr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5235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04800" y="1589313"/>
            <a:ext cx="5932714" cy="4800601"/>
          </a:xfrm>
        </p:spPr>
        <p:txBody>
          <a:bodyPr lIns="0" tIns="0" bIns="0"/>
          <a:lstStyle>
            <a:lvl1pPr>
              <a:lnSpc>
                <a:spcPct val="85000"/>
              </a:lnSpc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031875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201738" indent="-169863">
              <a:defRPr>
                <a:solidFill>
                  <a:srgbClr val="262626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0"/>
          </p:nvPr>
        </p:nvSpPr>
        <p:spPr>
          <a:xfrm>
            <a:off x="6379030" y="1600003"/>
            <a:ext cx="2438400" cy="1733746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1"/>
          </p:nvPr>
        </p:nvSpPr>
        <p:spPr>
          <a:xfrm>
            <a:off x="6379030" y="4198968"/>
            <a:ext cx="2438400" cy="1733746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3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 smtClean="0"/>
              <a:t>Brown and Caldwell </a:t>
            </a:r>
            <a:endParaRPr lang="en-US" dirty="0"/>
          </a:p>
        </p:txBody>
      </p:sp>
      <p:sp>
        <p:nvSpPr>
          <p:cNvPr id="19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62709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 smtClean="0"/>
              <a:t>Brown and Caldwell </a:t>
            </a:r>
            <a:endParaRPr lang="en-US" dirty="0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60520" cy="4800600"/>
          </a:xfrm>
        </p:spPr>
        <p:txBody>
          <a:bodyPr tIns="0" bIns="0">
            <a:normAutofit/>
          </a:bodyPr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rgbClr val="26262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53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0"/>
          </p:nvPr>
        </p:nvSpPr>
        <p:spPr>
          <a:xfrm>
            <a:off x="4667794" y="1600199"/>
            <a:ext cx="4160520" cy="4800601"/>
          </a:xfrm>
        </p:spPr>
        <p:txBody>
          <a:bodyPr tIns="0" bIns="0">
            <a:normAutofit/>
          </a:bodyPr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rgbClr val="26262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 smtClean="0"/>
              <a:t>Brown and Caldwell </a:t>
            </a:r>
            <a:endParaRPr lang="en-US" dirty="0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799" y="1590098"/>
            <a:ext cx="4160520" cy="320040"/>
          </a:xfrm>
        </p:spPr>
        <p:txBody>
          <a:bodyPr t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963864"/>
            <a:ext cx="4160520" cy="4436935"/>
          </a:xfrm>
        </p:spPr>
        <p:txBody>
          <a:bodyPr tIns="0" bIns="0">
            <a:normAutofit/>
          </a:bodyPr>
          <a:lstStyle>
            <a:lvl1pPr>
              <a:lnSpc>
                <a:spcPct val="95000"/>
              </a:lnSpc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-206375">
              <a:tabLst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627063" indent="-169863"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803275" indent="-176213"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973138" indent="-169863"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1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53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4"/>
          </p:nvPr>
        </p:nvSpPr>
        <p:spPr>
          <a:xfrm>
            <a:off x="4669971" y="1590098"/>
            <a:ext cx="4160520" cy="320040"/>
          </a:xfrm>
        </p:spPr>
        <p:txBody>
          <a:bodyPr t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4669971" y="1963864"/>
            <a:ext cx="4160520" cy="4436935"/>
          </a:xfrm>
        </p:spPr>
        <p:txBody>
          <a:bodyPr tIns="0" bIns="0">
            <a:normAutofit/>
          </a:bodyPr>
          <a:lstStyle>
            <a:lvl1pPr>
              <a:lnSpc>
                <a:spcPct val="95000"/>
              </a:lnSpc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-206375">
              <a:tabLst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627063" indent="-169863"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803275" indent="-176213"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973138" indent="-169863"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12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 smtClean="0"/>
              <a:t>Brown and Caldwell </a:t>
            </a:r>
            <a:endParaRPr lang="en-US" dirty="0"/>
          </a:p>
        </p:txBody>
      </p:sp>
      <p:sp>
        <p:nvSpPr>
          <p:cNvPr id="13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martArt Placeholder 2"/>
          <p:cNvSpPr>
            <a:spLocks noGrp="1"/>
          </p:cNvSpPr>
          <p:nvPr>
            <p:ph type="dgm" idx="1"/>
          </p:nvPr>
        </p:nvSpPr>
        <p:spPr>
          <a:xfrm>
            <a:off x="304801" y="1600200"/>
            <a:ext cx="8523513" cy="4789714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 smtClean="0"/>
              <a:t>Brown and Caldwell </a:t>
            </a:r>
            <a:endParaRPr lang="en-US" dirty="0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b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1600200"/>
            <a:ext cx="8610600" cy="2514600"/>
          </a:xfrm>
        </p:spPr>
        <p:txBody>
          <a:bodyPr lIns="0" anchor="t">
            <a:normAutofit/>
          </a:bodyPr>
          <a:lstStyle>
            <a:lvl1pPr algn="l">
              <a:defRPr sz="4000" b="0" cap="none" baseline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14400"/>
            <a:ext cx="8620125" cy="457201"/>
          </a:xfrm>
        </p:spPr>
        <p:txBody>
          <a:bodyPr lIns="0" anchor="b">
            <a:normAutofit/>
          </a:bodyPr>
          <a:lstStyle>
            <a:lvl1pPr marL="0" indent="0">
              <a:buNone/>
              <a:defRPr sz="2000">
                <a:solidFill>
                  <a:srgbClr val="262626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 smtClean="0"/>
              <a:t>Brown and Caldwell </a:t>
            </a:r>
            <a:endParaRPr lang="en-US" dirty="0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C_diagonal_border_light gray copy.png"/>
          <p:cNvPicPr>
            <a:picLocks noChangeAspect="1"/>
          </p:cNvPicPr>
          <p:nvPr userDrawn="1"/>
        </p:nvPicPr>
        <p:blipFill>
          <a:blip r:embed="rId2" cstate="print"/>
          <a:srcRect b="60249"/>
          <a:stretch>
            <a:fillRect/>
          </a:stretch>
        </p:blipFill>
        <p:spPr>
          <a:xfrm>
            <a:off x="0" y="6096000"/>
            <a:ext cx="9143245" cy="598487"/>
          </a:xfrm>
          <a:prstGeom prst="rect">
            <a:avLst/>
          </a:prstGeom>
        </p:spPr>
      </p:pic>
      <p:sp>
        <p:nvSpPr>
          <p:cNvPr id="14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5921825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6723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14400" y="2514600"/>
            <a:ext cx="7657708" cy="1828800"/>
          </a:xfrm>
        </p:spPr>
        <p:txBody>
          <a:bodyPr lIns="0" rIns="0" anchor="b">
            <a:normAutofit/>
          </a:bodyPr>
          <a:lstStyle>
            <a:lvl1pPr algn="l">
              <a:defRPr sz="4800" b="0">
                <a:solidFill>
                  <a:schemeClr val="bg1"/>
                </a:solidFill>
                <a:latin typeface="Franklin Gothic Dem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16723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914399" y="4495800"/>
            <a:ext cx="7668703" cy="762000"/>
          </a:xfrm>
        </p:spPr>
        <p:txBody>
          <a:bodyPr lIns="0" rIns="0">
            <a:normAutofit/>
          </a:bodyPr>
          <a:lstStyle>
            <a:lvl1pPr marL="0" indent="0">
              <a:buFont typeface="Wingdings" pitchFamily="2" charset="2"/>
              <a:buNone/>
              <a:defRPr sz="2400">
                <a:solidFill>
                  <a:schemeClr val="bg1"/>
                </a:solidFill>
                <a:latin typeface="Franklin Gothic Book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2" descr="C:\Users\emilne\Desktop\COLOR\New_BCLogos_2012\New_BCLogos_2012\BC_logo_2line_prple_webPP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6091206"/>
            <a:ext cx="1090852" cy="603504"/>
          </a:xfrm>
          <a:prstGeom prst="rect">
            <a:avLst/>
          </a:prstGeom>
          <a:noFill/>
          <a:ln w="76200">
            <a:solidFill>
              <a:schemeClr val="bg2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800600"/>
          </a:xfrm>
        </p:spPr>
        <p:txBody>
          <a:bodyPr lIns="0" tIns="0">
            <a:normAutofit/>
          </a:bodyPr>
          <a:lstStyle>
            <a:lvl1pPr>
              <a:buClr>
                <a:schemeClr val="accent5"/>
              </a:buCl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1pPr>
            <a:lvl2pPr>
              <a:buClr>
                <a:schemeClr val="accent5"/>
              </a:buCl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2pPr>
            <a:lvl3pPr>
              <a:buClr>
                <a:schemeClr val="accent5"/>
              </a:buCl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3pPr>
            <a:lvl4pPr>
              <a:buClr>
                <a:schemeClr val="accent5"/>
              </a:buCl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4pPr>
            <a:lvl5pPr>
              <a:buClr>
                <a:srgbClr val="7C93A0"/>
              </a:buClr>
              <a:defRPr b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799" y="457200"/>
            <a:ext cx="8534401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 smtClean="0"/>
              <a:t>Brown and Caldwell </a:t>
            </a:r>
            <a:endParaRPr lang="en-US" dirty="0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b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1600200"/>
            <a:ext cx="8534400" cy="2514600"/>
          </a:xfrm>
        </p:spPr>
        <p:txBody>
          <a:bodyPr lIns="0" anchor="t">
            <a:normAutofit/>
          </a:bodyPr>
          <a:lstStyle>
            <a:lvl1pPr algn="l">
              <a:defRPr sz="4000" b="0" cap="none" baseline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914400"/>
            <a:ext cx="8534400" cy="457201"/>
          </a:xfrm>
        </p:spPr>
        <p:txBody>
          <a:bodyPr lIns="0" anchor="b">
            <a:normAutofit/>
          </a:bodyPr>
          <a:lstStyle>
            <a:lvl1pPr marL="0" indent="0">
              <a:buNone/>
              <a:defRPr sz="2000">
                <a:solidFill>
                  <a:srgbClr val="262626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 smtClean="0"/>
              <a:t>Brown and Caldwell </a:t>
            </a:r>
            <a:endParaRPr lang="en-US" dirty="0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entence Befor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4799" y="1598239"/>
            <a:ext cx="5943601" cy="742189"/>
          </a:xfrm>
        </p:spPr>
        <p:txBody>
          <a:bodyPr lIns="0" tIns="0" anchor="t" anchorCtr="0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362201"/>
            <a:ext cx="5943600" cy="4027713"/>
          </a:xfrm>
        </p:spPr>
        <p:txBody>
          <a:bodyPr lIns="0">
            <a:normAutofit/>
          </a:bodyPr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031875" indent="-228600"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201738" indent="-169863">
              <a:defRPr sz="2000">
                <a:solidFill>
                  <a:srgbClr val="26262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/>
          </p:nvPr>
        </p:nvSpPr>
        <p:spPr>
          <a:xfrm>
            <a:off x="6389688" y="6086573"/>
            <a:ext cx="2449512" cy="304800"/>
          </a:xfr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5235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0"/>
          </p:nvPr>
        </p:nvSpPr>
        <p:spPr>
          <a:xfrm>
            <a:off x="6400800" y="1600200"/>
            <a:ext cx="2427514" cy="4419599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 smtClean="0"/>
              <a:t>Brown and Caldwell </a:t>
            </a:r>
            <a:endParaRPr lang="en-US" dirty="0"/>
          </a:p>
        </p:txBody>
      </p:sp>
      <p:sp>
        <p:nvSpPr>
          <p:cNvPr id="1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ullets, Two Side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379128" y="3413479"/>
            <a:ext cx="2438400" cy="377471"/>
          </a:xfr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2"/>
          </p:nvPr>
        </p:nvSpPr>
        <p:spPr>
          <a:xfrm>
            <a:off x="6379128" y="6018341"/>
            <a:ext cx="2438400" cy="371573"/>
          </a:xfr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5235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04800" y="1589313"/>
            <a:ext cx="5932714" cy="4800601"/>
          </a:xfrm>
        </p:spPr>
        <p:txBody>
          <a:bodyPr lIns="0" tIns="0" bIns="0"/>
          <a:lstStyle>
            <a:lvl1pPr>
              <a:lnSpc>
                <a:spcPct val="85000"/>
              </a:lnSpc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031875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201738" indent="-169863">
              <a:defRPr>
                <a:solidFill>
                  <a:srgbClr val="262626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0"/>
          </p:nvPr>
        </p:nvSpPr>
        <p:spPr>
          <a:xfrm>
            <a:off x="6379030" y="1600003"/>
            <a:ext cx="2438400" cy="1733746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1"/>
          </p:nvPr>
        </p:nvSpPr>
        <p:spPr>
          <a:xfrm>
            <a:off x="6379030" y="4198968"/>
            <a:ext cx="2438400" cy="1733746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3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 smtClean="0"/>
              <a:t>Brown and Caldwell </a:t>
            </a:r>
            <a:endParaRPr lang="en-US" dirty="0"/>
          </a:p>
        </p:txBody>
      </p:sp>
      <p:sp>
        <p:nvSpPr>
          <p:cNvPr id="19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62709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 smtClean="0"/>
              <a:t>Brown and Caldwell </a:t>
            </a:r>
            <a:endParaRPr lang="en-US" dirty="0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60520" cy="4800600"/>
          </a:xfrm>
        </p:spPr>
        <p:txBody>
          <a:bodyPr tIns="0" bIns="0">
            <a:normAutofit/>
          </a:bodyPr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rgbClr val="26262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53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0"/>
          </p:nvPr>
        </p:nvSpPr>
        <p:spPr>
          <a:xfrm>
            <a:off x="4667794" y="1600199"/>
            <a:ext cx="4160520" cy="4800601"/>
          </a:xfrm>
        </p:spPr>
        <p:txBody>
          <a:bodyPr tIns="0" bIns="0">
            <a:normAutofit/>
          </a:bodyPr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rgbClr val="26262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 smtClean="0"/>
              <a:t>Brown and Caldwell </a:t>
            </a:r>
            <a:endParaRPr lang="en-US" dirty="0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799" y="1590098"/>
            <a:ext cx="4160520" cy="320040"/>
          </a:xfrm>
        </p:spPr>
        <p:txBody>
          <a:bodyPr t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963864"/>
            <a:ext cx="4160520" cy="4436935"/>
          </a:xfrm>
        </p:spPr>
        <p:txBody>
          <a:bodyPr tIns="0" bIns="0">
            <a:normAutofit/>
          </a:bodyPr>
          <a:lstStyle>
            <a:lvl1pPr>
              <a:lnSpc>
                <a:spcPct val="95000"/>
              </a:lnSpc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-206375">
              <a:tabLst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627063" indent="-169863"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803275" indent="-176213"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973138" indent="-169863"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1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53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4"/>
          </p:nvPr>
        </p:nvSpPr>
        <p:spPr>
          <a:xfrm>
            <a:off x="4669971" y="1590098"/>
            <a:ext cx="4160520" cy="320040"/>
          </a:xfrm>
        </p:spPr>
        <p:txBody>
          <a:bodyPr t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4669971" y="1963864"/>
            <a:ext cx="4160520" cy="4436935"/>
          </a:xfrm>
        </p:spPr>
        <p:txBody>
          <a:bodyPr tIns="0" bIns="0">
            <a:normAutofit/>
          </a:bodyPr>
          <a:lstStyle>
            <a:lvl1pPr>
              <a:lnSpc>
                <a:spcPct val="95000"/>
              </a:lnSpc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-206375">
              <a:tabLst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627063" indent="-169863"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803275" indent="-176213"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973138" indent="-169863"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12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 smtClean="0"/>
              <a:t>Brown and Caldwell </a:t>
            </a:r>
            <a:endParaRPr lang="en-US" dirty="0"/>
          </a:p>
        </p:txBody>
      </p:sp>
      <p:sp>
        <p:nvSpPr>
          <p:cNvPr id="13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martArt Placeholder 2"/>
          <p:cNvSpPr>
            <a:spLocks noGrp="1"/>
          </p:cNvSpPr>
          <p:nvPr>
            <p:ph type="dgm" idx="1"/>
          </p:nvPr>
        </p:nvSpPr>
        <p:spPr>
          <a:xfrm>
            <a:off x="304801" y="1600200"/>
            <a:ext cx="8523513" cy="4789714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 smtClean="0"/>
              <a:t>Brown and Caldwell </a:t>
            </a:r>
            <a:endParaRPr lang="en-US" dirty="0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800600"/>
          </a:xfrm>
        </p:spPr>
        <p:txBody>
          <a:bodyPr lIns="0" tIns="0">
            <a:normAutofit/>
          </a:bodyPr>
          <a:lstStyle>
            <a:lvl1pPr>
              <a:buClr>
                <a:schemeClr val="accent5"/>
              </a:buCl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1pPr>
            <a:lvl2pPr>
              <a:buClr>
                <a:schemeClr val="accent5"/>
              </a:buCl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2pPr>
            <a:lvl3pPr>
              <a:buClr>
                <a:schemeClr val="accent5"/>
              </a:buCl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3pPr>
            <a:lvl4pPr>
              <a:buClr>
                <a:schemeClr val="accent5"/>
              </a:buCl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4pPr>
            <a:lvl5pPr>
              <a:buClr>
                <a:srgbClr val="7C93A0"/>
              </a:buClr>
              <a:defRPr b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799" y="457200"/>
            <a:ext cx="8534401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 smtClean="0"/>
              <a:t>Brown and Caldwell </a:t>
            </a:r>
            <a:endParaRPr lang="en-US" dirty="0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entence Befor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4799" y="1598239"/>
            <a:ext cx="5943601" cy="742189"/>
          </a:xfrm>
        </p:spPr>
        <p:txBody>
          <a:bodyPr lIns="0" tIns="0" anchor="t" anchorCtr="0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362201"/>
            <a:ext cx="5943600" cy="4027713"/>
          </a:xfrm>
        </p:spPr>
        <p:txBody>
          <a:bodyPr lIns="0">
            <a:normAutofit/>
          </a:bodyPr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031875" indent="-228600"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201738" indent="-169863">
              <a:defRPr sz="2000">
                <a:solidFill>
                  <a:srgbClr val="26262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/>
          </p:nvPr>
        </p:nvSpPr>
        <p:spPr>
          <a:xfrm>
            <a:off x="6400800" y="6086573"/>
            <a:ext cx="2438400" cy="304800"/>
          </a:xfr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5235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0"/>
          </p:nvPr>
        </p:nvSpPr>
        <p:spPr>
          <a:xfrm>
            <a:off x="6400800" y="1600200"/>
            <a:ext cx="2427514" cy="4419599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 smtClean="0"/>
              <a:t>Brown and Caldwell </a:t>
            </a:r>
            <a:endParaRPr lang="en-US" dirty="0"/>
          </a:p>
        </p:txBody>
      </p:sp>
      <p:sp>
        <p:nvSpPr>
          <p:cNvPr id="1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b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1600200"/>
            <a:ext cx="8610600" cy="2514600"/>
          </a:xfrm>
        </p:spPr>
        <p:txBody>
          <a:bodyPr lIns="0" anchor="t">
            <a:normAutofit/>
          </a:bodyPr>
          <a:lstStyle>
            <a:lvl1pPr algn="l">
              <a:defRPr sz="4000" b="0" cap="none" baseline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14400"/>
            <a:ext cx="8620125" cy="457201"/>
          </a:xfrm>
        </p:spPr>
        <p:txBody>
          <a:bodyPr lIns="0" anchor="b">
            <a:normAutofit/>
          </a:bodyPr>
          <a:lstStyle>
            <a:lvl1pPr marL="0" indent="0">
              <a:buNone/>
              <a:defRPr sz="2000">
                <a:solidFill>
                  <a:srgbClr val="262626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 smtClean="0"/>
              <a:t>Brown and Caldwell </a:t>
            </a:r>
            <a:endParaRPr lang="en-US" dirty="0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entence Befor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4799" y="1598239"/>
            <a:ext cx="5943601" cy="742189"/>
          </a:xfrm>
        </p:spPr>
        <p:txBody>
          <a:bodyPr lIns="0" tIns="0" anchor="t" anchorCtr="0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362201"/>
            <a:ext cx="5943600" cy="4027713"/>
          </a:xfrm>
        </p:spPr>
        <p:txBody>
          <a:bodyPr lIns="0">
            <a:normAutofit/>
          </a:bodyPr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031875" indent="-228600"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201738" indent="-169863">
              <a:defRPr sz="2000">
                <a:solidFill>
                  <a:srgbClr val="26262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/>
          </p:nvPr>
        </p:nvSpPr>
        <p:spPr>
          <a:xfrm>
            <a:off x="6389688" y="6086573"/>
            <a:ext cx="2449512" cy="304800"/>
          </a:xfr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5235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0"/>
          </p:nvPr>
        </p:nvSpPr>
        <p:spPr>
          <a:xfrm>
            <a:off x="6400800" y="1600200"/>
            <a:ext cx="2427514" cy="4419599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 smtClean="0"/>
              <a:t>Brown and Caldwell </a:t>
            </a:r>
            <a:endParaRPr lang="en-US" dirty="0"/>
          </a:p>
        </p:txBody>
      </p:sp>
      <p:sp>
        <p:nvSpPr>
          <p:cNvPr id="1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ullets, Two Side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379128" y="3413479"/>
            <a:ext cx="2438400" cy="377471"/>
          </a:xfr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2"/>
          </p:nvPr>
        </p:nvSpPr>
        <p:spPr>
          <a:xfrm>
            <a:off x="6379128" y="6018341"/>
            <a:ext cx="2438400" cy="371573"/>
          </a:xfr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5235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04800" y="1589313"/>
            <a:ext cx="5932714" cy="4800601"/>
          </a:xfrm>
        </p:spPr>
        <p:txBody>
          <a:bodyPr lIns="0" tIns="0" bIns="0"/>
          <a:lstStyle>
            <a:lvl1pPr>
              <a:lnSpc>
                <a:spcPct val="85000"/>
              </a:lnSpc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031875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201738" indent="-169863">
              <a:defRPr>
                <a:solidFill>
                  <a:srgbClr val="262626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0"/>
          </p:nvPr>
        </p:nvSpPr>
        <p:spPr>
          <a:xfrm>
            <a:off x="6379030" y="1600003"/>
            <a:ext cx="2438400" cy="1733746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1"/>
          </p:nvPr>
        </p:nvSpPr>
        <p:spPr>
          <a:xfrm>
            <a:off x="6379030" y="4198968"/>
            <a:ext cx="2438400" cy="1733746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3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 smtClean="0"/>
              <a:t>Brown and Caldwell </a:t>
            </a:r>
            <a:endParaRPr lang="en-US" dirty="0"/>
          </a:p>
        </p:txBody>
      </p:sp>
      <p:sp>
        <p:nvSpPr>
          <p:cNvPr id="19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62709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 smtClean="0"/>
              <a:t>Brown and Caldwell </a:t>
            </a:r>
            <a:endParaRPr lang="en-US" dirty="0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60520" cy="4800600"/>
          </a:xfrm>
        </p:spPr>
        <p:txBody>
          <a:bodyPr tIns="0" bIns="0">
            <a:normAutofit/>
          </a:bodyPr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rgbClr val="26262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62709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0"/>
          </p:nvPr>
        </p:nvSpPr>
        <p:spPr>
          <a:xfrm>
            <a:off x="4667794" y="1600199"/>
            <a:ext cx="4160520" cy="4800601"/>
          </a:xfrm>
        </p:spPr>
        <p:txBody>
          <a:bodyPr tIns="0" bIns="0">
            <a:normAutofit/>
          </a:bodyPr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rgbClr val="26262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 smtClean="0"/>
              <a:t>Brown and Caldwell </a:t>
            </a:r>
            <a:endParaRPr lang="en-US" dirty="0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799" y="1590098"/>
            <a:ext cx="4160520" cy="320040"/>
          </a:xfrm>
        </p:spPr>
        <p:txBody>
          <a:bodyPr t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963864"/>
            <a:ext cx="4160520" cy="4436935"/>
          </a:xfrm>
        </p:spPr>
        <p:txBody>
          <a:bodyPr tIns="0" bIns="0">
            <a:normAutofit/>
          </a:bodyPr>
          <a:lstStyle>
            <a:lvl1pPr>
              <a:lnSpc>
                <a:spcPct val="95000"/>
              </a:lnSpc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-206375">
              <a:tabLst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627063" indent="-169863"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803275" indent="-176213"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973138" indent="-169863"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1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53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4"/>
          </p:nvPr>
        </p:nvSpPr>
        <p:spPr>
          <a:xfrm>
            <a:off x="4669971" y="1590098"/>
            <a:ext cx="4160520" cy="320040"/>
          </a:xfrm>
        </p:spPr>
        <p:txBody>
          <a:bodyPr t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4669971" y="1963864"/>
            <a:ext cx="4160520" cy="4436935"/>
          </a:xfrm>
        </p:spPr>
        <p:txBody>
          <a:bodyPr tIns="0" bIns="0">
            <a:normAutofit/>
          </a:bodyPr>
          <a:lstStyle>
            <a:lvl1pPr>
              <a:lnSpc>
                <a:spcPct val="95000"/>
              </a:lnSpc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-206375">
              <a:tabLst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627063" indent="-169863"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803275" indent="-176213"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973138" indent="-169863"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12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 smtClean="0"/>
              <a:t>Brown and Caldwell </a:t>
            </a:r>
            <a:endParaRPr lang="en-US" dirty="0"/>
          </a:p>
        </p:txBody>
      </p:sp>
      <p:sp>
        <p:nvSpPr>
          <p:cNvPr id="13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martArt Placeholder 2"/>
          <p:cNvSpPr>
            <a:spLocks noGrp="1"/>
          </p:cNvSpPr>
          <p:nvPr>
            <p:ph type="dgm" idx="1"/>
          </p:nvPr>
        </p:nvSpPr>
        <p:spPr>
          <a:xfrm>
            <a:off x="304801" y="1600200"/>
            <a:ext cx="8523513" cy="4789714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 smtClean="0"/>
              <a:t>Brown and Caldwell </a:t>
            </a:r>
            <a:endParaRPr lang="en-US" dirty="0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g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C_diagonal_border_light gray copy.png"/>
          <p:cNvPicPr>
            <a:picLocks noChangeAspect="1"/>
          </p:cNvPicPr>
          <p:nvPr userDrawn="1"/>
        </p:nvPicPr>
        <p:blipFill>
          <a:blip r:embed="rId2" cstate="print"/>
          <a:srcRect b="60249"/>
          <a:stretch>
            <a:fillRect/>
          </a:stretch>
        </p:blipFill>
        <p:spPr>
          <a:xfrm>
            <a:off x="0" y="6096000"/>
            <a:ext cx="9143245" cy="598487"/>
          </a:xfrm>
          <a:prstGeom prst="rect">
            <a:avLst/>
          </a:prstGeom>
        </p:spPr>
      </p:pic>
      <p:sp>
        <p:nvSpPr>
          <p:cNvPr id="14" name="Rectangle 3"/>
          <p:cNvSpPr>
            <a:spLocks noChangeArrowheads="1"/>
          </p:cNvSpPr>
          <p:nvPr userDrawn="1"/>
        </p:nvSpPr>
        <p:spPr bwMode="auto">
          <a:xfrm>
            <a:off x="0" y="-10886"/>
            <a:ext cx="9144000" cy="5943601"/>
          </a:xfrm>
          <a:prstGeom prst="rect">
            <a:avLst/>
          </a:prstGeom>
          <a:solidFill>
            <a:schemeClr val="accent4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6723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14400" y="2514600"/>
            <a:ext cx="7657708" cy="1828800"/>
          </a:xfrm>
        </p:spPr>
        <p:txBody>
          <a:bodyPr lIns="0" rIns="0" anchor="b">
            <a:normAutofit/>
          </a:bodyPr>
          <a:lstStyle>
            <a:lvl1pPr algn="l">
              <a:defRPr sz="4800" b="0">
                <a:solidFill>
                  <a:schemeClr val="bg1"/>
                </a:solidFill>
                <a:latin typeface="Franklin Gothic Dem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16723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914399" y="4495800"/>
            <a:ext cx="7668703" cy="762000"/>
          </a:xfrm>
        </p:spPr>
        <p:txBody>
          <a:bodyPr lIns="0" rIns="0">
            <a:normAutofit/>
          </a:bodyPr>
          <a:lstStyle>
            <a:lvl1pPr marL="0" indent="0">
              <a:buFont typeface="Wingdings" pitchFamily="2" charset="2"/>
              <a:buNone/>
              <a:defRPr sz="2400">
                <a:solidFill>
                  <a:schemeClr val="bg1"/>
                </a:solidFill>
                <a:latin typeface="Franklin Gothic Book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2" descr="C:\Users\emilne\Desktop\COLOR\New_BCLogos_2012\New_BCLogos_2012\BC_logo_2line_prple_webPP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6091206"/>
            <a:ext cx="1090852" cy="603504"/>
          </a:xfrm>
          <a:prstGeom prst="rect">
            <a:avLst/>
          </a:prstGeom>
          <a:noFill/>
          <a:ln w="76200">
            <a:solidFill>
              <a:schemeClr val="bg2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800600"/>
          </a:xfrm>
        </p:spPr>
        <p:txBody>
          <a:bodyPr lIns="0" tIns="0">
            <a:normAutofit/>
          </a:bodyPr>
          <a:lstStyle>
            <a:lvl1pPr>
              <a:buClr>
                <a:schemeClr val="accent5"/>
              </a:buCl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1pPr>
            <a:lvl2pPr>
              <a:buClr>
                <a:schemeClr val="accent5"/>
              </a:buCl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2pPr>
            <a:lvl3pPr>
              <a:buClr>
                <a:schemeClr val="accent5"/>
              </a:buCl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3pPr>
            <a:lvl4pPr>
              <a:buClr>
                <a:schemeClr val="accent5"/>
              </a:buCl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4pPr>
            <a:lvl5pPr>
              <a:buClr>
                <a:srgbClr val="7C93A0"/>
              </a:buClr>
              <a:defRPr b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799" y="457200"/>
            <a:ext cx="8534401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 smtClean="0"/>
              <a:t>Brown and Caldwell </a:t>
            </a:r>
            <a:endParaRPr lang="en-US" dirty="0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b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1600200"/>
            <a:ext cx="8610600" cy="2514600"/>
          </a:xfrm>
        </p:spPr>
        <p:txBody>
          <a:bodyPr lIns="0" anchor="t">
            <a:normAutofit/>
          </a:bodyPr>
          <a:lstStyle>
            <a:lvl1pPr algn="l">
              <a:defRPr sz="4000" b="0" cap="none" baseline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14400"/>
            <a:ext cx="8620125" cy="457201"/>
          </a:xfrm>
        </p:spPr>
        <p:txBody>
          <a:bodyPr lIns="0" anchor="b">
            <a:normAutofit/>
          </a:bodyPr>
          <a:lstStyle>
            <a:lvl1pPr marL="0" indent="0">
              <a:buNone/>
              <a:defRPr sz="2000">
                <a:solidFill>
                  <a:srgbClr val="262626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 smtClean="0"/>
              <a:t>Brown and Caldwell </a:t>
            </a:r>
            <a:endParaRPr lang="en-US" dirty="0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ullets, Two Side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379128" y="3413479"/>
            <a:ext cx="2438400" cy="377471"/>
          </a:xfr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2"/>
          </p:nvPr>
        </p:nvSpPr>
        <p:spPr>
          <a:xfrm>
            <a:off x="6379128" y="6018341"/>
            <a:ext cx="2438400" cy="371573"/>
          </a:xfr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5235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04800" y="1589313"/>
            <a:ext cx="5791200" cy="4800601"/>
          </a:xfrm>
        </p:spPr>
        <p:txBody>
          <a:bodyPr lIns="0" tIns="0" bIns="0"/>
          <a:lstStyle>
            <a:lvl1pPr>
              <a:lnSpc>
                <a:spcPct val="85000"/>
              </a:lnSpc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031875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201738" indent="-169863">
              <a:defRPr>
                <a:solidFill>
                  <a:srgbClr val="262626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0"/>
          </p:nvPr>
        </p:nvSpPr>
        <p:spPr>
          <a:xfrm>
            <a:off x="6379030" y="1600003"/>
            <a:ext cx="2438400" cy="1733746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1"/>
          </p:nvPr>
        </p:nvSpPr>
        <p:spPr>
          <a:xfrm>
            <a:off x="6379030" y="4198968"/>
            <a:ext cx="2438400" cy="1733746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3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 smtClean="0"/>
              <a:t>Brown and Caldwell </a:t>
            </a:r>
            <a:endParaRPr lang="en-US" dirty="0"/>
          </a:p>
        </p:txBody>
      </p:sp>
      <p:sp>
        <p:nvSpPr>
          <p:cNvPr id="19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entence Befor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4799" y="1598239"/>
            <a:ext cx="5943601" cy="742189"/>
          </a:xfrm>
        </p:spPr>
        <p:txBody>
          <a:bodyPr lIns="0" tIns="0" anchor="t" anchorCtr="0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362201"/>
            <a:ext cx="5943600" cy="4027713"/>
          </a:xfrm>
        </p:spPr>
        <p:txBody>
          <a:bodyPr lIns="0">
            <a:normAutofit/>
          </a:bodyPr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031875" indent="-228600"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201738" indent="-169863">
              <a:defRPr sz="2000">
                <a:solidFill>
                  <a:srgbClr val="26262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/>
          </p:nvPr>
        </p:nvSpPr>
        <p:spPr>
          <a:xfrm>
            <a:off x="6389688" y="6086573"/>
            <a:ext cx="2449512" cy="304800"/>
          </a:xfr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5235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0"/>
          </p:nvPr>
        </p:nvSpPr>
        <p:spPr>
          <a:xfrm>
            <a:off x="6400800" y="1600200"/>
            <a:ext cx="2427514" cy="4419599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 smtClean="0"/>
              <a:t>Brown and Caldwell </a:t>
            </a:r>
            <a:endParaRPr lang="en-US" dirty="0"/>
          </a:p>
        </p:txBody>
      </p:sp>
      <p:sp>
        <p:nvSpPr>
          <p:cNvPr id="1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ullets, Two Side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379128" y="3413479"/>
            <a:ext cx="2438400" cy="377471"/>
          </a:xfr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2"/>
          </p:nvPr>
        </p:nvSpPr>
        <p:spPr>
          <a:xfrm>
            <a:off x="6379128" y="6018341"/>
            <a:ext cx="2438400" cy="371573"/>
          </a:xfr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5235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04800" y="1589313"/>
            <a:ext cx="5932714" cy="4800601"/>
          </a:xfrm>
        </p:spPr>
        <p:txBody>
          <a:bodyPr lIns="0" tIns="0" bIns="0"/>
          <a:lstStyle>
            <a:lvl1pPr>
              <a:lnSpc>
                <a:spcPct val="85000"/>
              </a:lnSpc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031875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201738" indent="-169863">
              <a:defRPr>
                <a:solidFill>
                  <a:srgbClr val="262626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0"/>
          </p:nvPr>
        </p:nvSpPr>
        <p:spPr>
          <a:xfrm>
            <a:off x="6379030" y="1600003"/>
            <a:ext cx="2438400" cy="1733746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1"/>
          </p:nvPr>
        </p:nvSpPr>
        <p:spPr>
          <a:xfrm>
            <a:off x="6379030" y="4198968"/>
            <a:ext cx="2438400" cy="1733746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3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 smtClean="0"/>
              <a:t>Brown and Caldwell </a:t>
            </a:r>
            <a:endParaRPr lang="en-US" dirty="0"/>
          </a:p>
        </p:txBody>
      </p:sp>
      <p:sp>
        <p:nvSpPr>
          <p:cNvPr id="19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62709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 smtClean="0"/>
              <a:t>Brown and Caldwell </a:t>
            </a:r>
            <a:endParaRPr lang="en-US" dirty="0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60520" cy="4800600"/>
          </a:xfrm>
        </p:spPr>
        <p:txBody>
          <a:bodyPr tIns="0" bIns="0">
            <a:normAutofit/>
          </a:bodyPr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rgbClr val="26262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62709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0"/>
          </p:nvPr>
        </p:nvSpPr>
        <p:spPr>
          <a:xfrm>
            <a:off x="4667794" y="1600199"/>
            <a:ext cx="4160520" cy="4800601"/>
          </a:xfrm>
        </p:spPr>
        <p:txBody>
          <a:bodyPr tIns="0" bIns="0">
            <a:normAutofit/>
          </a:bodyPr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rgbClr val="26262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 smtClean="0"/>
              <a:t>Brown and Caldwell </a:t>
            </a:r>
            <a:endParaRPr lang="en-US" dirty="0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799" y="1590098"/>
            <a:ext cx="4160520" cy="320040"/>
          </a:xfrm>
        </p:spPr>
        <p:txBody>
          <a:bodyPr t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963864"/>
            <a:ext cx="4160520" cy="4436935"/>
          </a:xfrm>
        </p:spPr>
        <p:txBody>
          <a:bodyPr tIns="0" bIns="0">
            <a:normAutofit/>
          </a:bodyPr>
          <a:lstStyle>
            <a:lvl1pPr>
              <a:lnSpc>
                <a:spcPct val="95000"/>
              </a:lnSpc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-206375">
              <a:tabLst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627063" indent="-169863"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803275" indent="-176213"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973138" indent="-169863"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1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53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4"/>
          </p:nvPr>
        </p:nvSpPr>
        <p:spPr>
          <a:xfrm>
            <a:off x="4669971" y="1590098"/>
            <a:ext cx="4160520" cy="320040"/>
          </a:xfrm>
        </p:spPr>
        <p:txBody>
          <a:bodyPr t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4669971" y="1963864"/>
            <a:ext cx="4160520" cy="4436935"/>
          </a:xfrm>
        </p:spPr>
        <p:txBody>
          <a:bodyPr tIns="0" bIns="0">
            <a:normAutofit/>
          </a:bodyPr>
          <a:lstStyle>
            <a:lvl1pPr>
              <a:lnSpc>
                <a:spcPct val="95000"/>
              </a:lnSpc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-206375">
              <a:tabLst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627063" indent="-169863"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803275" indent="-176213"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973138" indent="-169863"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12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 smtClean="0"/>
              <a:t>Brown and Caldwell </a:t>
            </a:r>
            <a:endParaRPr lang="en-US" dirty="0"/>
          </a:p>
        </p:txBody>
      </p:sp>
      <p:sp>
        <p:nvSpPr>
          <p:cNvPr id="13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martArt Placeholder 2"/>
          <p:cNvSpPr>
            <a:spLocks noGrp="1"/>
          </p:cNvSpPr>
          <p:nvPr>
            <p:ph type="dgm" idx="1"/>
          </p:nvPr>
        </p:nvSpPr>
        <p:spPr>
          <a:xfrm>
            <a:off x="304801" y="1600200"/>
            <a:ext cx="8523513" cy="4789714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 smtClean="0"/>
              <a:t>Brown and Caldwell </a:t>
            </a:r>
            <a:endParaRPr lang="en-US" dirty="0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800600"/>
          </a:xfrm>
        </p:spPr>
        <p:txBody>
          <a:bodyPr lIns="0" tIns="0">
            <a:normAutofit/>
          </a:bodyPr>
          <a:lstStyle>
            <a:lvl1pPr>
              <a:buClr>
                <a:schemeClr val="accent5"/>
              </a:buClr>
              <a:buFont typeface="Arial" pitchFamily="34" charset="0"/>
              <a:buChar char="•"/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1pPr>
            <a:lvl2pPr>
              <a:buClr>
                <a:schemeClr val="accent5"/>
              </a:buClr>
              <a:buFont typeface="Arial" pitchFamily="34" charset="0"/>
              <a:buChar char="•"/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2pPr>
            <a:lvl3pPr>
              <a:buClr>
                <a:schemeClr val="accent5"/>
              </a:buClr>
              <a:buFont typeface="Arial" pitchFamily="34" charset="0"/>
              <a:buChar char="•"/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3pPr>
            <a:lvl4pPr>
              <a:buClr>
                <a:schemeClr val="accent5"/>
              </a:buClr>
              <a:buFont typeface="Arial" pitchFamily="34" charset="0"/>
              <a:buChar char="•"/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4pPr>
            <a:lvl5pPr>
              <a:buClr>
                <a:srgbClr val="7C93A0"/>
              </a:buClr>
              <a:defRPr b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799" y="457200"/>
            <a:ext cx="8534401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 smtClean="0"/>
              <a:t>Brown and Caldwell </a:t>
            </a:r>
            <a:endParaRPr lang="en-US" dirty="0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b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1600200"/>
            <a:ext cx="8610600" cy="2514600"/>
          </a:xfrm>
        </p:spPr>
        <p:txBody>
          <a:bodyPr lIns="0" anchor="t">
            <a:normAutofit/>
          </a:bodyPr>
          <a:lstStyle>
            <a:lvl1pPr algn="l">
              <a:defRPr sz="4000" b="0" cap="none" baseline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14400"/>
            <a:ext cx="8620125" cy="457201"/>
          </a:xfrm>
        </p:spPr>
        <p:txBody>
          <a:bodyPr lIns="0" anchor="b">
            <a:normAutofit/>
          </a:bodyPr>
          <a:lstStyle>
            <a:lvl1pPr marL="0" indent="0">
              <a:buNone/>
              <a:defRPr sz="2000">
                <a:solidFill>
                  <a:srgbClr val="262626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 smtClean="0"/>
              <a:t>Brown and Caldwell </a:t>
            </a:r>
            <a:endParaRPr lang="en-US" dirty="0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entence Befor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4799" y="1598239"/>
            <a:ext cx="5943601" cy="742189"/>
          </a:xfrm>
        </p:spPr>
        <p:txBody>
          <a:bodyPr lIns="0" tIns="0" anchor="t" anchorCtr="0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362201"/>
            <a:ext cx="5943600" cy="4027713"/>
          </a:xfrm>
        </p:spPr>
        <p:txBody>
          <a:bodyPr lIns="0">
            <a:normAutofit/>
          </a:bodyPr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031875" indent="-228600"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201738" indent="-169863">
              <a:defRPr sz="2000">
                <a:solidFill>
                  <a:srgbClr val="26262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/>
          </p:nvPr>
        </p:nvSpPr>
        <p:spPr>
          <a:xfrm>
            <a:off x="6389688" y="6086573"/>
            <a:ext cx="2449512" cy="304800"/>
          </a:xfr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5235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0"/>
          </p:nvPr>
        </p:nvSpPr>
        <p:spPr>
          <a:xfrm>
            <a:off x="6400800" y="1600200"/>
            <a:ext cx="2427514" cy="4419599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 smtClean="0"/>
              <a:t>Brown and Caldwell </a:t>
            </a:r>
            <a:endParaRPr lang="en-US" dirty="0"/>
          </a:p>
        </p:txBody>
      </p:sp>
      <p:sp>
        <p:nvSpPr>
          <p:cNvPr id="1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ullets, Two Side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379128" y="3413479"/>
            <a:ext cx="2438400" cy="377471"/>
          </a:xfr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2"/>
          </p:nvPr>
        </p:nvSpPr>
        <p:spPr>
          <a:xfrm>
            <a:off x="6379128" y="6018341"/>
            <a:ext cx="2438400" cy="371573"/>
          </a:xfr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5235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04800" y="1589313"/>
            <a:ext cx="5932714" cy="4800601"/>
          </a:xfrm>
        </p:spPr>
        <p:txBody>
          <a:bodyPr lIns="0" tIns="0" bIns="0"/>
          <a:lstStyle>
            <a:lvl1pPr>
              <a:lnSpc>
                <a:spcPct val="85000"/>
              </a:lnSpc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031875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201738" indent="-169863">
              <a:defRPr>
                <a:solidFill>
                  <a:srgbClr val="262626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0"/>
          </p:nvPr>
        </p:nvSpPr>
        <p:spPr>
          <a:xfrm>
            <a:off x="6379030" y="1600003"/>
            <a:ext cx="2438400" cy="1733746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1"/>
          </p:nvPr>
        </p:nvSpPr>
        <p:spPr>
          <a:xfrm>
            <a:off x="6379030" y="4198968"/>
            <a:ext cx="2438400" cy="1733746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3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 smtClean="0"/>
              <a:t>Brown and Caldwell </a:t>
            </a:r>
            <a:endParaRPr lang="en-US" dirty="0"/>
          </a:p>
        </p:txBody>
      </p:sp>
      <p:sp>
        <p:nvSpPr>
          <p:cNvPr id="19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62709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 smtClean="0"/>
              <a:t>Brown and Caldwell </a:t>
            </a:r>
            <a:endParaRPr lang="en-US" dirty="0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62709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 smtClean="0"/>
              <a:t>Brown and Caldwell </a:t>
            </a:r>
            <a:endParaRPr lang="en-US" dirty="0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60520" cy="4800600"/>
          </a:xfrm>
        </p:spPr>
        <p:txBody>
          <a:bodyPr tIns="0" bIns="0">
            <a:normAutofit/>
          </a:bodyPr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rgbClr val="26262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62709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0"/>
          </p:nvPr>
        </p:nvSpPr>
        <p:spPr>
          <a:xfrm>
            <a:off x="4667794" y="1600199"/>
            <a:ext cx="4160520" cy="4800601"/>
          </a:xfrm>
        </p:spPr>
        <p:txBody>
          <a:bodyPr tIns="0" bIns="0">
            <a:normAutofit/>
          </a:bodyPr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rgbClr val="26262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 smtClean="0"/>
              <a:t>Brown and Caldwell </a:t>
            </a:r>
            <a:endParaRPr lang="en-US" dirty="0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799" y="1590098"/>
            <a:ext cx="4160520" cy="320040"/>
          </a:xfrm>
        </p:spPr>
        <p:txBody>
          <a:bodyPr t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963864"/>
            <a:ext cx="4160520" cy="4436936"/>
          </a:xfrm>
        </p:spPr>
        <p:txBody>
          <a:bodyPr tIns="0" bIns="0">
            <a:normAutofit/>
          </a:bodyPr>
          <a:lstStyle>
            <a:lvl1pPr>
              <a:lnSpc>
                <a:spcPct val="95000"/>
              </a:lnSpc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-206375">
              <a:tabLst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627063" indent="-169863"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803275" indent="-176213"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973138" indent="-169863"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1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53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4"/>
          </p:nvPr>
        </p:nvSpPr>
        <p:spPr>
          <a:xfrm>
            <a:off x="4669971" y="1590098"/>
            <a:ext cx="4160520" cy="320040"/>
          </a:xfrm>
        </p:spPr>
        <p:txBody>
          <a:bodyPr t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4669971" y="1963864"/>
            <a:ext cx="4160520" cy="4436935"/>
          </a:xfrm>
        </p:spPr>
        <p:txBody>
          <a:bodyPr tIns="0" bIns="0">
            <a:normAutofit/>
          </a:bodyPr>
          <a:lstStyle>
            <a:lvl1pPr>
              <a:lnSpc>
                <a:spcPct val="95000"/>
              </a:lnSpc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-206375">
              <a:tabLst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627063" indent="-169863"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803275" indent="-176213"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973138" indent="-169863"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12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 smtClean="0"/>
              <a:t>Brown and Caldwell </a:t>
            </a:r>
            <a:endParaRPr lang="en-US" dirty="0"/>
          </a:p>
        </p:txBody>
      </p:sp>
      <p:sp>
        <p:nvSpPr>
          <p:cNvPr id="13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martArt Placeholder 2"/>
          <p:cNvSpPr>
            <a:spLocks noGrp="1"/>
          </p:cNvSpPr>
          <p:nvPr>
            <p:ph type="dgm" idx="1"/>
          </p:nvPr>
        </p:nvSpPr>
        <p:spPr>
          <a:xfrm>
            <a:off x="304801" y="1600200"/>
            <a:ext cx="8523513" cy="4789714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 smtClean="0"/>
              <a:t>Brown and Caldwell </a:t>
            </a:r>
            <a:endParaRPr lang="en-US" dirty="0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60520" cy="4800600"/>
          </a:xfrm>
        </p:spPr>
        <p:txBody>
          <a:bodyPr tIns="0" bIns="0">
            <a:normAutofit/>
          </a:bodyPr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rgbClr val="26262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62709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0"/>
          </p:nvPr>
        </p:nvSpPr>
        <p:spPr>
          <a:xfrm>
            <a:off x="4667794" y="1600199"/>
            <a:ext cx="4160520" cy="4800601"/>
          </a:xfrm>
        </p:spPr>
        <p:txBody>
          <a:bodyPr tIns="0" bIns="0">
            <a:normAutofit/>
          </a:bodyPr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rgbClr val="26262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 smtClean="0"/>
              <a:t>Brown and Caldwell </a:t>
            </a:r>
            <a:endParaRPr lang="en-US" dirty="0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799" y="1590098"/>
            <a:ext cx="4160520" cy="320040"/>
          </a:xfrm>
        </p:spPr>
        <p:txBody>
          <a:bodyPr t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963864"/>
            <a:ext cx="4160520" cy="4436935"/>
          </a:xfrm>
        </p:spPr>
        <p:txBody>
          <a:bodyPr tIns="0" bIns="0">
            <a:normAutofit/>
          </a:bodyPr>
          <a:lstStyle>
            <a:lvl1pPr>
              <a:lnSpc>
                <a:spcPct val="95000"/>
              </a:lnSpc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-206375">
              <a:tabLst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627063" indent="-169863"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803275" indent="-176213"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973138" indent="-169863"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1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53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4"/>
          </p:nvPr>
        </p:nvSpPr>
        <p:spPr>
          <a:xfrm>
            <a:off x="4669971" y="1590098"/>
            <a:ext cx="4160520" cy="320040"/>
          </a:xfrm>
        </p:spPr>
        <p:txBody>
          <a:bodyPr t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4669971" y="1963864"/>
            <a:ext cx="4160520" cy="4436935"/>
          </a:xfrm>
        </p:spPr>
        <p:txBody>
          <a:bodyPr tIns="0" bIns="0">
            <a:normAutofit/>
          </a:bodyPr>
          <a:lstStyle>
            <a:lvl1pPr>
              <a:lnSpc>
                <a:spcPct val="95000"/>
              </a:lnSpc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-206375">
              <a:tabLst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627063" indent="-169863"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803275" indent="-176213"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973138" indent="-169863"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12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 smtClean="0"/>
              <a:t>Brown and Caldwell </a:t>
            </a:r>
            <a:endParaRPr lang="en-US" dirty="0"/>
          </a:p>
        </p:txBody>
      </p:sp>
      <p:sp>
        <p:nvSpPr>
          <p:cNvPr id="13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martArt Placeholder 2"/>
          <p:cNvSpPr>
            <a:spLocks noGrp="1"/>
          </p:cNvSpPr>
          <p:nvPr>
            <p:ph type="dgm" idx="1"/>
          </p:nvPr>
        </p:nvSpPr>
        <p:spPr>
          <a:xfrm>
            <a:off x="304801" y="1600200"/>
            <a:ext cx="8523513" cy="4789714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 smtClean="0"/>
              <a:t>Brown and Caldwell </a:t>
            </a:r>
            <a:endParaRPr lang="en-US" dirty="0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13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 bwMode="auto">
          <a:xfrm>
            <a:off x="0" y="0"/>
            <a:ext cx="9144000" cy="40277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6" name="Picture 25" descr="BC_diagonal_border_light gray copy.png"/>
          <p:cNvPicPr>
            <a:picLocks noChangeAspect="1"/>
          </p:cNvPicPr>
          <p:nvPr userDrawn="1"/>
        </p:nvPicPr>
        <p:blipFill>
          <a:blip r:embed="rId2" cstate="print"/>
          <a:srcRect b="60249"/>
          <a:stretch>
            <a:fillRect/>
          </a:stretch>
        </p:blipFill>
        <p:spPr>
          <a:xfrm>
            <a:off x="755" y="163513"/>
            <a:ext cx="9143245" cy="598487"/>
          </a:xfrm>
          <a:prstGeom prst="rect">
            <a:avLst/>
          </a:prstGeom>
        </p:spPr>
      </p:pic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273634"/>
            <a:ext cx="6172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4400" b="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4"/>
          </p:nvPr>
        </p:nvSpPr>
        <p:spPr>
          <a:xfrm>
            <a:off x="304800" y="1045035"/>
            <a:ext cx="6172200" cy="228600"/>
          </a:xfrm>
        </p:spPr>
        <p:txBody>
          <a:bodyPr lIns="0" anchor="t">
            <a:normAutofit/>
          </a:bodyPr>
          <a:lstStyle>
            <a:lvl1pPr marL="0" indent="0">
              <a:buNone/>
              <a:defRPr sz="1600" b="0">
                <a:solidFill>
                  <a:schemeClr val="accent5"/>
                </a:solidFill>
                <a:latin typeface="Franklin Gothic Medium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5"/>
          </p:nvPr>
        </p:nvSpPr>
        <p:spPr>
          <a:xfrm>
            <a:off x="304800" y="2569034"/>
            <a:ext cx="6172200" cy="152400"/>
          </a:xfrm>
        </p:spPr>
        <p:txBody>
          <a:bodyPr lIns="0" anchor="t">
            <a:normAutofit/>
          </a:bodyPr>
          <a:lstStyle>
            <a:lvl1pPr marL="0" indent="0">
              <a:buNone/>
              <a:defRPr sz="1200" b="0">
                <a:solidFill>
                  <a:schemeClr val="accent5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</a:t>
            </a:r>
          </a:p>
        </p:txBody>
      </p:sp>
      <p:pic>
        <p:nvPicPr>
          <p:cNvPr id="19" name="Picture 2" descr="C:\Users\emilne\Desktop\COLOR\New_BCLogos_2012\New_BCLogos_2012\BC_logo_2line_prple_webPP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748" y="152404"/>
            <a:ext cx="1090852" cy="603504"/>
          </a:xfrm>
          <a:prstGeom prst="rect">
            <a:avLst/>
          </a:prstGeom>
          <a:noFill/>
          <a:ln w="76200">
            <a:solidFill>
              <a:schemeClr val="bg2"/>
            </a:solidFill>
          </a:ln>
        </p:spPr>
      </p:pic>
      <p:sp>
        <p:nvSpPr>
          <p:cNvPr id="23" name="Picture Placeholder 2"/>
          <p:cNvSpPr>
            <a:spLocks noGrp="1"/>
          </p:cNvSpPr>
          <p:nvPr>
            <p:ph type="pic" idx="10"/>
          </p:nvPr>
        </p:nvSpPr>
        <p:spPr>
          <a:xfrm>
            <a:off x="6770914" y="3047999"/>
            <a:ext cx="2209800" cy="1729791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4" name="Picture Placeholder 2"/>
          <p:cNvSpPr>
            <a:spLocks noGrp="1"/>
          </p:cNvSpPr>
          <p:nvPr>
            <p:ph type="pic" idx="11"/>
          </p:nvPr>
        </p:nvSpPr>
        <p:spPr>
          <a:xfrm>
            <a:off x="6770914" y="4942115"/>
            <a:ext cx="2209800" cy="17526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idx="12"/>
          </p:nvPr>
        </p:nvSpPr>
        <p:spPr>
          <a:xfrm>
            <a:off x="304800" y="3048000"/>
            <a:ext cx="6291942" cy="3646714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62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5235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16621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8523514" cy="4789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chemeClr val="accent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 smtClean="0"/>
              <a:t>Brown and Caldwell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771" r:id="rId9"/>
    <p:sldLayoutId id="2147484159" r:id="rId10"/>
    <p:sldLayoutId id="2147484160" r:id="rId11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3600" b="0">
          <a:solidFill>
            <a:schemeClr val="tx1">
              <a:lumMod val="85000"/>
              <a:lumOff val="15000"/>
            </a:schemeClr>
          </a:solidFill>
          <a:latin typeface="Franklin Gothic Demi" pitchFamily="34" charset="0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228600" indent="-228600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chemeClr val="accent5"/>
        </a:buClr>
        <a:buFont typeface="Arial" pitchFamily="34" charset="0"/>
        <a:buChar char="•"/>
        <a:defRPr sz="2800">
          <a:solidFill>
            <a:schemeClr val="tx1">
              <a:lumMod val="85000"/>
              <a:lumOff val="15000"/>
            </a:schemeClr>
          </a:solidFill>
          <a:latin typeface="Franklin Gothic Book" pitchFamily="34" charset="0"/>
          <a:ea typeface="+mn-ea"/>
          <a:cs typeface="+mn-cs"/>
        </a:defRPr>
      </a:lvl1pPr>
      <a:lvl2pPr marL="515938" indent="-265113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chemeClr val="accent5"/>
        </a:buClr>
        <a:buFont typeface="Arial" pitchFamily="34" charset="0"/>
        <a:buChar char="•"/>
        <a:tabLst/>
        <a:defRPr sz="2400">
          <a:solidFill>
            <a:schemeClr val="tx1">
              <a:lumMod val="85000"/>
              <a:lumOff val="15000"/>
            </a:schemeClr>
          </a:solidFill>
          <a:latin typeface="Franklin Gothic Book" pitchFamily="34" charset="0"/>
        </a:defRPr>
      </a:lvl2pPr>
      <a:lvl3pPr marL="744538" indent="-228600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chemeClr val="accent5"/>
        </a:buClr>
        <a:buFont typeface="Arial" pitchFamily="34" charset="0"/>
        <a:buChar char="•"/>
        <a:defRPr sz="2400">
          <a:solidFill>
            <a:schemeClr val="tx1">
              <a:lumMod val="85000"/>
              <a:lumOff val="15000"/>
            </a:schemeClr>
          </a:solidFill>
          <a:latin typeface="Franklin Gothic Book" pitchFamily="34" charset="0"/>
        </a:defRPr>
      </a:lvl3pPr>
      <a:lvl4pPr marL="973138" indent="-228600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chemeClr val="accent5"/>
        </a:buClr>
        <a:buFont typeface="Arial" pitchFamily="34" charset="0"/>
        <a:buChar char="•"/>
        <a:defRPr sz="2000">
          <a:solidFill>
            <a:schemeClr val="tx1">
              <a:lumMod val="85000"/>
              <a:lumOff val="15000"/>
            </a:schemeClr>
          </a:solidFill>
          <a:latin typeface="Franklin Gothic Book" pitchFamily="34" charset="0"/>
        </a:defRPr>
      </a:lvl4pPr>
      <a:lvl5pPr marL="1143000" indent="-169863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7C93A0"/>
        </a:buClr>
        <a:buFont typeface="Arial" pitchFamily="34" charset="0"/>
        <a:buChar char="•"/>
        <a:defRPr sz="2000">
          <a:solidFill>
            <a:schemeClr val="tx1"/>
          </a:solidFill>
          <a:latin typeface="Franklin Gothic Book" pitchFamily="34" charset="0"/>
        </a:defRPr>
      </a:lvl5pPr>
      <a:lvl6pPr marL="2173288" indent="-225425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61781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630488" indent="-225425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61781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87688" indent="-225425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61781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44888" indent="-225425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61781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62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5235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16621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8523514" cy="4789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 smtClean="0"/>
              <a:t>Brown and Caldwell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3600" b="0">
          <a:solidFill>
            <a:schemeClr val="tx1">
              <a:lumMod val="85000"/>
              <a:lumOff val="15000"/>
            </a:schemeClr>
          </a:solidFill>
          <a:latin typeface="Franklin Gothic Demi" pitchFamily="34" charset="0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228600" indent="-228600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chemeClr val="accent5"/>
        </a:buClr>
        <a:buFont typeface="Arial" pitchFamily="34" charset="0"/>
        <a:buChar char="•"/>
        <a:defRPr sz="2800">
          <a:solidFill>
            <a:schemeClr val="tx1">
              <a:lumMod val="85000"/>
              <a:lumOff val="15000"/>
            </a:schemeClr>
          </a:solidFill>
          <a:latin typeface="Franklin Gothic Book" pitchFamily="34" charset="0"/>
          <a:ea typeface="+mn-ea"/>
          <a:cs typeface="+mn-cs"/>
        </a:defRPr>
      </a:lvl1pPr>
      <a:lvl2pPr marL="515938" indent="-265113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chemeClr val="accent5"/>
        </a:buClr>
        <a:buFont typeface="Arial" pitchFamily="34" charset="0"/>
        <a:buChar char="•"/>
        <a:tabLst/>
        <a:defRPr sz="2400">
          <a:solidFill>
            <a:schemeClr val="tx1">
              <a:lumMod val="85000"/>
              <a:lumOff val="15000"/>
            </a:schemeClr>
          </a:solidFill>
          <a:latin typeface="Franklin Gothic Book" pitchFamily="34" charset="0"/>
        </a:defRPr>
      </a:lvl2pPr>
      <a:lvl3pPr marL="744538" indent="-228600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chemeClr val="accent5"/>
        </a:buClr>
        <a:buFont typeface="Arial" pitchFamily="34" charset="0"/>
        <a:buChar char="•"/>
        <a:defRPr sz="2400">
          <a:solidFill>
            <a:schemeClr val="tx1">
              <a:lumMod val="85000"/>
              <a:lumOff val="15000"/>
            </a:schemeClr>
          </a:solidFill>
          <a:latin typeface="Franklin Gothic Book" pitchFamily="34" charset="0"/>
        </a:defRPr>
      </a:lvl3pPr>
      <a:lvl4pPr marL="973138" indent="-228600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chemeClr val="accent5"/>
        </a:buClr>
        <a:buFont typeface="Arial" pitchFamily="34" charset="0"/>
        <a:buChar char="•"/>
        <a:defRPr sz="2000">
          <a:solidFill>
            <a:schemeClr val="tx1">
              <a:lumMod val="85000"/>
              <a:lumOff val="15000"/>
            </a:schemeClr>
          </a:solidFill>
          <a:latin typeface="Franklin Gothic Book" pitchFamily="34" charset="0"/>
        </a:defRPr>
      </a:lvl4pPr>
      <a:lvl5pPr marL="1143000" indent="-169863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7C93A0"/>
        </a:buClr>
        <a:buFont typeface="Arial" pitchFamily="34" charset="0"/>
        <a:buChar char="•"/>
        <a:defRPr sz="2000">
          <a:solidFill>
            <a:schemeClr val="tx1"/>
          </a:solidFill>
          <a:latin typeface="Franklin Gothic Book" pitchFamily="34" charset="0"/>
        </a:defRPr>
      </a:lvl5pPr>
      <a:lvl6pPr marL="2173288" indent="-225425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61781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630488" indent="-225425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61781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87688" indent="-225425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61781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44888" indent="-225425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61781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62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5235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16621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8523514" cy="4789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 smtClean="0"/>
              <a:t>Brown and Caldwell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72" r:id="rId2"/>
    <p:sldLayoutId id="2147484073" r:id="rId3"/>
    <p:sldLayoutId id="2147484074" r:id="rId4"/>
    <p:sldLayoutId id="2147484075" r:id="rId5"/>
    <p:sldLayoutId id="2147484076" r:id="rId6"/>
    <p:sldLayoutId id="2147484077" r:id="rId7"/>
    <p:sldLayoutId id="2147484078" r:id="rId8"/>
    <p:sldLayoutId id="2147484079" r:id="rId9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3600" b="0">
          <a:solidFill>
            <a:schemeClr val="tx1">
              <a:lumMod val="85000"/>
              <a:lumOff val="15000"/>
            </a:schemeClr>
          </a:solidFill>
          <a:latin typeface="Franklin Gothic Demi" pitchFamily="34" charset="0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228600" indent="-228600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chemeClr val="accent5"/>
        </a:buClr>
        <a:buFont typeface="Arial" pitchFamily="34" charset="0"/>
        <a:buChar char="•"/>
        <a:defRPr sz="2800">
          <a:solidFill>
            <a:schemeClr val="tx1">
              <a:lumMod val="85000"/>
              <a:lumOff val="15000"/>
            </a:schemeClr>
          </a:solidFill>
          <a:latin typeface="Franklin Gothic Book" pitchFamily="34" charset="0"/>
          <a:ea typeface="+mn-ea"/>
          <a:cs typeface="+mn-cs"/>
        </a:defRPr>
      </a:lvl1pPr>
      <a:lvl2pPr marL="515938" indent="-265113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chemeClr val="accent5"/>
        </a:buClr>
        <a:buFont typeface="Arial" pitchFamily="34" charset="0"/>
        <a:buChar char="•"/>
        <a:tabLst/>
        <a:defRPr sz="2400">
          <a:solidFill>
            <a:schemeClr val="tx1">
              <a:lumMod val="85000"/>
              <a:lumOff val="15000"/>
            </a:schemeClr>
          </a:solidFill>
          <a:latin typeface="Franklin Gothic Book" pitchFamily="34" charset="0"/>
        </a:defRPr>
      </a:lvl2pPr>
      <a:lvl3pPr marL="744538" indent="-228600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chemeClr val="accent5"/>
        </a:buClr>
        <a:buFont typeface="Arial" pitchFamily="34" charset="0"/>
        <a:buChar char="•"/>
        <a:defRPr sz="2400">
          <a:solidFill>
            <a:schemeClr val="tx1">
              <a:lumMod val="85000"/>
              <a:lumOff val="15000"/>
            </a:schemeClr>
          </a:solidFill>
          <a:latin typeface="Franklin Gothic Book" pitchFamily="34" charset="0"/>
        </a:defRPr>
      </a:lvl3pPr>
      <a:lvl4pPr marL="973138" indent="-228600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chemeClr val="accent5"/>
        </a:buClr>
        <a:buFont typeface="Arial" pitchFamily="34" charset="0"/>
        <a:buChar char="•"/>
        <a:defRPr sz="2000">
          <a:solidFill>
            <a:schemeClr val="tx1">
              <a:lumMod val="85000"/>
              <a:lumOff val="15000"/>
            </a:schemeClr>
          </a:solidFill>
          <a:latin typeface="Franklin Gothic Book" pitchFamily="34" charset="0"/>
        </a:defRPr>
      </a:lvl4pPr>
      <a:lvl5pPr marL="1143000" indent="-169863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7C93A0"/>
        </a:buClr>
        <a:buFont typeface="Arial" pitchFamily="34" charset="0"/>
        <a:buChar char="•"/>
        <a:defRPr sz="2000">
          <a:solidFill>
            <a:schemeClr val="tx1"/>
          </a:solidFill>
          <a:latin typeface="Franklin Gothic Book" pitchFamily="34" charset="0"/>
        </a:defRPr>
      </a:lvl5pPr>
      <a:lvl6pPr marL="2173288" indent="-225425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61781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630488" indent="-225425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61781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87688" indent="-225425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61781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44888" indent="-225425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61781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62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5235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16621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8523514" cy="4789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chemeClr val="accent3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 smtClean="0"/>
              <a:t>Brown and Caldwell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3600" b="0">
          <a:solidFill>
            <a:schemeClr val="tx1">
              <a:lumMod val="85000"/>
              <a:lumOff val="15000"/>
            </a:schemeClr>
          </a:solidFill>
          <a:latin typeface="Franklin Gothic Demi" pitchFamily="34" charset="0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228600" indent="-228600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chemeClr val="accent5"/>
        </a:buClr>
        <a:buFont typeface="Arial" pitchFamily="34" charset="0"/>
        <a:buChar char="•"/>
        <a:defRPr sz="2800">
          <a:solidFill>
            <a:schemeClr val="tx1">
              <a:lumMod val="85000"/>
              <a:lumOff val="15000"/>
            </a:schemeClr>
          </a:solidFill>
          <a:latin typeface="Franklin Gothic Book" pitchFamily="34" charset="0"/>
          <a:ea typeface="+mn-ea"/>
          <a:cs typeface="+mn-cs"/>
        </a:defRPr>
      </a:lvl1pPr>
      <a:lvl2pPr marL="515938" indent="-265113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chemeClr val="accent5"/>
        </a:buClr>
        <a:buFont typeface="Arial" pitchFamily="34" charset="0"/>
        <a:buChar char="•"/>
        <a:tabLst/>
        <a:defRPr sz="2400">
          <a:solidFill>
            <a:schemeClr val="tx1">
              <a:lumMod val="85000"/>
              <a:lumOff val="15000"/>
            </a:schemeClr>
          </a:solidFill>
          <a:latin typeface="Franklin Gothic Book" pitchFamily="34" charset="0"/>
        </a:defRPr>
      </a:lvl2pPr>
      <a:lvl3pPr marL="744538" indent="-228600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chemeClr val="accent5"/>
        </a:buClr>
        <a:buFont typeface="Arial" pitchFamily="34" charset="0"/>
        <a:buChar char="•"/>
        <a:defRPr sz="2400">
          <a:solidFill>
            <a:schemeClr val="tx1">
              <a:lumMod val="85000"/>
              <a:lumOff val="15000"/>
            </a:schemeClr>
          </a:solidFill>
          <a:latin typeface="Franklin Gothic Book" pitchFamily="34" charset="0"/>
        </a:defRPr>
      </a:lvl3pPr>
      <a:lvl4pPr marL="973138" indent="-228600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chemeClr val="accent5"/>
        </a:buClr>
        <a:buFont typeface="Arial" pitchFamily="34" charset="0"/>
        <a:buChar char="•"/>
        <a:defRPr sz="2000">
          <a:solidFill>
            <a:schemeClr val="tx1">
              <a:lumMod val="85000"/>
              <a:lumOff val="15000"/>
            </a:schemeClr>
          </a:solidFill>
          <a:latin typeface="Franklin Gothic Book" pitchFamily="34" charset="0"/>
        </a:defRPr>
      </a:lvl4pPr>
      <a:lvl5pPr marL="1143000" indent="-169863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7C93A0"/>
        </a:buClr>
        <a:buFont typeface="Arial" pitchFamily="34" charset="0"/>
        <a:buChar char="•"/>
        <a:defRPr sz="2000">
          <a:solidFill>
            <a:schemeClr val="tx1"/>
          </a:solidFill>
          <a:latin typeface="Franklin Gothic Book" pitchFamily="34" charset="0"/>
        </a:defRPr>
      </a:lvl5pPr>
      <a:lvl6pPr marL="2173288" indent="-225425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61781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630488" indent="-225425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61781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87688" indent="-225425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61781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44888" indent="-225425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61781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62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5235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16621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8523514" cy="4789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chemeClr val="accent4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 smtClean="0"/>
              <a:t>Brown and Caldwell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  <p:sldLayoutId id="2147484138" r:id="rId2"/>
    <p:sldLayoutId id="2147484139" r:id="rId3"/>
    <p:sldLayoutId id="2147484140" r:id="rId4"/>
    <p:sldLayoutId id="2147484141" r:id="rId5"/>
    <p:sldLayoutId id="2147484142" r:id="rId6"/>
    <p:sldLayoutId id="2147484143" r:id="rId7"/>
    <p:sldLayoutId id="2147484144" r:id="rId8"/>
    <p:sldLayoutId id="2147484145" r:id="rId9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3600" b="0">
          <a:solidFill>
            <a:schemeClr val="tx1">
              <a:lumMod val="85000"/>
              <a:lumOff val="15000"/>
            </a:schemeClr>
          </a:solidFill>
          <a:latin typeface="Franklin Gothic Demi" pitchFamily="34" charset="0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228600" indent="-228600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chemeClr val="accent5"/>
        </a:buClr>
        <a:buFont typeface="Arial" pitchFamily="34" charset="0"/>
        <a:buChar char="•"/>
        <a:defRPr sz="2800">
          <a:solidFill>
            <a:schemeClr val="tx1">
              <a:lumMod val="85000"/>
              <a:lumOff val="15000"/>
            </a:schemeClr>
          </a:solidFill>
          <a:latin typeface="Franklin Gothic Book" pitchFamily="34" charset="0"/>
          <a:ea typeface="+mn-ea"/>
          <a:cs typeface="+mn-cs"/>
        </a:defRPr>
      </a:lvl1pPr>
      <a:lvl2pPr marL="515938" indent="-265113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chemeClr val="accent5"/>
        </a:buClr>
        <a:buFont typeface="Arial" pitchFamily="34" charset="0"/>
        <a:buChar char="•"/>
        <a:tabLst/>
        <a:defRPr sz="2400">
          <a:solidFill>
            <a:schemeClr val="tx1">
              <a:lumMod val="85000"/>
              <a:lumOff val="15000"/>
            </a:schemeClr>
          </a:solidFill>
          <a:latin typeface="Franklin Gothic Book" pitchFamily="34" charset="0"/>
        </a:defRPr>
      </a:lvl2pPr>
      <a:lvl3pPr marL="744538" indent="-228600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chemeClr val="accent5"/>
        </a:buClr>
        <a:buFont typeface="Arial" pitchFamily="34" charset="0"/>
        <a:buChar char="•"/>
        <a:defRPr sz="2400">
          <a:solidFill>
            <a:schemeClr val="tx1">
              <a:lumMod val="85000"/>
              <a:lumOff val="15000"/>
            </a:schemeClr>
          </a:solidFill>
          <a:latin typeface="Franklin Gothic Book" pitchFamily="34" charset="0"/>
        </a:defRPr>
      </a:lvl3pPr>
      <a:lvl4pPr marL="973138" indent="-228600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chemeClr val="accent5"/>
        </a:buClr>
        <a:buFont typeface="Arial" pitchFamily="34" charset="0"/>
        <a:buChar char="•"/>
        <a:defRPr sz="2000">
          <a:solidFill>
            <a:schemeClr val="tx1">
              <a:lumMod val="85000"/>
              <a:lumOff val="15000"/>
            </a:schemeClr>
          </a:solidFill>
          <a:latin typeface="Franklin Gothic Book" pitchFamily="34" charset="0"/>
        </a:defRPr>
      </a:lvl4pPr>
      <a:lvl5pPr marL="1143000" indent="-169863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7C93A0"/>
        </a:buClr>
        <a:buFont typeface="Arial" pitchFamily="34" charset="0"/>
        <a:buChar char="•"/>
        <a:defRPr sz="2000">
          <a:solidFill>
            <a:schemeClr val="tx1"/>
          </a:solidFill>
          <a:latin typeface="Franklin Gothic Book" pitchFamily="34" charset="0"/>
        </a:defRPr>
      </a:lvl5pPr>
      <a:lvl6pPr marL="2173288" indent="-225425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61781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630488" indent="-225425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61781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87688" indent="-225425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61781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44888" indent="-225425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61781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62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5235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16621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8523514" cy="4789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chemeClr val="accent5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 smtClean="0"/>
              <a:t>Brown and Caldwell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3600" b="0">
          <a:solidFill>
            <a:schemeClr val="tx1">
              <a:lumMod val="85000"/>
              <a:lumOff val="15000"/>
            </a:schemeClr>
          </a:solidFill>
          <a:latin typeface="Franklin Gothic Demi" pitchFamily="34" charset="0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228600" indent="-228600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chemeClr val="accent5"/>
        </a:buClr>
        <a:buFont typeface="Arial" pitchFamily="34" charset="0"/>
        <a:buChar char="•"/>
        <a:defRPr sz="2800">
          <a:solidFill>
            <a:schemeClr val="tx1">
              <a:lumMod val="85000"/>
              <a:lumOff val="15000"/>
            </a:schemeClr>
          </a:solidFill>
          <a:latin typeface="Franklin Gothic Book" pitchFamily="34" charset="0"/>
          <a:ea typeface="+mn-ea"/>
          <a:cs typeface="+mn-cs"/>
        </a:defRPr>
      </a:lvl1pPr>
      <a:lvl2pPr marL="515938" indent="-265113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chemeClr val="accent5"/>
        </a:buClr>
        <a:buFont typeface="Arial" pitchFamily="34" charset="0"/>
        <a:buChar char="•"/>
        <a:tabLst/>
        <a:defRPr sz="2400">
          <a:solidFill>
            <a:schemeClr val="tx1">
              <a:lumMod val="85000"/>
              <a:lumOff val="15000"/>
            </a:schemeClr>
          </a:solidFill>
          <a:latin typeface="Franklin Gothic Book" pitchFamily="34" charset="0"/>
        </a:defRPr>
      </a:lvl2pPr>
      <a:lvl3pPr marL="744538" indent="-228600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chemeClr val="accent5"/>
        </a:buClr>
        <a:buFont typeface="Arial" pitchFamily="34" charset="0"/>
        <a:buChar char="•"/>
        <a:defRPr sz="2400">
          <a:solidFill>
            <a:schemeClr val="tx1">
              <a:lumMod val="85000"/>
              <a:lumOff val="15000"/>
            </a:schemeClr>
          </a:solidFill>
          <a:latin typeface="Franklin Gothic Book" pitchFamily="34" charset="0"/>
        </a:defRPr>
      </a:lvl3pPr>
      <a:lvl4pPr marL="973138" indent="-228600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chemeClr val="accent5"/>
        </a:buClr>
        <a:buFont typeface="Arial" pitchFamily="34" charset="0"/>
        <a:buChar char="•"/>
        <a:defRPr sz="2000">
          <a:solidFill>
            <a:schemeClr val="tx1">
              <a:lumMod val="85000"/>
              <a:lumOff val="15000"/>
            </a:schemeClr>
          </a:solidFill>
          <a:latin typeface="Franklin Gothic Book" pitchFamily="34" charset="0"/>
        </a:defRPr>
      </a:lvl4pPr>
      <a:lvl5pPr marL="1143000" indent="-169863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7C93A0"/>
        </a:buClr>
        <a:buFont typeface="Arial" pitchFamily="34" charset="0"/>
        <a:buChar char="•"/>
        <a:defRPr sz="2000">
          <a:solidFill>
            <a:schemeClr val="tx1"/>
          </a:solidFill>
          <a:latin typeface="Franklin Gothic Book" pitchFamily="34" charset="0"/>
        </a:defRPr>
      </a:lvl5pPr>
      <a:lvl6pPr marL="2173288" indent="-225425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61781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630488" indent="-225425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61781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87688" indent="-225425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61781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44888" indent="-225425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61781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galitter.org/" TargetMode="Externa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lhawks@brwncald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04800" y="1066800"/>
            <a:ext cx="6172200" cy="12954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/>
              <a:t>Nutrient Trading Framework</a:t>
            </a:r>
            <a:br>
              <a:rPr lang="en-US" dirty="0"/>
            </a:br>
            <a:r>
              <a:rPr lang="en-US" dirty="0"/>
              <a:t>in the Coosa Basin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idx="15"/>
          </p:nvPr>
        </p:nvSpPr>
        <p:spPr>
          <a:xfrm>
            <a:off x="304800" y="2833009"/>
            <a:ext cx="6172200" cy="152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April 22, 2015</a:t>
            </a:r>
            <a:endParaRPr lang="en-US" dirty="0" smtClean="0">
              <a:solidFill>
                <a:schemeClr val="accent5"/>
              </a:solidFill>
            </a:endParaRPr>
          </a:p>
          <a:p>
            <a:endParaRPr lang="en-US" dirty="0"/>
          </a:p>
        </p:txBody>
      </p:sp>
      <p:pic>
        <p:nvPicPr>
          <p:cNvPr id="9" name="Picture 2" descr="North Georgia Water Resources Partnership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1771"/>
            <a:ext cx="1066800" cy="1018795"/>
          </a:xfrm>
          <a:prstGeom prst="rect">
            <a:avLst/>
          </a:prstGeom>
          <a:noFill/>
        </p:spPr>
      </p:pic>
      <p:pic>
        <p:nvPicPr>
          <p:cNvPr id="17" name="Picture Placeholder 6" descr="BC_SolarSystem_icon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391400" y="413656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 descr="chicken house photo: Flordia Chicken House Florida_chicken_house.jpg"/>
          <p:cNvPicPr>
            <a:picLocks noGrp="1" noChangeAspect="1" noChangeArrowheads="1"/>
          </p:cNvPicPr>
          <p:nvPr>
            <p:ph type="pic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8" b="7538"/>
          <a:stretch>
            <a:fillRect/>
          </a:stretch>
        </p:blipFill>
        <p:spPr bwMode="auto">
          <a:xfrm>
            <a:off x="5791201" y="5105400"/>
            <a:ext cx="22860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techgenltd.com/Slides/WaterTreatment/Wastewater_Treatment_Plant-0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3192656"/>
            <a:ext cx="2286000" cy="1760343"/>
          </a:xfrm>
          <a:prstGeom prst="rect">
            <a:avLst/>
          </a:prstGeom>
          <a:noFill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39934"/>
            <a:ext cx="5232070" cy="3489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Lower Boise River </a:t>
            </a:r>
          </a:p>
        </p:txBody>
      </p:sp>
      <p:sp>
        <p:nvSpPr>
          <p:cNvPr id="40965" name="Line 7"/>
          <p:cNvSpPr>
            <a:spLocks noChangeShapeType="1"/>
          </p:cNvSpPr>
          <p:nvPr/>
        </p:nvSpPr>
        <p:spPr bwMode="auto">
          <a:xfrm flipV="1">
            <a:off x="5638800" y="3200400"/>
            <a:ext cx="5334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0967" name="Line 9"/>
          <p:cNvSpPr>
            <a:spLocks noChangeShapeType="1"/>
          </p:cNvSpPr>
          <p:nvPr/>
        </p:nvSpPr>
        <p:spPr bwMode="auto">
          <a:xfrm flipV="1">
            <a:off x="2971800" y="3048000"/>
            <a:ext cx="762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0" y="990600"/>
            <a:ext cx="9144000" cy="5951538"/>
            <a:chOff x="76200" y="381000"/>
            <a:chExt cx="9144000" cy="5951538"/>
          </a:xfrm>
        </p:grpSpPr>
        <p:pic>
          <p:nvPicPr>
            <p:cNvPr id="40963" name="Picture 5" descr="ma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5800" y="685800"/>
              <a:ext cx="8001000" cy="537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64" name="Picture 6" descr="Lander Street"/>
            <p:cNvPicPr>
              <a:picLocks noChangeAspect="1" noChangeArrowheads="1"/>
            </p:cNvPicPr>
            <p:nvPr/>
          </p:nvPicPr>
          <p:blipFill>
            <a:blip r:embed="rId3" cstate="print"/>
            <a:srcRect t="7036" r="21548" b="6532"/>
            <a:stretch>
              <a:fillRect/>
            </a:stretch>
          </p:blipFill>
          <p:spPr bwMode="auto">
            <a:xfrm>
              <a:off x="6400800" y="381000"/>
              <a:ext cx="2819400" cy="2081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66" name="Picture 8" descr="Mason Creek"/>
            <p:cNvPicPr>
              <a:picLocks noChangeAspect="1" noChangeArrowheads="1"/>
            </p:cNvPicPr>
            <p:nvPr/>
          </p:nvPicPr>
          <p:blipFill>
            <a:blip r:embed="rId4" cstate="print"/>
            <a:srcRect l="12465" t="6026" r="10785" b="11945"/>
            <a:stretch>
              <a:fillRect/>
            </a:stretch>
          </p:blipFill>
          <p:spPr bwMode="auto">
            <a:xfrm>
              <a:off x="76200" y="4067175"/>
              <a:ext cx="3200400" cy="2265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9081704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3"/>
          <p:cNvSpPr>
            <a:spLocks noChangeAspect="1" noChangeArrowheads="1" noTextEdit="1"/>
          </p:cNvSpPr>
          <p:nvPr/>
        </p:nvSpPr>
        <p:spPr bwMode="auto">
          <a:xfrm>
            <a:off x="685800" y="1069975"/>
            <a:ext cx="7967663" cy="578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4308475" y="5581650"/>
            <a:ext cx="18415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Tx/>
              <a:buFontTx/>
              <a:buNone/>
            </a:pPr>
            <a:endParaRPr lang="en-US" sz="1600">
              <a:latin typeface="Arial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1600">
              <a:latin typeface="Arial" pitchFamily="34" charset="0"/>
            </a:endParaRPr>
          </a:p>
        </p:txBody>
      </p:sp>
      <p:sp>
        <p:nvSpPr>
          <p:cNvPr id="38916" name="Rectangle 5"/>
          <p:cNvSpPr>
            <a:spLocks noChangeArrowheads="1"/>
          </p:cNvSpPr>
          <p:nvPr/>
        </p:nvSpPr>
        <p:spPr bwMode="auto">
          <a:xfrm>
            <a:off x="1156817" y="1712913"/>
            <a:ext cx="3535362" cy="37925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7" name="Line 6"/>
          <p:cNvSpPr>
            <a:spLocks noChangeShapeType="1"/>
          </p:cNvSpPr>
          <p:nvPr/>
        </p:nvSpPr>
        <p:spPr bwMode="auto">
          <a:xfrm>
            <a:off x="2299817" y="4244975"/>
            <a:ext cx="3535362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8" name="Line 7"/>
          <p:cNvSpPr>
            <a:spLocks noChangeShapeType="1"/>
          </p:cNvSpPr>
          <p:nvPr/>
        </p:nvSpPr>
        <p:spPr bwMode="auto">
          <a:xfrm>
            <a:off x="2299817" y="2971800"/>
            <a:ext cx="3535362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9" name="Line 8"/>
          <p:cNvSpPr>
            <a:spLocks noChangeShapeType="1"/>
          </p:cNvSpPr>
          <p:nvPr/>
        </p:nvSpPr>
        <p:spPr bwMode="auto">
          <a:xfrm>
            <a:off x="2424113" y="1712913"/>
            <a:ext cx="3535362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0" name="Rectangle 9"/>
          <p:cNvSpPr>
            <a:spLocks noChangeArrowheads="1"/>
          </p:cNvSpPr>
          <p:nvPr/>
        </p:nvSpPr>
        <p:spPr bwMode="auto">
          <a:xfrm>
            <a:off x="3551238" y="1712913"/>
            <a:ext cx="3535362" cy="3792537"/>
          </a:xfrm>
          <a:prstGeom prst="rect">
            <a:avLst/>
          </a:prstGeom>
          <a:noFill/>
          <a:ln w="14351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1" name="Rectangle 10"/>
          <p:cNvSpPr>
            <a:spLocks noChangeArrowheads="1"/>
          </p:cNvSpPr>
          <p:nvPr/>
        </p:nvSpPr>
        <p:spPr bwMode="auto">
          <a:xfrm>
            <a:off x="2823692" y="2152650"/>
            <a:ext cx="725487" cy="3352800"/>
          </a:xfrm>
          <a:prstGeom prst="rect">
            <a:avLst/>
          </a:prstGeom>
          <a:solidFill>
            <a:srgbClr val="72B7AB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2" name="Rectangle 11"/>
          <p:cNvSpPr>
            <a:spLocks noChangeArrowheads="1"/>
          </p:cNvSpPr>
          <p:nvPr/>
        </p:nvSpPr>
        <p:spPr bwMode="auto">
          <a:xfrm>
            <a:off x="4600104" y="2038350"/>
            <a:ext cx="709613" cy="3467100"/>
          </a:xfrm>
          <a:prstGeom prst="rect">
            <a:avLst/>
          </a:prstGeom>
          <a:solidFill>
            <a:srgbClr val="72B7AB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3" name="Rectangle 12"/>
          <p:cNvSpPr>
            <a:spLocks noChangeArrowheads="1"/>
          </p:cNvSpPr>
          <p:nvPr/>
        </p:nvSpPr>
        <p:spPr bwMode="auto">
          <a:xfrm>
            <a:off x="3023717" y="2971801"/>
            <a:ext cx="309562" cy="2533650"/>
          </a:xfrm>
          <a:prstGeom prst="rect">
            <a:avLst/>
          </a:prstGeom>
          <a:solidFill>
            <a:srgbClr val="61781F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4" name="Rectangle 13"/>
          <p:cNvSpPr>
            <a:spLocks noChangeArrowheads="1"/>
          </p:cNvSpPr>
          <p:nvPr/>
        </p:nvSpPr>
        <p:spPr bwMode="auto">
          <a:xfrm>
            <a:off x="4800129" y="2438400"/>
            <a:ext cx="293688" cy="3067050"/>
          </a:xfrm>
          <a:prstGeom prst="rect">
            <a:avLst/>
          </a:prstGeom>
          <a:solidFill>
            <a:srgbClr val="61781F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5" name="Line 14"/>
          <p:cNvSpPr>
            <a:spLocks noChangeShapeType="1"/>
          </p:cNvSpPr>
          <p:nvPr/>
        </p:nvSpPr>
        <p:spPr bwMode="auto">
          <a:xfrm>
            <a:off x="2408238" y="1712913"/>
            <a:ext cx="0" cy="37925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7" name="Line 16"/>
          <p:cNvSpPr>
            <a:spLocks noChangeShapeType="1"/>
          </p:cNvSpPr>
          <p:nvPr/>
        </p:nvSpPr>
        <p:spPr bwMode="auto">
          <a:xfrm>
            <a:off x="2362200" y="4244975"/>
            <a:ext cx="61913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8" name="Line 17"/>
          <p:cNvSpPr>
            <a:spLocks noChangeShapeType="1"/>
          </p:cNvSpPr>
          <p:nvPr/>
        </p:nvSpPr>
        <p:spPr bwMode="auto">
          <a:xfrm>
            <a:off x="2362200" y="2971800"/>
            <a:ext cx="61913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0" name="Line 19"/>
          <p:cNvSpPr>
            <a:spLocks noChangeShapeType="1"/>
          </p:cNvSpPr>
          <p:nvPr/>
        </p:nvSpPr>
        <p:spPr bwMode="auto">
          <a:xfrm>
            <a:off x="2424113" y="5505450"/>
            <a:ext cx="3535362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2" name="Line 21"/>
          <p:cNvSpPr>
            <a:spLocks noChangeShapeType="1"/>
          </p:cNvSpPr>
          <p:nvPr/>
        </p:nvSpPr>
        <p:spPr bwMode="auto">
          <a:xfrm flipV="1">
            <a:off x="3200400" y="5505450"/>
            <a:ext cx="0" cy="571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3" name="Line 22"/>
          <p:cNvSpPr>
            <a:spLocks noChangeShapeType="1"/>
          </p:cNvSpPr>
          <p:nvPr/>
        </p:nvSpPr>
        <p:spPr bwMode="auto">
          <a:xfrm flipV="1">
            <a:off x="4953000" y="5505450"/>
            <a:ext cx="0" cy="571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4" name="Line 23"/>
          <p:cNvSpPr>
            <a:spLocks noChangeShapeType="1"/>
          </p:cNvSpPr>
          <p:nvPr/>
        </p:nvSpPr>
        <p:spPr bwMode="auto">
          <a:xfrm>
            <a:off x="5943600" y="1712913"/>
            <a:ext cx="0" cy="37925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5" name="Line 24"/>
          <p:cNvSpPr>
            <a:spLocks noChangeShapeType="1"/>
          </p:cNvSpPr>
          <p:nvPr/>
        </p:nvSpPr>
        <p:spPr bwMode="auto">
          <a:xfrm>
            <a:off x="4906963" y="5505450"/>
            <a:ext cx="1222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6" name="Line 25"/>
          <p:cNvSpPr>
            <a:spLocks noChangeShapeType="1"/>
          </p:cNvSpPr>
          <p:nvPr/>
        </p:nvSpPr>
        <p:spPr bwMode="auto">
          <a:xfrm>
            <a:off x="5773267" y="5194300"/>
            <a:ext cx="1222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7" name="Line 26"/>
          <p:cNvSpPr>
            <a:spLocks noChangeShapeType="1"/>
          </p:cNvSpPr>
          <p:nvPr/>
        </p:nvSpPr>
        <p:spPr bwMode="auto">
          <a:xfrm>
            <a:off x="5881688" y="4867275"/>
            <a:ext cx="1222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8" name="Line 27"/>
          <p:cNvSpPr>
            <a:spLocks noChangeShapeType="1"/>
          </p:cNvSpPr>
          <p:nvPr/>
        </p:nvSpPr>
        <p:spPr bwMode="auto">
          <a:xfrm>
            <a:off x="5881688" y="4557713"/>
            <a:ext cx="1222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9" name="Line 28"/>
          <p:cNvSpPr>
            <a:spLocks noChangeShapeType="1"/>
          </p:cNvSpPr>
          <p:nvPr/>
        </p:nvSpPr>
        <p:spPr bwMode="auto">
          <a:xfrm>
            <a:off x="5881688" y="4244975"/>
            <a:ext cx="1222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40" name="Line 29"/>
          <p:cNvSpPr>
            <a:spLocks noChangeShapeType="1"/>
          </p:cNvSpPr>
          <p:nvPr/>
        </p:nvSpPr>
        <p:spPr bwMode="auto">
          <a:xfrm>
            <a:off x="5881688" y="3919538"/>
            <a:ext cx="1222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41" name="Line 30"/>
          <p:cNvSpPr>
            <a:spLocks noChangeShapeType="1"/>
          </p:cNvSpPr>
          <p:nvPr/>
        </p:nvSpPr>
        <p:spPr bwMode="auto">
          <a:xfrm>
            <a:off x="5881688" y="3609975"/>
            <a:ext cx="1222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42" name="Line 31"/>
          <p:cNvSpPr>
            <a:spLocks noChangeShapeType="1"/>
          </p:cNvSpPr>
          <p:nvPr/>
        </p:nvSpPr>
        <p:spPr bwMode="auto">
          <a:xfrm>
            <a:off x="5881688" y="3297238"/>
            <a:ext cx="1222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43" name="Line 32"/>
          <p:cNvSpPr>
            <a:spLocks noChangeShapeType="1"/>
          </p:cNvSpPr>
          <p:nvPr/>
        </p:nvSpPr>
        <p:spPr bwMode="auto">
          <a:xfrm>
            <a:off x="5881688" y="2971800"/>
            <a:ext cx="1222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44" name="Line 33"/>
          <p:cNvSpPr>
            <a:spLocks noChangeShapeType="1"/>
          </p:cNvSpPr>
          <p:nvPr/>
        </p:nvSpPr>
        <p:spPr bwMode="auto">
          <a:xfrm>
            <a:off x="5881688" y="2662238"/>
            <a:ext cx="1222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45" name="Line 34"/>
          <p:cNvSpPr>
            <a:spLocks noChangeShapeType="1"/>
          </p:cNvSpPr>
          <p:nvPr/>
        </p:nvSpPr>
        <p:spPr bwMode="auto">
          <a:xfrm>
            <a:off x="5881688" y="2349500"/>
            <a:ext cx="1222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46" name="Line 35"/>
          <p:cNvSpPr>
            <a:spLocks noChangeShapeType="1"/>
          </p:cNvSpPr>
          <p:nvPr/>
        </p:nvSpPr>
        <p:spPr bwMode="auto">
          <a:xfrm>
            <a:off x="5881688" y="2024063"/>
            <a:ext cx="1222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47" name="Line 36"/>
          <p:cNvSpPr>
            <a:spLocks noChangeShapeType="1"/>
          </p:cNvSpPr>
          <p:nvPr/>
        </p:nvSpPr>
        <p:spPr bwMode="auto">
          <a:xfrm>
            <a:off x="4630267" y="1712913"/>
            <a:ext cx="1222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48" name="Rectangle 37"/>
          <p:cNvSpPr>
            <a:spLocks noChangeArrowheads="1"/>
          </p:cNvSpPr>
          <p:nvPr/>
        </p:nvSpPr>
        <p:spPr bwMode="auto">
          <a:xfrm>
            <a:off x="2152650" y="1323975"/>
            <a:ext cx="15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1800">
              <a:latin typeface="Gotham-Medium" pitchFamily="2" charset="0"/>
            </a:endParaRPr>
          </a:p>
        </p:txBody>
      </p:sp>
      <p:sp>
        <p:nvSpPr>
          <p:cNvPr id="38949" name="Rectangle 38"/>
          <p:cNvSpPr>
            <a:spLocks noChangeArrowheads="1"/>
          </p:cNvSpPr>
          <p:nvPr/>
        </p:nvSpPr>
        <p:spPr bwMode="auto">
          <a:xfrm>
            <a:off x="2036292" y="5392738"/>
            <a:ext cx="11221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500">
                <a:solidFill>
                  <a:srgbClr val="000000"/>
                </a:solidFill>
                <a:latin typeface="+mj-lt"/>
              </a:rPr>
              <a:t>0</a:t>
            </a:r>
            <a:endParaRPr lang="en-US" sz="1800">
              <a:latin typeface="+mj-lt"/>
            </a:endParaRPr>
          </a:p>
        </p:txBody>
      </p:sp>
      <p:sp>
        <p:nvSpPr>
          <p:cNvPr id="38950" name="Rectangle 39"/>
          <p:cNvSpPr>
            <a:spLocks noChangeArrowheads="1"/>
          </p:cNvSpPr>
          <p:nvPr/>
        </p:nvSpPr>
        <p:spPr bwMode="auto">
          <a:xfrm>
            <a:off x="1709267" y="4133850"/>
            <a:ext cx="44749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500">
                <a:solidFill>
                  <a:srgbClr val="000000"/>
                </a:solidFill>
                <a:latin typeface="+mj-lt"/>
              </a:rPr>
              <a:t>1000</a:t>
            </a:r>
            <a:endParaRPr lang="en-US" sz="1800">
              <a:latin typeface="+mj-lt"/>
            </a:endParaRPr>
          </a:p>
        </p:txBody>
      </p:sp>
      <p:sp>
        <p:nvSpPr>
          <p:cNvPr id="38951" name="Rectangle 40"/>
          <p:cNvSpPr>
            <a:spLocks noChangeArrowheads="1"/>
          </p:cNvSpPr>
          <p:nvPr/>
        </p:nvSpPr>
        <p:spPr bwMode="auto">
          <a:xfrm>
            <a:off x="1709267" y="2859088"/>
            <a:ext cx="44884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500">
                <a:solidFill>
                  <a:srgbClr val="000000"/>
                </a:solidFill>
                <a:latin typeface="+mj-lt"/>
              </a:rPr>
              <a:t>2000</a:t>
            </a:r>
            <a:endParaRPr lang="en-US" sz="1800">
              <a:latin typeface="+mj-lt"/>
            </a:endParaRPr>
          </a:p>
        </p:txBody>
      </p:sp>
      <p:sp>
        <p:nvSpPr>
          <p:cNvPr id="38952" name="Rectangle 41"/>
          <p:cNvSpPr>
            <a:spLocks noChangeArrowheads="1"/>
          </p:cNvSpPr>
          <p:nvPr/>
        </p:nvSpPr>
        <p:spPr bwMode="auto">
          <a:xfrm>
            <a:off x="1709267" y="1600200"/>
            <a:ext cx="44884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500">
                <a:solidFill>
                  <a:srgbClr val="000000"/>
                </a:solidFill>
                <a:latin typeface="+mj-lt"/>
              </a:rPr>
              <a:t>3000</a:t>
            </a:r>
            <a:endParaRPr lang="en-US" sz="1800">
              <a:latin typeface="+mj-lt"/>
            </a:endParaRPr>
          </a:p>
        </p:txBody>
      </p:sp>
      <p:sp>
        <p:nvSpPr>
          <p:cNvPr id="38953" name="Rectangle 42"/>
          <p:cNvSpPr>
            <a:spLocks noChangeArrowheads="1"/>
          </p:cNvSpPr>
          <p:nvPr/>
        </p:nvSpPr>
        <p:spPr bwMode="auto">
          <a:xfrm>
            <a:off x="3016169" y="5562600"/>
            <a:ext cx="33663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+mj-lt"/>
              </a:rPr>
              <a:t>200</a:t>
            </a:r>
            <a:endParaRPr lang="en-US" sz="1800" dirty="0">
              <a:latin typeface="+mj-lt"/>
            </a:endParaRPr>
          </a:p>
        </p:txBody>
      </p:sp>
      <p:sp>
        <p:nvSpPr>
          <p:cNvPr id="38954" name="Rectangle 43"/>
          <p:cNvSpPr>
            <a:spLocks noChangeArrowheads="1"/>
          </p:cNvSpPr>
          <p:nvPr/>
        </p:nvSpPr>
        <p:spPr bwMode="auto">
          <a:xfrm>
            <a:off x="4880980" y="5562600"/>
            <a:ext cx="22442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+mj-lt"/>
              </a:rPr>
              <a:t>70</a:t>
            </a:r>
            <a:endParaRPr lang="en-US" sz="1800" dirty="0">
              <a:latin typeface="+mj-lt"/>
            </a:endParaRPr>
          </a:p>
        </p:txBody>
      </p:sp>
      <p:sp>
        <p:nvSpPr>
          <p:cNvPr id="38955" name="Rectangle 44"/>
          <p:cNvSpPr>
            <a:spLocks noChangeArrowheads="1"/>
          </p:cNvSpPr>
          <p:nvPr/>
        </p:nvSpPr>
        <p:spPr bwMode="auto">
          <a:xfrm>
            <a:off x="2971800" y="5791200"/>
            <a:ext cx="2431499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+mj-lt"/>
              </a:rPr>
              <a:t>Level of Treatment (ug TP/L) </a:t>
            </a:r>
            <a:endParaRPr lang="en-US" sz="1800" dirty="0">
              <a:latin typeface="+mj-lt"/>
            </a:endParaRPr>
          </a:p>
        </p:txBody>
      </p:sp>
      <p:sp>
        <p:nvSpPr>
          <p:cNvPr id="38956" name="Rectangle 45"/>
          <p:cNvSpPr>
            <a:spLocks noChangeArrowheads="1"/>
          </p:cNvSpPr>
          <p:nvPr/>
        </p:nvSpPr>
        <p:spPr bwMode="auto">
          <a:xfrm rot="-5400000">
            <a:off x="631013" y="3415184"/>
            <a:ext cx="171200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+mj-lt"/>
              </a:rPr>
              <a:t>Lbs TP/day removed</a:t>
            </a:r>
            <a:endParaRPr lang="en-US" sz="1800" dirty="0">
              <a:latin typeface="+mj-lt"/>
            </a:endParaRPr>
          </a:p>
        </p:txBody>
      </p:sp>
      <p:sp>
        <p:nvSpPr>
          <p:cNvPr id="38957" name="Rectangle 46"/>
          <p:cNvSpPr>
            <a:spLocks noChangeArrowheads="1"/>
          </p:cNvSpPr>
          <p:nvPr/>
        </p:nvSpPr>
        <p:spPr bwMode="auto">
          <a:xfrm>
            <a:off x="5990754" y="5392738"/>
            <a:ext cx="11221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500">
                <a:solidFill>
                  <a:srgbClr val="000000"/>
                </a:solidFill>
                <a:latin typeface="+mj-lt"/>
              </a:rPr>
              <a:t>0</a:t>
            </a:r>
            <a:endParaRPr lang="en-US" sz="1800">
              <a:latin typeface="+mj-lt"/>
            </a:endParaRPr>
          </a:p>
        </p:txBody>
      </p:sp>
      <p:sp>
        <p:nvSpPr>
          <p:cNvPr id="38958" name="Rectangle 47"/>
          <p:cNvSpPr>
            <a:spLocks noChangeArrowheads="1"/>
          </p:cNvSpPr>
          <p:nvPr/>
        </p:nvSpPr>
        <p:spPr bwMode="auto">
          <a:xfrm>
            <a:off x="5990754" y="5081588"/>
            <a:ext cx="22442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500">
                <a:solidFill>
                  <a:srgbClr val="000000"/>
                </a:solidFill>
                <a:latin typeface="+mj-lt"/>
              </a:rPr>
              <a:t>25</a:t>
            </a:r>
            <a:endParaRPr lang="en-US" sz="1800">
              <a:latin typeface="+mj-lt"/>
            </a:endParaRPr>
          </a:p>
        </p:txBody>
      </p:sp>
      <p:sp>
        <p:nvSpPr>
          <p:cNvPr id="38959" name="Rectangle 48"/>
          <p:cNvSpPr>
            <a:spLocks noChangeArrowheads="1"/>
          </p:cNvSpPr>
          <p:nvPr/>
        </p:nvSpPr>
        <p:spPr bwMode="auto">
          <a:xfrm>
            <a:off x="5990754" y="4756150"/>
            <a:ext cx="22442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500">
                <a:solidFill>
                  <a:srgbClr val="000000"/>
                </a:solidFill>
                <a:latin typeface="+mj-lt"/>
              </a:rPr>
              <a:t>50</a:t>
            </a:r>
            <a:endParaRPr lang="en-US" sz="1800">
              <a:latin typeface="+mj-lt"/>
            </a:endParaRPr>
          </a:p>
        </p:txBody>
      </p:sp>
      <p:sp>
        <p:nvSpPr>
          <p:cNvPr id="38960" name="Rectangle 49"/>
          <p:cNvSpPr>
            <a:spLocks noChangeArrowheads="1"/>
          </p:cNvSpPr>
          <p:nvPr/>
        </p:nvSpPr>
        <p:spPr bwMode="auto">
          <a:xfrm>
            <a:off x="5990754" y="4443413"/>
            <a:ext cx="22442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500">
                <a:solidFill>
                  <a:srgbClr val="000000"/>
                </a:solidFill>
                <a:latin typeface="+mj-lt"/>
              </a:rPr>
              <a:t>75</a:t>
            </a:r>
            <a:endParaRPr lang="en-US" sz="1800">
              <a:latin typeface="+mj-lt"/>
            </a:endParaRPr>
          </a:p>
        </p:txBody>
      </p:sp>
      <p:sp>
        <p:nvSpPr>
          <p:cNvPr id="38961" name="Rectangle 50"/>
          <p:cNvSpPr>
            <a:spLocks noChangeArrowheads="1"/>
          </p:cNvSpPr>
          <p:nvPr/>
        </p:nvSpPr>
        <p:spPr bwMode="auto">
          <a:xfrm>
            <a:off x="5990754" y="4133850"/>
            <a:ext cx="33528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+mj-lt"/>
              </a:rPr>
              <a:t>100</a:t>
            </a:r>
            <a:endParaRPr lang="en-US" sz="1800" dirty="0">
              <a:latin typeface="+mj-lt"/>
            </a:endParaRPr>
          </a:p>
        </p:txBody>
      </p:sp>
      <p:sp>
        <p:nvSpPr>
          <p:cNvPr id="38962" name="Rectangle 51"/>
          <p:cNvSpPr>
            <a:spLocks noChangeArrowheads="1"/>
          </p:cNvSpPr>
          <p:nvPr/>
        </p:nvSpPr>
        <p:spPr bwMode="auto">
          <a:xfrm>
            <a:off x="5990754" y="3805238"/>
            <a:ext cx="33990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500">
                <a:solidFill>
                  <a:srgbClr val="000000"/>
                </a:solidFill>
                <a:latin typeface="+mj-lt"/>
              </a:rPr>
              <a:t>125</a:t>
            </a:r>
            <a:endParaRPr lang="en-US" sz="1800">
              <a:latin typeface="+mj-lt"/>
            </a:endParaRPr>
          </a:p>
        </p:txBody>
      </p:sp>
      <p:sp>
        <p:nvSpPr>
          <p:cNvPr id="38963" name="Rectangle 52"/>
          <p:cNvSpPr>
            <a:spLocks noChangeArrowheads="1"/>
          </p:cNvSpPr>
          <p:nvPr/>
        </p:nvSpPr>
        <p:spPr bwMode="auto">
          <a:xfrm>
            <a:off x="5990754" y="3495675"/>
            <a:ext cx="33778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500">
                <a:solidFill>
                  <a:srgbClr val="000000"/>
                </a:solidFill>
                <a:latin typeface="+mj-lt"/>
              </a:rPr>
              <a:t>150</a:t>
            </a:r>
            <a:endParaRPr lang="en-US" sz="1800">
              <a:latin typeface="+mj-lt"/>
            </a:endParaRPr>
          </a:p>
        </p:txBody>
      </p:sp>
      <p:sp>
        <p:nvSpPr>
          <p:cNvPr id="38964" name="Rectangle 53"/>
          <p:cNvSpPr>
            <a:spLocks noChangeArrowheads="1"/>
          </p:cNvSpPr>
          <p:nvPr/>
        </p:nvSpPr>
        <p:spPr bwMode="auto">
          <a:xfrm>
            <a:off x="5990754" y="3184525"/>
            <a:ext cx="32688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500">
                <a:solidFill>
                  <a:srgbClr val="000000"/>
                </a:solidFill>
                <a:latin typeface="+mj-lt"/>
              </a:rPr>
              <a:t>175</a:t>
            </a:r>
            <a:endParaRPr lang="en-US" sz="1800">
              <a:latin typeface="+mj-lt"/>
            </a:endParaRPr>
          </a:p>
        </p:txBody>
      </p:sp>
      <p:sp>
        <p:nvSpPr>
          <p:cNvPr id="38965" name="Rectangle 54"/>
          <p:cNvSpPr>
            <a:spLocks noChangeArrowheads="1"/>
          </p:cNvSpPr>
          <p:nvPr/>
        </p:nvSpPr>
        <p:spPr bwMode="auto">
          <a:xfrm>
            <a:off x="5990754" y="2859088"/>
            <a:ext cx="33663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500">
                <a:solidFill>
                  <a:srgbClr val="000000"/>
                </a:solidFill>
                <a:latin typeface="+mj-lt"/>
              </a:rPr>
              <a:t>200</a:t>
            </a:r>
            <a:endParaRPr lang="en-US" sz="1800">
              <a:latin typeface="+mj-lt"/>
            </a:endParaRPr>
          </a:p>
        </p:txBody>
      </p:sp>
      <p:sp>
        <p:nvSpPr>
          <p:cNvPr id="38966" name="Rectangle 55"/>
          <p:cNvSpPr>
            <a:spLocks noChangeArrowheads="1"/>
          </p:cNvSpPr>
          <p:nvPr/>
        </p:nvSpPr>
        <p:spPr bwMode="auto">
          <a:xfrm>
            <a:off x="5990754" y="2547938"/>
            <a:ext cx="33663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500">
                <a:solidFill>
                  <a:srgbClr val="000000"/>
                </a:solidFill>
                <a:latin typeface="+mj-lt"/>
              </a:rPr>
              <a:t>225</a:t>
            </a:r>
            <a:endParaRPr lang="en-US" sz="1800">
              <a:latin typeface="+mj-lt"/>
            </a:endParaRPr>
          </a:p>
        </p:txBody>
      </p:sp>
      <p:sp>
        <p:nvSpPr>
          <p:cNvPr id="38967" name="Rectangle 56"/>
          <p:cNvSpPr>
            <a:spLocks noChangeArrowheads="1"/>
          </p:cNvSpPr>
          <p:nvPr/>
        </p:nvSpPr>
        <p:spPr bwMode="auto">
          <a:xfrm>
            <a:off x="5990754" y="2235200"/>
            <a:ext cx="33663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500">
                <a:solidFill>
                  <a:srgbClr val="000000"/>
                </a:solidFill>
                <a:latin typeface="+mj-lt"/>
              </a:rPr>
              <a:t>250</a:t>
            </a:r>
            <a:endParaRPr lang="en-US" sz="1800">
              <a:latin typeface="+mj-lt"/>
            </a:endParaRPr>
          </a:p>
        </p:txBody>
      </p:sp>
      <p:sp>
        <p:nvSpPr>
          <p:cNvPr id="38968" name="Rectangle 57"/>
          <p:cNvSpPr>
            <a:spLocks noChangeArrowheads="1"/>
          </p:cNvSpPr>
          <p:nvPr/>
        </p:nvSpPr>
        <p:spPr bwMode="auto">
          <a:xfrm>
            <a:off x="5990754" y="1911350"/>
            <a:ext cx="33220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500">
                <a:solidFill>
                  <a:srgbClr val="000000"/>
                </a:solidFill>
                <a:latin typeface="+mj-lt"/>
              </a:rPr>
              <a:t>275</a:t>
            </a:r>
            <a:endParaRPr lang="en-US" sz="1800">
              <a:latin typeface="+mj-lt"/>
            </a:endParaRPr>
          </a:p>
        </p:txBody>
      </p:sp>
      <p:sp>
        <p:nvSpPr>
          <p:cNvPr id="38969" name="Rectangle 58"/>
          <p:cNvSpPr>
            <a:spLocks noChangeArrowheads="1"/>
          </p:cNvSpPr>
          <p:nvPr/>
        </p:nvSpPr>
        <p:spPr bwMode="auto">
          <a:xfrm>
            <a:off x="5990754" y="1600200"/>
            <a:ext cx="33663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500">
                <a:solidFill>
                  <a:srgbClr val="000000"/>
                </a:solidFill>
                <a:latin typeface="+mj-lt"/>
              </a:rPr>
              <a:t>300</a:t>
            </a:r>
            <a:endParaRPr lang="en-US" sz="1800">
              <a:latin typeface="+mj-lt"/>
            </a:endParaRPr>
          </a:p>
        </p:txBody>
      </p:sp>
      <p:sp>
        <p:nvSpPr>
          <p:cNvPr id="38970" name="Rectangle 59"/>
          <p:cNvSpPr>
            <a:spLocks noChangeArrowheads="1"/>
          </p:cNvSpPr>
          <p:nvPr/>
        </p:nvSpPr>
        <p:spPr bwMode="auto">
          <a:xfrm rot="-5400000">
            <a:off x="5687565" y="3375497"/>
            <a:ext cx="180523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+mj-lt"/>
              </a:rPr>
              <a:t>Cost of Removal ($M)</a:t>
            </a:r>
            <a:endParaRPr lang="en-US" sz="1800" dirty="0">
              <a:latin typeface="+mj-lt"/>
            </a:endParaRPr>
          </a:p>
        </p:txBody>
      </p:sp>
      <p:sp>
        <p:nvSpPr>
          <p:cNvPr id="38971" name="Rectangle 60"/>
          <p:cNvSpPr>
            <a:spLocks noChangeArrowheads="1"/>
          </p:cNvSpPr>
          <p:nvPr/>
        </p:nvSpPr>
        <p:spPr bwMode="auto">
          <a:xfrm>
            <a:off x="6934199" y="3086100"/>
            <a:ext cx="1597025" cy="10604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72" name="Rectangle 61"/>
          <p:cNvSpPr>
            <a:spLocks noChangeArrowheads="1"/>
          </p:cNvSpPr>
          <p:nvPr/>
        </p:nvSpPr>
        <p:spPr bwMode="auto">
          <a:xfrm>
            <a:off x="7065918" y="3117850"/>
            <a:ext cx="107950" cy="98425"/>
          </a:xfrm>
          <a:prstGeom prst="rect">
            <a:avLst/>
          </a:prstGeom>
          <a:solidFill>
            <a:srgbClr val="72B7AB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8973" name="Rectangle 62"/>
          <p:cNvSpPr>
            <a:spLocks noChangeArrowheads="1"/>
          </p:cNvSpPr>
          <p:nvPr/>
        </p:nvSpPr>
        <p:spPr bwMode="auto">
          <a:xfrm>
            <a:off x="7299752" y="3048000"/>
            <a:ext cx="176804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+mj-lt"/>
              </a:rPr>
              <a:t>Lbs TP/day Removed</a:t>
            </a:r>
            <a:endParaRPr lang="en-US" sz="1800" dirty="0">
              <a:latin typeface="+mj-lt"/>
            </a:endParaRPr>
          </a:p>
        </p:txBody>
      </p:sp>
      <p:sp>
        <p:nvSpPr>
          <p:cNvPr id="38974" name="Rectangle 63"/>
          <p:cNvSpPr>
            <a:spLocks noChangeArrowheads="1"/>
          </p:cNvSpPr>
          <p:nvPr/>
        </p:nvSpPr>
        <p:spPr bwMode="auto">
          <a:xfrm>
            <a:off x="7065918" y="3641725"/>
            <a:ext cx="107950" cy="98425"/>
          </a:xfrm>
          <a:prstGeom prst="rect">
            <a:avLst/>
          </a:prstGeom>
          <a:solidFill>
            <a:srgbClr val="61781F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8975" name="Rectangle 64"/>
          <p:cNvSpPr>
            <a:spLocks noChangeArrowheads="1"/>
          </p:cNvSpPr>
          <p:nvPr/>
        </p:nvSpPr>
        <p:spPr bwMode="auto">
          <a:xfrm>
            <a:off x="7299752" y="3571875"/>
            <a:ext cx="166385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500">
                <a:solidFill>
                  <a:srgbClr val="000000"/>
                </a:solidFill>
                <a:latin typeface="+mj-lt"/>
              </a:rPr>
              <a:t>Incremental Cost of</a:t>
            </a:r>
            <a:endParaRPr lang="en-US" sz="1800">
              <a:latin typeface="+mj-lt"/>
            </a:endParaRPr>
          </a:p>
        </p:txBody>
      </p:sp>
      <p:sp>
        <p:nvSpPr>
          <p:cNvPr id="38976" name="Rectangle 65"/>
          <p:cNvSpPr>
            <a:spLocks noChangeArrowheads="1"/>
          </p:cNvSpPr>
          <p:nvPr/>
        </p:nvSpPr>
        <p:spPr bwMode="auto">
          <a:xfrm>
            <a:off x="7282289" y="3795712"/>
            <a:ext cx="116256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+mj-lt"/>
              </a:rPr>
              <a:t>Removal ($M)</a:t>
            </a:r>
            <a:endParaRPr lang="en-US" sz="1800" dirty="0">
              <a:latin typeface="+mj-lt"/>
            </a:endParaRPr>
          </a:p>
        </p:txBody>
      </p:sp>
      <p:sp>
        <p:nvSpPr>
          <p:cNvPr id="38977" name="Rectangle 66"/>
          <p:cNvSpPr>
            <a:spLocks noGrp="1" noChangeArrowheads="1"/>
          </p:cNvSpPr>
          <p:nvPr>
            <p:ph type="title"/>
          </p:nvPr>
        </p:nvSpPr>
        <p:spPr>
          <a:xfrm>
            <a:off x="1676400" y="1066800"/>
            <a:ext cx="6096000" cy="457200"/>
          </a:xfrm>
        </p:spPr>
        <p:txBody>
          <a:bodyPr/>
          <a:lstStyle/>
          <a:p>
            <a:pPr eaLnBrk="1" hangingPunct="1"/>
            <a:r>
              <a:rPr lang="en-US" sz="2000" b="0" dirty="0" smtClean="0">
                <a:solidFill>
                  <a:schemeClr val="tx1"/>
                </a:solidFill>
              </a:rPr>
              <a:t>Benefit and Cost of Incremental P-Removal</a:t>
            </a:r>
          </a:p>
        </p:txBody>
      </p:sp>
      <p:sp>
        <p:nvSpPr>
          <p:cNvPr id="38978" name="Rectangle 67"/>
          <p:cNvSpPr>
            <a:spLocks noChangeArrowheads="1"/>
          </p:cNvSpPr>
          <p:nvPr/>
        </p:nvSpPr>
        <p:spPr bwMode="auto">
          <a:xfrm>
            <a:off x="381000" y="152400"/>
            <a:ext cx="876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3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Trading </a:t>
            </a:r>
            <a:r>
              <a:rPr lang="en-US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Can Offer </a:t>
            </a:r>
            <a:r>
              <a:rPr lang="en-US" sz="3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Significant Cost Benefits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0" y="60960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Cost for additional 3% TP reduction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= </a:t>
            </a: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$40 million</a:t>
            </a:r>
            <a:endParaRPr lang="en-US" sz="44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663094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kern="1200" dirty="0">
                <a:solidFill>
                  <a:schemeClr val="tx1"/>
                </a:solidFill>
                <a:latin typeface="+mn-lt"/>
              </a:rPr>
              <a:t>Trades between individual parties</a:t>
            </a:r>
          </a:p>
          <a:p>
            <a:r>
              <a:rPr lang="en-US" sz="2400" kern="1200" dirty="0">
                <a:solidFill>
                  <a:schemeClr val="tx1"/>
                </a:solidFill>
                <a:latin typeface="+mn-lt"/>
              </a:rPr>
              <a:t>Trade terms and conditions incorporated into </a:t>
            </a:r>
            <a:r>
              <a:rPr lang="en-US" sz="2400" kern="1200" dirty="0" smtClean="0">
                <a:solidFill>
                  <a:schemeClr val="tx1"/>
                </a:solidFill>
                <a:latin typeface="+mn-lt"/>
              </a:rPr>
              <a:t>individual </a:t>
            </a:r>
            <a:r>
              <a:rPr lang="en-US" sz="2400" kern="1200" dirty="0">
                <a:solidFill>
                  <a:schemeClr val="tx1"/>
                </a:solidFill>
                <a:latin typeface="+mn-lt"/>
              </a:rPr>
              <a:t>NPDES permits</a:t>
            </a:r>
          </a:p>
          <a:p>
            <a:r>
              <a:rPr lang="en-US" sz="2400" kern="1200" dirty="0">
                <a:solidFill>
                  <a:schemeClr val="tx1"/>
                </a:solidFill>
                <a:latin typeface="+mn-lt"/>
              </a:rPr>
              <a:t>Develop basic trading guidance </a:t>
            </a:r>
          </a:p>
          <a:p>
            <a:r>
              <a:rPr lang="en-US" sz="2400" kern="1200" dirty="0">
                <a:solidFill>
                  <a:schemeClr val="tx1"/>
                </a:solidFill>
                <a:latin typeface="+mn-lt"/>
              </a:rPr>
              <a:t>GAEPD </a:t>
            </a:r>
            <a:r>
              <a:rPr lang="en-US" sz="2400" kern="1200" dirty="0" smtClean="0">
                <a:solidFill>
                  <a:schemeClr val="tx1"/>
                </a:solidFill>
                <a:latin typeface="+mn-lt"/>
              </a:rPr>
              <a:t>to </a:t>
            </a:r>
            <a:r>
              <a:rPr lang="en-US" sz="2400" kern="1200" dirty="0">
                <a:solidFill>
                  <a:schemeClr val="tx1"/>
                </a:solidFill>
                <a:latin typeface="+mn-lt"/>
              </a:rPr>
              <a:t>review/approve the trading </a:t>
            </a:r>
            <a:r>
              <a:rPr lang="en-US" sz="2400" kern="1200" dirty="0" smtClean="0">
                <a:solidFill>
                  <a:schemeClr val="tx1"/>
                </a:solidFill>
                <a:latin typeface="+mn-lt"/>
              </a:rPr>
              <a:t>guidance </a:t>
            </a:r>
            <a:r>
              <a:rPr lang="en-US" sz="2400" kern="1200" dirty="0">
                <a:solidFill>
                  <a:schemeClr val="tx1"/>
                </a:solidFill>
                <a:latin typeface="+mn-lt"/>
              </a:rPr>
              <a:t>and </a:t>
            </a:r>
            <a:r>
              <a:rPr lang="en-US" sz="2400" kern="1200" dirty="0" smtClean="0">
                <a:solidFill>
                  <a:schemeClr val="tx1"/>
                </a:solidFill>
                <a:latin typeface="+mn-lt"/>
              </a:rPr>
              <a:t>NPDES </a:t>
            </a:r>
            <a:r>
              <a:rPr lang="en-US" sz="2400" kern="1200" dirty="0">
                <a:solidFill>
                  <a:schemeClr val="tx1"/>
                </a:solidFill>
                <a:latin typeface="+mn-lt"/>
              </a:rPr>
              <a:t>permits</a:t>
            </a:r>
          </a:p>
          <a:p>
            <a:r>
              <a:rPr lang="en-US" sz="2400" kern="1200" dirty="0">
                <a:solidFill>
                  <a:schemeClr val="tx1"/>
                </a:solidFill>
                <a:latin typeface="+mn-lt"/>
              </a:rPr>
              <a:t>Stakeholder Meetings/Public Input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Background: Proposed Coosa Basin Trading Framework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 l="26665" t="23912" r="719" b="4365"/>
          <a:stretch>
            <a:fillRect/>
          </a:stretch>
        </p:blipFill>
        <p:spPr bwMode="auto">
          <a:xfrm>
            <a:off x="5334000" y="4343400"/>
            <a:ext cx="3124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6261037"/>
              </p:ext>
            </p:extLst>
          </p:nvPr>
        </p:nvGraphicFramePr>
        <p:xfrm>
          <a:off x="533400" y="1676400"/>
          <a:ext cx="8229600" cy="438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Nutrient Trading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07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Feasibility Study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800600" y="6515100"/>
            <a:ext cx="381000" cy="228600"/>
          </a:xfrm>
        </p:spPr>
        <p:txBody>
          <a:bodyPr/>
          <a:lstStyle/>
          <a:p>
            <a:fld id="{3D1CD29B-B1E5-4FD0-BBF0-CA9868FD6C0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1" y="1447800"/>
            <a:ext cx="3631144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/>
              <a:t>Point source costs 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/>
              <a:t>Nonpoint source BMPs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/>
              <a:t>Point source estimating tool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/>
              <a:t>BMP estimating tool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/>
              <a:t>Example </a:t>
            </a:r>
            <a:r>
              <a:rPr lang="en-US" sz="2400" dirty="0" smtClean="0"/>
              <a:t>Trade</a:t>
            </a:r>
            <a:endParaRPr lang="en-US" sz="2400" dirty="0"/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/>
              <a:t>Final Report Issued October 2013</a:t>
            </a:r>
          </a:p>
          <a:p>
            <a:pPr>
              <a:buFont typeface="Arial" pitchFamily="34" charset="0"/>
              <a:buChar char="•"/>
            </a:pPr>
            <a:endParaRPr lang="en-US" sz="2800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345" y="762000"/>
            <a:ext cx="4682343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433665" y="6181106"/>
            <a:ext cx="43370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00B0F0"/>
                </a:solidFill>
              </a:rPr>
              <a:t>http://www.ngawater.org</a:t>
            </a:r>
          </a:p>
        </p:txBody>
      </p:sp>
      <p:sp>
        <p:nvSpPr>
          <p:cNvPr id="8" name="Right Arrow 7"/>
          <p:cNvSpPr/>
          <p:nvPr/>
        </p:nvSpPr>
        <p:spPr bwMode="auto">
          <a:xfrm>
            <a:off x="3657601" y="6324600"/>
            <a:ext cx="762000" cy="30480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4052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1"/>
            <a:ext cx="4572000" cy="5029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Adjusted goal 0.75 mg/L </a:t>
            </a:r>
          </a:p>
          <a:p>
            <a:r>
              <a:rPr lang="en-US" sz="2400" dirty="0" smtClean="0"/>
              <a:t>Alum treatment</a:t>
            </a:r>
          </a:p>
          <a:p>
            <a:r>
              <a:rPr lang="en-US" sz="2400" dirty="0" smtClean="0"/>
              <a:t>Limited capital costs under existing flow and limits</a:t>
            </a:r>
          </a:p>
          <a:p>
            <a:r>
              <a:rPr lang="en-US" sz="2400" dirty="0" smtClean="0"/>
              <a:t>1.6 tons/yr additional sludge disposal</a:t>
            </a:r>
          </a:p>
          <a:p>
            <a:r>
              <a:rPr lang="en-US" sz="2400" dirty="0" smtClean="0"/>
              <a:t>Annual O&amp;M costs confirmed</a:t>
            </a:r>
          </a:p>
          <a:p>
            <a:r>
              <a:rPr lang="en-US" sz="2400" dirty="0" smtClean="0"/>
              <a:t>$1.2 million capital and O&amp;M over five years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</a:t>
            </a:r>
            <a:r>
              <a:rPr lang="en-US" dirty="0" smtClean="0"/>
              <a:t>Trade: City of Calhoun</a:t>
            </a:r>
            <a:endParaRPr lang="en-US" dirty="0"/>
          </a:p>
        </p:txBody>
      </p:sp>
      <p:pic>
        <p:nvPicPr>
          <p:cNvPr id="4" name="Picture 3" descr="JCEC.jpg"/>
          <p:cNvPicPr>
            <a:picLocks noChangeAspect="1"/>
          </p:cNvPicPr>
          <p:nvPr/>
        </p:nvPicPr>
        <p:blipFill>
          <a:blip r:embed="rId2" cstate="print"/>
          <a:srcRect l="4001" t="7976"/>
          <a:stretch>
            <a:fillRect/>
          </a:stretch>
        </p:blipFill>
        <p:spPr>
          <a:xfrm>
            <a:off x="5181600" y="2209800"/>
            <a:ext cx="3656612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4648200" cy="4800600"/>
          </a:xfrm>
        </p:spPr>
        <p:txBody>
          <a:bodyPr/>
          <a:lstStyle/>
          <a:p>
            <a:r>
              <a:rPr lang="en-US" dirty="0" smtClean="0"/>
              <a:t>Single BMP</a:t>
            </a:r>
          </a:p>
          <a:p>
            <a:pPr lvl="1"/>
            <a:r>
              <a:rPr lang="en-US" dirty="0" smtClean="0"/>
              <a:t>Enhanced Wetland/Chemical Treatment</a:t>
            </a:r>
          </a:p>
          <a:p>
            <a:r>
              <a:rPr lang="en-US" dirty="0" smtClean="0"/>
              <a:t>Multiple BMPs</a:t>
            </a:r>
          </a:p>
          <a:p>
            <a:pPr lvl="1"/>
            <a:r>
              <a:rPr lang="en-US" dirty="0" smtClean="0"/>
              <a:t>Georgia Soil and Water Conservation Commission Manual</a:t>
            </a:r>
          </a:p>
          <a:p>
            <a:pPr lvl="1"/>
            <a:r>
              <a:rPr lang="en-US" dirty="0" smtClean="0"/>
              <a:t>Georgia </a:t>
            </a:r>
            <a:r>
              <a:rPr lang="en-US" dirty="0"/>
              <a:t>Stormwater </a:t>
            </a:r>
            <a:r>
              <a:rPr lang="en-US" dirty="0" smtClean="0"/>
              <a:t>Manual</a:t>
            </a:r>
          </a:p>
          <a:p>
            <a:r>
              <a:rPr lang="en-US" dirty="0" smtClean="0"/>
              <a:t>Source </a:t>
            </a:r>
            <a:r>
              <a:rPr lang="en-US" dirty="0"/>
              <a:t>Reduction</a:t>
            </a:r>
          </a:p>
          <a:p>
            <a:pPr lvl="1"/>
            <a:r>
              <a:rPr lang="en-US" dirty="0"/>
              <a:t>Poultry litter </a:t>
            </a:r>
            <a:r>
              <a:rPr lang="en-US" dirty="0" smtClean="0"/>
              <a:t>export</a:t>
            </a:r>
            <a:endParaRPr lang="en-US" dirty="0"/>
          </a:p>
          <a:p>
            <a:pPr lvl="1"/>
            <a:r>
              <a:rPr lang="en-US" dirty="0"/>
              <a:t>Sludge land application</a:t>
            </a:r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Trade Potential BMPs</a:t>
            </a:r>
            <a:endParaRPr lang="en-US" dirty="0"/>
          </a:p>
        </p:txBody>
      </p:sp>
      <p:pic>
        <p:nvPicPr>
          <p:cNvPr id="8" name="Content Placeholder 3"/>
          <p:cNvPicPr>
            <a:picLocks noChangeAspect="1" noChangeArrowheads="1"/>
          </p:cNvPicPr>
          <p:nvPr/>
        </p:nvPicPr>
        <p:blipFill>
          <a:blip r:embed="rId2" cstate="print"/>
          <a:srcRect l="29832" t="11341" r="28239" b="7562"/>
          <a:stretch>
            <a:fillRect/>
          </a:stretch>
        </p:blipFill>
        <p:spPr bwMode="auto">
          <a:xfrm>
            <a:off x="5638800" y="2895600"/>
            <a:ext cx="3124201" cy="377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Reduction: Poultry Litter Export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D1CD29B-B1E5-4FD0-BBF0-CA9868FD6C0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75062" y="1295400"/>
            <a:ext cx="625433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Traditional BMPs could not meet the full load reduction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Poultry </a:t>
            </a:r>
            <a:r>
              <a:rPr lang="en-US" sz="2400" dirty="0"/>
              <a:t>litter </a:t>
            </a:r>
            <a:r>
              <a:rPr lang="en-US" sz="2400" dirty="0" smtClean="0"/>
              <a:t>has volume and concentration needed  (UGA literature)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Poultry </a:t>
            </a:r>
            <a:r>
              <a:rPr lang="en-US" sz="2400" dirty="0"/>
              <a:t>production is </a:t>
            </a:r>
            <a:r>
              <a:rPr lang="en-US" sz="2400" dirty="0" smtClean="0"/>
              <a:t>significant in </a:t>
            </a:r>
            <a:r>
              <a:rPr lang="en-US" sz="2400" dirty="0"/>
              <a:t>Gordon </a:t>
            </a:r>
            <a:r>
              <a:rPr lang="en-US" sz="2400" dirty="0" smtClean="0"/>
              <a:t>County/City </a:t>
            </a:r>
            <a:r>
              <a:rPr lang="en-US" sz="2400" dirty="0"/>
              <a:t>of </a:t>
            </a:r>
            <a:r>
              <a:rPr lang="en-US" sz="2400" dirty="0" smtClean="0"/>
              <a:t>Calhoun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Current demand for litter as fertilizer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Litter applied for Nitrogen, may be over applied for Phosphorus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 descr="chicken house photo: Flordia Chicken House Florida_chicken_hou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191000"/>
            <a:ext cx="2194560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4152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CD29B-B1E5-4FD0-BBF0-CA9868FD6C0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71946" y="1219200"/>
            <a:ext cx="7543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City of Calhoun is willing to serve as an example point source facility for a potential trade. 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Current Flow – 6 MGD</a:t>
            </a:r>
          </a:p>
          <a:p>
            <a:r>
              <a:rPr lang="en-US" dirty="0"/>
              <a:t>Current Effluent TP Concentration – 5 mg/L</a:t>
            </a:r>
          </a:p>
          <a:p>
            <a:r>
              <a:rPr lang="en-US" dirty="0"/>
              <a:t>Current Annual Mass TP –  93,030 </a:t>
            </a:r>
            <a:r>
              <a:rPr lang="en-US" dirty="0" err="1"/>
              <a:t>lbs</a:t>
            </a:r>
            <a:r>
              <a:rPr lang="en-US" dirty="0"/>
              <a:t>/</a:t>
            </a:r>
            <a:r>
              <a:rPr lang="en-US" dirty="0" err="1"/>
              <a:t>yr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Permit Limit Flow – 16 MGD</a:t>
            </a:r>
          </a:p>
          <a:p>
            <a:r>
              <a:rPr lang="en-US" dirty="0"/>
              <a:t>Permit Limit TP Concentration – 1 mg/L</a:t>
            </a:r>
          </a:p>
          <a:p>
            <a:r>
              <a:rPr lang="en-US" dirty="0"/>
              <a:t>Permit Limit Mass TP - 48,735 </a:t>
            </a:r>
            <a:r>
              <a:rPr lang="en-US" dirty="0" err="1"/>
              <a:t>lbs</a:t>
            </a:r>
            <a:r>
              <a:rPr lang="en-US" dirty="0"/>
              <a:t>/</a:t>
            </a:r>
            <a:r>
              <a:rPr lang="en-US" dirty="0" err="1"/>
              <a:t>yr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b="1" dirty="0"/>
              <a:t>Load reduction needed </a:t>
            </a:r>
            <a:r>
              <a:rPr lang="en-US" b="1" dirty="0" smtClean="0"/>
              <a:t>44,295 </a:t>
            </a:r>
            <a:r>
              <a:rPr lang="en-US" b="1" dirty="0" err="1"/>
              <a:t>lbs</a:t>
            </a:r>
            <a:r>
              <a:rPr lang="en-US" b="1" dirty="0"/>
              <a:t>/</a:t>
            </a:r>
            <a:r>
              <a:rPr lang="en-US" b="1" dirty="0" err="1"/>
              <a:t>yr</a:t>
            </a:r>
            <a:r>
              <a:rPr lang="en-US" b="1" dirty="0"/>
              <a:t> </a:t>
            </a:r>
            <a:endParaRPr lang="en-US" b="1" dirty="0" smtClean="0"/>
          </a:p>
          <a:p>
            <a:r>
              <a:rPr lang="en-US" dirty="0" smtClean="0"/>
              <a:t>This </a:t>
            </a:r>
            <a:r>
              <a:rPr lang="en-US" dirty="0"/>
              <a:t>number will increase as flow increases. </a:t>
            </a:r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$</a:t>
            </a:r>
            <a:r>
              <a:rPr lang="en-US" b="1" dirty="0"/>
              <a:t>1.2 million </a:t>
            </a:r>
            <a:r>
              <a:rPr lang="en-US" dirty="0"/>
              <a:t>to meet this load reduction at the </a:t>
            </a:r>
            <a:r>
              <a:rPr lang="en-US" dirty="0" smtClean="0"/>
              <a:t>plant</a:t>
            </a:r>
          </a:p>
          <a:p>
            <a:r>
              <a:rPr lang="en-US" dirty="0" smtClean="0"/>
              <a:t> </a:t>
            </a:r>
            <a:r>
              <a:rPr lang="en-US" dirty="0"/>
              <a:t>using alum over a five year period. 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04800" y="457200"/>
            <a:ext cx="8627090" cy="914400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  <a:ea typeface="+mj-ea"/>
                <a:cs typeface="+mj-cs"/>
              </a:defRPr>
            </a:lvl1pPr>
            <a:lvl2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2pPr>
            <a:lvl3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3pPr>
            <a:lvl4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4pPr>
            <a:lvl5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dirty="0" smtClean="0"/>
              <a:t>Trade Example: Point Source Data</a:t>
            </a:r>
            <a:endParaRPr lang="en-US" dirty="0"/>
          </a:p>
        </p:txBody>
      </p:sp>
      <p:pic>
        <p:nvPicPr>
          <p:cNvPr id="11" name="Picture Placeholder 6" descr="BC_SolarSystem_icons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7315200" y="50292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ight Arrow 6"/>
          <p:cNvSpPr/>
          <p:nvPr/>
        </p:nvSpPr>
        <p:spPr bwMode="auto">
          <a:xfrm rot="1596615">
            <a:off x="270255" y="4856629"/>
            <a:ext cx="502390" cy="30480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51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CD29B-B1E5-4FD0-BBF0-CA9868FD6C0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1371600"/>
            <a:ext cx="655320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 typical Broiler House produces </a:t>
            </a:r>
            <a:r>
              <a:rPr lang="en-US" sz="2400" dirty="0"/>
              <a:t>180 tons </a:t>
            </a:r>
            <a:r>
              <a:rPr lang="en-US" dirty="0"/>
              <a:t>of litter per year, or 360,000 pounds per year.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phosphorus content (as P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5</a:t>
            </a:r>
            <a:r>
              <a:rPr lang="en-US" dirty="0"/>
              <a:t>) is approximately 3% of the litter =</a:t>
            </a:r>
            <a:r>
              <a:rPr lang="en-US" dirty="0" smtClean="0"/>
              <a:t> </a:t>
            </a:r>
            <a:r>
              <a:rPr lang="en-US" dirty="0"/>
              <a:t>about 4,750 </a:t>
            </a:r>
            <a:r>
              <a:rPr lang="en-US" dirty="0" smtClean="0"/>
              <a:t>pounds/</a:t>
            </a:r>
            <a:r>
              <a:rPr lang="en-US" dirty="0" err="1" smtClean="0"/>
              <a:t>yr</a:t>
            </a:r>
            <a:r>
              <a:rPr lang="en-US" dirty="0" smtClean="0"/>
              <a:t>/house</a:t>
            </a:r>
            <a:r>
              <a:rPr lang="en-US" dirty="0"/>
              <a:t>.  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TP Pounds Needed per year – </a:t>
            </a:r>
            <a:r>
              <a:rPr lang="en-US" dirty="0" smtClean="0"/>
              <a:t>44,295</a:t>
            </a:r>
            <a:endParaRPr lang="en-US" dirty="0"/>
          </a:p>
          <a:p>
            <a:r>
              <a:rPr lang="en-US" dirty="0"/>
              <a:t>TP Pounds Needed per year using Litter </a:t>
            </a:r>
            <a:r>
              <a:rPr lang="en-US" dirty="0" smtClean="0"/>
              <a:t>– 3,355,682</a:t>
            </a:r>
            <a:endParaRPr lang="en-US" dirty="0"/>
          </a:p>
          <a:p>
            <a:r>
              <a:rPr lang="en-US" dirty="0"/>
              <a:t>TP Tons Needed per year </a:t>
            </a:r>
            <a:r>
              <a:rPr lang="en-US" dirty="0" smtClean="0"/>
              <a:t>– 1,678 </a:t>
            </a:r>
            <a:endParaRPr lang="en-US" dirty="0"/>
          </a:p>
          <a:p>
            <a:r>
              <a:rPr lang="en-US" b="1" dirty="0" smtClean="0"/>
              <a:t>Safety Factor (20%) </a:t>
            </a:r>
            <a:r>
              <a:rPr lang="en-US" dirty="0" smtClean="0"/>
              <a:t>– 2,013</a:t>
            </a:r>
            <a:endParaRPr lang="en-US" dirty="0"/>
          </a:p>
          <a:p>
            <a:r>
              <a:rPr lang="en-US" dirty="0"/>
              <a:t>Cost to Purchase at $25 per ton - </a:t>
            </a:r>
            <a:r>
              <a:rPr lang="en-US" dirty="0" smtClean="0"/>
              <a:t>$50,335</a:t>
            </a:r>
            <a:endParaRPr lang="en-US" dirty="0"/>
          </a:p>
          <a:p>
            <a:r>
              <a:rPr lang="en-US" b="1" dirty="0"/>
              <a:t>Cost to Purchase over Five Years - </a:t>
            </a:r>
            <a:r>
              <a:rPr lang="en-US" b="1" dirty="0" smtClean="0"/>
              <a:t>$251,676</a:t>
            </a:r>
            <a:endParaRPr lang="en-US" b="1" dirty="0"/>
          </a:p>
          <a:p>
            <a:r>
              <a:rPr lang="en-US" dirty="0"/>
              <a:t> </a:t>
            </a:r>
            <a:endParaRPr lang="en-US" dirty="0" smtClean="0"/>
          </a:p>
          <a:p>
            <a:r>
              <a:rPr lang="en-US" b="1" dirty="0" smtClean="0"/>
              <a:t>Does not include delivery factor to stream</a:t>
            </a:r>
          </a:p>
          <a:p>
            <a:endParaRPr lang="en-US" dirty="0"/>
          </a:p>
          <a:p>
            <a:r>
              <a:rPr lang="en-US" sz="1600" i="1" dirty="0"/>
              <a:t>Conversion Factors	</a:t>
            </a:r>
          </a:p>
          <a:p>
            <a:r>
              <a:rPr lang="en-US" sz="1600" i="1" dirty="0"/>
              <a:t>0.0132	3% P2O5 in litter, convert to </a:t>
            </a:r>
            <a:r>
              <a:rPr lang="en-US" sz="1600" i="1" dirty="0" smtClean="0"/>
              <a:t>P</a:t>
            </a:r>
            <a:endParaRPr lang="en-US" sz="1600" i="1" dirty="0"/>
          </a:p>
          <a:p>
            <a:r>
              <a:rPr lang="en-US" dirty="0"/>
              <a:t> 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4800" y="477982"/>
            <a:ext cx="8627090" cy="914400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  <a:ea typeface="+mj-ea"/>
                <a:cs typeface="+mj-cs"/>
              </a:defRPr>
            </a:lvl1pPr>
            <a:lvl2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2pPr>
            <a:lvl3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3pPr>
            <a:lvl4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4pPr>
            <a:lvl5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dirty="0" smtClean="0"/>
              <a:t>Trade Example: </a:t>
            </a:r>
            <a:r>
              <a:rPr lang="en-US" dirty="0" smtClean="0"/>
              <a:t>Poultry Litter Export</a:t>
            </a:r>
            <a:endParaRPr lang="en-US" dirty="0"/>
          </a:p>
        </p:txBody>
      </p:sp>
      <p:pic>
        <p:nvPicPr>
          <p:cNvPr id="8" name="Picture Placeholder 6" descr="BC_SolarSystem_ico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114309" y="4825165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ight Arrow 8"/>
          <p:cNvSpPr/>
          <p:nvPr/>
        </p:nvSpPr>
        <p:spPr bwMode="auto">
          <a:xfrm rot="10800000">
            <a:off x="5181601" y="4471234"/>
            <a:ext cx="990600" cy="40556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06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4648200" cy="4800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Background Timeline</a:t>
            </a:r>
            <a:endParaRPr lang="en-US" dirty="0"/>
          </a:p>
          <a:p>
            <a:r>
              <a:rPr lang="en-US" dirty="0" smtClean="0"/>
              <a:t>Nutrient Trading</a:t>
            </a:r>
          </a:p>
          <a:p>
            <a:r>
              <a:rPr lang="en-US" dirty="0" smtClean="0"/>
              <a:t>Example Trade</a:t>
            </a:r>
          </a:p>
          <a:p>
            <a:r>
              <a:rPr lang="en-US" dirty="0" smtClean="0"/>
              <a:t>Feasibility Study</a:t>
            </a:r>
          </a:p>
          <a:p>
            <a:r>
              <a:rPr lang="en-US" dirty="0" smtClean="0"/>
              <a:t>Monitoring Plan</a:t>
            </a:r>
          </a:p>
          <a:p>
            <a:r>
              <a:rPr lang="en-US" dirty="0" smtClean="0"/>
              <a:t>Questions?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Outline</a:t>
            </a:r>
            <a:endParaRPr lang="en-US" dirty="0"/>
          </a:p>
        </p:txBody>
      </p:sp>
      <p:pic>
        <p:nvPicPr>
          <p:cNvPr id="5" name="Picture Placeholder 6" descr="BC_SolarSystem_ico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467600" y="51816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CD29B-B1E5-4FD0-BBF0-CA9868FD6C0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1066800"/>
            <a:ext cx="84888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Existing Poultry Litter Trade exists – how to participate </a:t>
            </a:r>
            <a:r>
              <a:rPr lang="en-US" sz="2400" dirty="0"/>
              <a:t>in </a:t>
            </a:r>
            <a:r>
              <a:rPr lang="en-US" sz="2400" dirty="0" smtClean="0"/>
              <a:t>market      		</a:t>
            </a:r>
            <a:r>
              <a:rPr lang="en-US" sz="2400" dirty="0" smtClean="0">
                <a:hlinkClick r:id="rId2"/>
              </a:rPr>
              <a:t>http</a:t>
            </a:r>
            <a:r>
              <a:rPr lang="en-US" sz="2400" dirty="0">
                <a:hlinkClick r:id="rId2"/>
              </a:rPr>
              <a:t>://www.galitter.org</a:t>
            </a:r>
            <a:r>
              <a:rPr lang="en-US" sz="2400" dirty="0" smtClean="0">
                <a:hlinkClick r:id="rId2"/>
              </a:rPr>
              <a:t>/</a:t>
            </a:r>
            <a:endParaRPr lang="en-US" sz="2400" dirty="0" smtClean="0"/>
          </a:p>
          <a:p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Verification </a:t>
            </a:r>
            <a:r>
              <a:rPr lang="en-US" sz="2400" dirty="0"/>
              <a:t>of transport out of the </a:t>
            </a:r>
            <a:r>
              <a:rPr lang="en-US" sz="2400" dirty="0" smtClean="0"/>
              <a:t>basin</a:t>
            </a:r>
          </a:p>
          <a:p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Minimum Standard for seller:  Nutrient Management Plan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Permit Conditions – 5 year cycle, documentation, verification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Litter TP content confirmed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Documentation of TP reduction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" y="477982"/>
            <a:ext cx="8627090" cy="914400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  <a:ea typeface="+mj-ea"/>
                <a:cs typeface="+mj-cs"/>
              </a:defRPr>
            </a:lvl1pPr>
            <a:lvl2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2pPr>
            <a:lvl3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3pPr>
            <a:lvl4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4pPr>
            <a:lvl5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dirty="0" smtClean="0"/>
              <a:t>Trading Issues to Consider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4" y="4495799"/>
            <a:ext cx="2392843" cy="179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/>
          <p:cNvSpPr/>
          <p:nvPr/>
        </p:nvSpPr>
        <p:spPr bwMode="auto">
          <a:xfrm>
            <a:off x="2256312" y="1524000"/>
            <a:ext cx="762000" cy="30480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0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 lnSpcReduction="10000"/>
          </a:bodyPr>
          <a:lstStyle/>
          <a:p>
            <a:r>
              <a:rPr lang="en-US" dirty="0" smtClean="0"/>
              <a:t>Goals</a:t>
            </a:r>
          </a:p>
          <a:p>
            <a:pPr lvl="1"/>
            <a:r>
              <a:rPr lang="en-US" dirty="0" smtClean="0"/>
              <a:t>Defensible monitoring plan</a:t>
            </a:r>
          </a:p>
          <a:p>
            <a:pPr lvl="1"/>
            <a:r>
              <a:rPr lang="en-US" dirty="0" smtClean="0"/>
              <a:t>Effectiveness of litter export</a:t>
            </a:r>
          </a:p>
          <a:p>
            <a:pPr lvl="1"/>
            <a:r>
              <a:rPr lang="en-US" dirty="0" smtClean="0"/>
              <a:t>Reduce variables</a:t>
            </a:r>
          </a:p>
          <a:p>
            <a:r>
              <a:rPr lang="en-US" dirty="0" smtClean="0"/>
              <a:t>Issues</a:t>
            </a: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Variability – watersheds, rainfall, upstream contribution</a:t>
            </a: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Saturated soils, may take years to see TP reduction </a:t>
            </a:r>
          </a:p>
          <a:p>
            <a:r>
              <a:rPr lang="en-US" dirty="0" smtClean="0"/>
              <a:t>Sampling Scenarios Considered – </a:t>
            </a:r>
          </a:p>
          <a:p>
            <a:pPr lvl="1"/>
            <a:r>
              <a:rPr lang="en-US" dirty="0" smtClean="0"/>
              <a:t>In-stream:  Upstream/downstream of test fields</a:t>
            </a:r>
          </a:p>
          <a:p>
            <a:pPr lvl="1"/>
            <a:r>
              <a:rPr lang="en-US" dirty="0" smtClean="0"/>
              <a:t>In-stream: Comparison watersheds</a:t>
            </a:r>
          </a:p>
          <a:p>
            <a:pPr lvl="1"/>
            <a:r>
              <a:rPr lang="en-US" dirty="0" smtClean="0"/>
              <a:t>Field: Watershed sampling</a:t>
            </a:r>
          </a:p>
          <a:p>
            <a:pPr lvl="1"/>
            <a:r>
              <a:rPr lang="en-US" dirty="0" smtClean="0"/>
              <a:t>Field: Plot sampling</a:t>
            </a:r>
          </a:p>
          <a:p>
            <a:pPr marL="250825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Pilot Nutrient Trading Monitoring Plan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Brown and Caldwell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D12EE2-0A52-405F-9235-0A5D75AB581D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 bwMode="auto">
          <a:xfrm>
            <a:off x="304800" y="5181600"/>
            <a:ext cx="2743200" cy="3048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6324600" y="4648200"/>
            <a:ext cx="1828800" cy="8382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257800" y="4800600"/>
            <a:ext cx="685800" cy="3810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913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Brown and Caldwell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D12EE2-0A52-405F-9235-0A5D75AB581D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0073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Brown and Caldwell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D12EE2-0A52-405F-9235-0A5D75AB581D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4199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800600" y="6515100"/>
            <a:ext cx="381000" cy="228600"/>
          </a:xfrm>
        </p:spPr>
        <p:txBody>
          <a:bodyPr/>
          <a:lstStyle/>
          <a:p>
            <a:fld id="{3D1CD29B-B1E5-4FD0-BBF0-CA9868FD6C02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447800"/>
            <a:ext cx="426719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/>
              <a:t>Monitoring </a:t>
            </a:r>
            <a:r>
              <a:rPr lang="en-US" sz="2400" dirty="0"/>
              <a:t>Plan - 2014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/>
              <a:t>Initiate monitoring  2015-2016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/>
              <a:t>EPD </a:t>
            </a:r>
            <a:r>
              <a:rPr lang="en-US" sz="2400" dirty="0" smtClean="0"/>
              <a:t>Feedback – plots okay, larger field scale </a:t>
            </a:r>
          </a:p>
          <a:p>
            <a:pPr>
              <a:buFont typeface="Arial" pitchFamily="34" charset="0"/>
              <a:buChar char="•"/>
            </a:pPr>
            <a:endParaRPr lang="en-US" sz="2800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126" y="2514600"/>
            <a:ext cx="3121562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13879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Laurie Hawks		Jerry Crawford</a:t>
            </a:r>
          </a:p>
          <a:p>
            <a:pPr algn="ctr">
              <a:buNone/>
            </a:pPr>
            <a:r>
              <a:rPr lang="en-US" sz="2000" dirty="0" smtClean="0"/>
              <a:t>Brown and Caldwell         		City of Calhoun</a:t>
            </a:r>
          </a:p>
          <a:p>
            <a:pPr algn="ctr">
              <a:buNone/>
            </a:pPr>
            <a:r>
              <a:rPr lang="en-US" sz="2000" dirty="0" smtClean="0">
                <a:hlinkClick r:id="rId2"/>
              </a:rPr>
              <a:t>lhawks@brwncald.com</a:t>
            </a:r>
            <a:r>
              <a:rPr lang="en-US" sz="2000" dirty="0" smtClean="0"/>
              <a:t>		</a:t>
            </a:r>
            <a:r>
              <a:rPr lang="en-US" sz="2000" dirty="0" smtClean="0">
                <a:hlinkClick r:id="rId2"/>
              </a:rPr>
              <a:t>JCrawford@calnet-ga.net</a:t>
            </a:r>
          </a:p>
          <a:p>
            <a:pPr algn="ctr">
              <a:buNone/>
            </a:pPr>
            <a:r>
              <a:rPr lang="en-US" sz="2000" dirty="0" smtClean="0"/>
              <a:t>678-231-6433			706-602-6078</a:t>
            </a:r>
          </a:p>
          <a:p>
            <a:pPr algn="ctr">
              <a:buNone/>
            </a:pPr>
            <a:endParaRPr lang="en-US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856488"/>
          </a:xfrm>
        </p:spPr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457200" y="2286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Demi" pitchFamily="34" charset="0"/>
                <a:ea typeface="+mj-ea"/>
                <a:cs typeface="+mj-cs"/>
              </a:rPr>
              <a:t/>
            </a:r>
            <a:b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Demi" pitchFamily="34" charset="0"/>
                <a:ea typeface="+mj-ea"/>
                <a:cs typeface="+mj-cs"/>
              </a:rPr>
            </a:b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Demi" pitchFamily="34" charset="0"/>
                <a:ea typeface="+mj-ea"/>
                <a:cs typeface="+mj-cs"/>
              </a:rPr>
              <a:t/>
            </a:r>
            <a:b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Demi" pitchFamily="34" charset="0"/>
                <a:ea typeface="+mj-ea"/>
                <a:cs typeface="+mj-cs"/>
              </a:rPr>
            </a:b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Demi" pitchFamily="34" charset="0"/>
                <a:ea typeface="+mj-ea"/>
                <a:cs typeface="+mj-cs"/>
              </a:rPr>
              <a:t/>
            </a:r>
            <a:b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Demi" pitchFamily="34" charset="0"/>
                <a:ea typeface="+mj-ea"/>
                <a:cs typeface="+mj-cs"/>
              </a:rPr>
            </a:b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Demi" pitchFamily="34" charset="0"/>
                <a:ea typeface="+mj-ea"/>
                <a:cs typeface="+mj-cs"/>
              </a:rPr>
              <a:t/>
            </a:r>
            <a:b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Demi" pitchFamily="34" charset="0"/>
                <a:ea typeface="+mj-ea"/>
                <a:cs typeface="+mj-cs"/>
              </a:rPr>
            </a:br>
            <a:r>
              <a:rPr lang="en-US" sz="14400" kern="0" dirty="0" smtClean="0">
                <a:solidFill>
                  <a:schemeClr val="bg1"/>
                </a:solidFill>
                <a:latin typeface="Franklin Gothic Demi" pitchFamily="34" charset="0"/>
                <a:ea typeface="+mj-ea"/>
                <a:cs typeface="+mj-cs"/>
              </a:rPr>
              <a:t>Contact Information</a:t>
            </a:r>
            <a:r>
              <a:rPr kumimoji="0" lang="en-US" sz="1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Demi" pitchFamily="34" charset="0"/>
                <a:ea typeface="+mj-ea"/>
                <a:cs typeface="+mj-cs"/>
              </a:rPr>
              <a:t/>
            </a:r>
            <a:br>
              <a:rPr kumimoji="0" lang="en-US" sz="1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Demi" pitchFamily="34" charset="0"/>
                <a:ea typeface="+mj-ea"/>
                <a:cs typeface="+mj-cs"/>
              </a:rPr>
            </a:br>
            <a:endParaRPr kumimoji="0" lang="en-US" sz="14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 Gothic Demi" pitchFamily="34" charset="0"/>
              <a:ea typeface="+mj-ea"/>
              <a:cs typeface="+mj-cs"/>
            </a:endParaRPr>
          </a:p>
        </p:txBody>
      </p:sp>
      <p:pic>
        <p:nvPicPr>
          <p:cNvPr id="14" name="Picture 2" descr="North Georgia Water Resources Partnership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473029"/>
            <a:ext cx="1752600" cy="1690104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029200"/>
            <a:ext cx="2743200" cy="579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609600"/>
            <a:ext cx="8620125" cy="457201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Water Environment &amp; Technology </a:t>
            </a:r>
            <a:r>
              <a:rPr lang="en-US" dirty="0" smtClean="0"/>
              <a:t>September 2014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Brown and Caldwell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D12EE2-0A52-405F-9235-0A5D75AB581D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447800"/>
            <a:ext cx="7239000" cy="46840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8888">
            <a:off x="385787" y="1257888"/>
            <a:ext cx="1419175" cy="192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7865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6279285"/>
              </p:ext>
            </p:extLst>
          </p:nvPr>
        </p:nvGraphicFramePr>
        <p:xfrm>
          <a:off x="304800" y="685800"/>
          <a:ext cx="88392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2209800" cy="685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Timeline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3528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810000" cy="4800600"/>
          </a:xfrm>
        </p:spPr>
        <p:txBody>
          <a:bodyPr>
            <a:normAutofit/>
          </a:bodyPr>
          <a:lstStyle/>
          <a:p>
            <a:r>
              <a:rPr lang="en-US" sz="2400" kern="1200" dirty="0">
                <a:solidFill>
                  <a:schemeClr val="tx1"/>
                </a:solidFill>
                <a:latin typeface="+mn-lt"/>
              </a:rPr>
              <a:t>Lake Weiss TMDL  (USEPA 2008)</a:t>
            </a:r>
          </a:p>
          <a:p>
            <a:r>
              <a:rPr lang="en-US" sz="2400" kern="1200" dirty="0" smtClean="0">
                <a:solidFill>
                  <a:schemeClr val="tx1"/>
                </a:solidFill>
                <a:latin typeface="+mn-lt"/>
              </a:rPr>
              <a:t>In </a:t>
            </a:r>
            <a:r>
              <a:rPr lang="en-US" sz="2400" kern="1200" dirty="0">
                <a:solidFill>
                  <a:schemeClr val="tx1"/>
                </a:solidFill>
                <a:latin typeface="+mn-lt"/>
              </a:rPr>
              <a:t>order to meet Alabama Chlorophyll a standards, total phosphorus  (TP) reduction targets set</a:t>
            </a:r>
          </a:p>
          <a:p>
            <a:r>
              <a:rPr lang="en-US" sz="2400" kern="1200" dirty="0" smtClean="0">
                <a:solidFill>
                  <a:schemeClr val="tx1"/>
                </a:solidFill>
                <a:latin typeface="+mn-lt"/>
              </a:rPr>
              <a:t>GA </a:t>
            </a:r>
            <a:r>
              <a:rPr lang="en-US" sz="2400" kern="1200" dirty="0">
                <a:solidFill>
                  <a:schemeClr val="tx1"/>
                </a:solidFill>
                <a:latin typeface="+mn-lt"/>
              </a:rPr>
              <a:t>required to reduce TP load by 30% at GA/AL state </a:t>
            </a:r>
            <a:r>
              <a:rPr lang="en-US" sz="2400" kern="1200" dirty="0" smtClean="0">
                <a:solidFill>
                  <a:schemeClr val="tx1"/>
                </a:solidFill>
                <a:latin typeface="+mn-lt"/>
              </a:rPr>
              <a:t>line</a:t>
            </a:r>
          </a:p>
          <a:p>
            <a:r>
              <a:rPr lang="en-US" sz="2400" kern="1200" dirty="0" smtClean="0">
                <a:solidFill>
                  <a:schemeClr val="tx1"/>
                </a:solidFill>
                <a:latin typeface="+mn-lt"/>
              </a:rPr>
              <a:t>Goal can be met “any number of ways”</a:t>
            </a:r>
            <a:endParaRPr lang="en-US" sz="2400" kern="1200" dirty="0">
              <a:solidFill>
                <a:schemeClr val="tx1"/>
              </a:solidFill>
              <a:latin typeface="+mn-lt"/>
            </a:endParaRP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Background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2438400"/>
            <a:ext cx="4734279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876800" y="5715000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USEPA 2008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343400" y="2069068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5,273 Square Mile Drainage Area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9094790"/>
              </p:ext>
            </p:extLst>
          </p:nvPr>
        </p:nvGraphicFramePr>
        <p:xfrm>
          <a:off x="4879769" y="2667000"/>
          <a:ext cx="38100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457200"/>
            <a:ext cx="8534401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8" name="TextBox 1"/>
          <p:cNvSpPr txBox="1"/>
          <p:nvPr/>
        </p:nvSpPr>
        <p:spPr>
          <a:xfrm>
            <a:off x="6991102" y="4419600"/>
            <a:ext cx="1828800" cy="8382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Non-Point Sources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&gt; 70%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990600"/>
            <a:ext cx="4114800" cy="541686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lvl="1"/>
            <a:endParaRPr lang="en-US" sz="2400" dirty="0" smtClean="0"/>
          </a:p>
          <a:p>
            <a:pPr marL="274320" lvl="1" indent="-274320">
              <a:buClr>
                <a:schemeClr val="accent3"/>
              </a:buClr>
              <a:buSzPct val="95000"/>
              <a:buFont typeface="Arial" pitchFamily="34" charset="0"/>
              <a:buChar char="•"/>
            </a:pPr>
            <a:r>
              <a:rPr lang="en-US" sz="2000" dirty="0" smtClean="0"/>
              <a:t>GAEPD issued TP permit limits for NPDES discharges of  1.0 mg/L (major) and 8.34 lbs/day (minor)</a:t>
            </a:r>
          </a:p>
          <a:p>
            <a:pPr marL="274320" lvl="1" indent="-274320">
              <a:buClr>
                <a:schemeClr val="accent3"/>
              </a:buClr>
              <a:buSzPct val="95000"/>
              <a:buFont typeface="Arial" pitchFamily="34" charset="0"/>
              <a:buChar char="•"/>
            </a:pPr>
            <a:endParaRPr lang="en-US" sz="2000" dirty="0" smtClean="0"/>
          </a:p>
          <a:p>
            <a:pPr marL="274320" lvl="1" indent="-274320">
              <a:buClr>
                <a:schemeClr val="accent3"/>
              </a:buClr>
              <a:buSzPct val="95000"/>
              <a:buFont typeface="Arial" pitchFamily="34" charset="0"/>
              <a:buChar char="•"/>
            </a:pPr>
            <a:r>
              <a:rPr lang="en-US" sz="2000" dirty="0" smtClean="0"/>
              <a:t>Cost of NPDES permit holder compliance  estimated to be millions of dollars</a:t>
            </a:r>
          </a:p>
          <a:p>
            <a:pPr marL="274320" lvl="1" indent="-274320">
              <a:buClr>
                <a:schemeClr val="accent3"/>
              </a:buClr>
              <a:buSzPct val="95000"/>
              <a:buFont typeface="Arial" pitchFamily="34" charset="0"/>
              <a:buChar char="•"/>
            </a:pPr>
            <a:endParaRPr lang="en-US" sz="2000" dirty="0" smtClean="0"/>
          </a:p>
          <a:p>
            <a:pPr marL="274320" lvl="1" indent="-274320">
              <a:buClr>
                <a:schemeClr val="accent3"/>
              </a:buClr>
              <a:buSzPct val="95000"/>
              <a:buFont typeface="Arial" pitchFamily="34" charset="0"/>
              <a:buChar char="•"/>
            </a:pPr>
            <a:r>
              <a:rPr lang="en-US" sz="2000" dirty="0" smtClean="0"/>
              <a:t>Limits on Point Sources not targeting majority of the problem</a:t>
            </a:r>
          </a:p>
          <a:p>
            <a:pPr marL="274320" lvl="1" indent="-274320">
              <a:buClr>
                <a:schemeClr val="accent3"/>
              </a:buClr>
              <a:buSzPct val="95000"/>
              <a:buFont typeface="Arial" pitchFamily="34" charset="0"/>
              <a:buChar char="•"/>
            </a:pPr>
            <a:endParaRPr lang="en-US" sz="2000" dirty="0" smtClean="0"/>
          </a:p>
          <a:p>
            <a:pPr marL="274320" lvl="1" indent="-274320">
              <a:buClr>
                <a:schemeClr val="accent3"/>
              </a:buClr>
              <a:buSzPct val="95000"/>
              <a:buFont typeface="Arial" pitchFamily="34" charset="0"/>
              <a:buChar char="•"/>
            </a:pPr>
            <a:r>
              <a:rPr lang="en-US" sz="2000" dirty="0" smtClean="0"/>
              <a:t>Feasibility Study to look at Nutrient Trading in Coosa Basin USEPA 319(h) grant</a:t>
            </a:r>
          </a:p>
          <a:p>
            <a:pPr marL="274320" lvl="1" indent="-274320">
              <a:buClr>
                <a:schemeClr val="accent3"/>
              </a:buClr>
              <a:buSzPct val="95000"/>
              <a:buFont typeface="Arial" pitchFamily="34" charset="0"/>
              <a:buChar char="•"/>
            </a:pPr>
            <a:endParaRPr lang="en-US" sz="2400" dirty="0" smtClean="0"/>
          </a:p>
          <a:p>
            <a:endParaRPr lang="en-US" dirty="0" smtClean="0"/>
          </a:p>
        </p:txBody>
      </p:sp>
      <p:sp>
        <p:nvSpPr>
          <p:cNvPr id="10" name="TextBox 1"/>
          <p:cNvSpPr txBox="1"/>
          <p:nvPr/>
        </p:nvSpPr>
        <p:spPr>
          <a:xfrm>
            <a:off x="5607132" y="2133600"/>
            <a:ext cx="2767940" cy="8382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Coosa River Basin: 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Total Phosphorus Load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90600"/>
            <a:ext cx="8534400" cy="2971799"/>
          </a:xfrm>
        </p:spPr>
        <p:txBody>
          <a:bodyPr>
            <a:normAutofit/>
          </a:bodyPr>
          <a:lstStyle/>
          <a:p>
            <a:endParaRPr lang="en-US" b="1" dirty="0" smtClean="0"/>
          </a:p>
          <a:p>
            <a:r>
              <a:rPr lang="en-US" dirty="0" smtClean="0"/>
              <a:t>Tool to cost effectively meet pollution reduction goals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Nutrient Trading?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057400"/>
            <a:ext cx="6292556" cy="4514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2630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1"/>
            <a:ext cx="4267200" cy="5029200"/>
          </a:xfrm>
        </p:spPr>
        <p:txBody>
          <a:bodyPr/>
          <a:lstStyle/>
          <a:p>
            <a:r>
              <a:rPr lang="en-US" dirty="0" smtClean="0"/>
              <a:t>Neuse River, North Carolina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Point to point source trades, nitrogen</a:t>
            </a:r>
          </a:p>
          <a:p>
            <a:r>
              <a:rPr lang="en-US" dirty="0" smtClean="0"/>
              <a:t>Boise, Idaho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Point to non-point source trades, phosphorus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Virginia Chesapeake Bay 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Many types of trades, both nitrogen and phosphorus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43712"/>
          </a:xfrm>
        </p:spPr>
        <p:txBody>
          <a:bodyPr>
            <a:noAutofit/>
          </a:bodyPr>
          <a:lstStyle/>
          <a:p>
            <a:r>
              <a:rPr lang="en-US" dirty="0" smtClean="0"/>
              <a:t>Trading Framework Examples</a:t>
            </a:r>
            <a:endParaRPr lang="en-US" dirty="0"/>
          </a:p>
        </p:txBody>
      </p:sp>
      <p:pic>
        <p:nvPicPr>
          <p:cNvPr id="4098" name="Picture 2" descr="http://ts2.mm.bing.net/images/thumbnail.aspx?q=4738972956033773&amp;id=419840350bd57d693e086a31a5b91194&amp;url=http%3a%2f%2fhome.gwi.net%2f%257Emonhegan%2fBossu_Wetl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6920" y="4282440"/>
            <a:ext cx="2926080" cy="2194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565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epa.gov/esd/land-sci/lcb/nrb/VFRDB/images/NCrefmap_final_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117956"/>
            <a:ext cx="4038600" cy="1835044"/>
          </a:xfrm>
          <a:prstGeom prst="rect">
            <a:avLst/>
          </a:prstGeom>
          <a:noFill/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381000" y="533400"/>
            <a:ext cx="7848600" cy="685800"/>
          </a:xfrm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Neuse River Trading &amp; </a:t>
            </a:r>
            <a:r>
              <a:rPr lang="en-US" sz="3200" dirty="0" smtClean="0">
                <a:solidFill>
                  <a:schemeClr val="tx1"/>
                </a:solidFill>
              </a:rPr>
              <a:t>Offset</a:t>
            </a:r>
            <a:r>
              <a:rPr lang="en-US" sz="3600" dirty="0" smtClean="0">
                <a:solidFill>
                  <a:schemeClr val="tx1"/>
                </a:solidFill>
              </a:rPr>
              <a:t> Program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1600200"/>
            <a:ext cx="5867400" cy="45720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Point-point trading framework</a:t>
            </a:r>
          </a:p>
          <a:p>
            <a:r>
              <a:rPr lang="en-US" sz="2600" dirty="0" smtClean="0"/>
              <a:t>20+ Neuse River Compliance Association Members can comply by meeting:</a:t>
            </a:r>
          </a:p>
          <a:p>
            <a:pPr lvl="1"/>
            <a:r>
              <a:rPr lang="en-US" dirty="0" smtClean="0"/>
              <a:t>Individual nutrient allocation; OR</a:t>
            </a:r>
          </a:p>
          <a:p>
            <a:pPr lvl="1"/>
            <a:r>
              <a:rPr lang="en-US" dirty="0" smtClean="0"/>
              <a:t>Aggregate allocation</a:t>
            </a:r>
          </a:p>
          <a:p>
            <a:r>
              <a:rPr lang="en-US" sz="2600" dirty="0" smtClean="0"/>
              <a:t>Member have reduced nutrient discharges approx 70%</a:t>
            </a:r>
          </a:p>
          <a:p>
            <a:r>
              <a:rPr lang="en-US" sz="2600" dirty="0" smtClean="0"/>
              <a:t>If allocations exceeded, must trade or pay into Wetlands Restoration Fund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8681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rsion A Master Purple">
  <a:themeElements>
    <a:clrScheme name="0 BC SmartArt">
      <a:dk1>
        <a:sysClr val="windowText" lastClr="000000"/>
      </a:dk1>
      <a:lt1>
        <a:sysClr val="window" lastClr="FFFFFF"/>
      </a:lt1>
      <a:dk2>
        <a:srgbClr val="262626"/>
      </a:dk2>
      <a:lt2>
        <a:srgbClr val="FFFFFF"/>
      </a:lt2>
      <a:accent1>
        <a:srgbClr val="009ED1"/>
      </a:accent1>
      <a:accent2>
        <a:srgbClr val="76B043"/>
      </a:accent2>
      <a:accent3>
        <a:srgbClr val="C0CAC7"/>
      </a:accent3>
      <a:accent4>
        <a:srgbClr val="F58220"/>
      </a:accent4>
      <a:accent5>
        <a:srgbClr val="909D93"/>
      </a:accent5>
      <a:accent6>
        <a:srgbClr val="332A86"/>
      </a:accent6>
      <a:hlink>
        <a:srgbClr val="009ED1"/>
      </a:hlink>
      <a:folHlink>
        <a:srgbClr val="009ED1"/>
      </a:folHlink>
    </a:clrScheme>
    <a:fontScheme name="BC PowerPoint Font Theme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Version A Master Blue">
  <a:themeElements>
    <a:clrScheme name="0 BC SmartArt">
      <a:dk1>
        <a:sysClr val="windowText" lastClr="000000"/>
      </a:dk1>
      <a:lt1>
        <a:sysClr val="window" lastClr="FFFFFF"/>
      </a:lt1>
      <a:dk2>
        <a:srgbClr val="262626"/>
      </a:dk2>
      <a:lt2>
        <a:srgbClr val="FFFFFF"/>
      </a:lt2>
      <a:accent1>
        <a:srgbClr val="009ED1"/>
      </a:accent1>
      <a:accent2>
        <a:srgbClr val="76B043"/>
      </a:accent2>
      <a:accent3>
        <a:srgbClr val="C0CAC7"/>
      </a:accent3>
      <a:accent4>
        <a:srgbClr val="F58220"/>
      </a:accent4>
      <a:accent5>
        <a:srgbClr val="909D93"/>
      </a:accent5>
      <a:accent6>
        <a:srgbClr val="332A86"/>
      </a:accent6>
      <a:hlink>
        <a:srgbClr val="009ED1"/>
      </a:hlink>
      <a:folHlink>
        <a:srgbClr val="009ED1"/>
      </a:folHlink>
    </a:clrScheme>
    <a:fontScheme name="BC PowerPoint Font Theme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Version A Master Green">
  <a:themeElements>
    <a:clrScheme name="0 BC SmartArt">
      <a:dk1>
        <a:sysClr val="windowText" lastClr="000000"/>
      </a:dk1>
      <a:lt1>
        <a:sysClr val="window" lastClr="FFFFFF"/>
      </a:lt1>
      <a:dk2>
        <a:srgbClr val="262626"/>
      </a:dk2>
      <a:lt2>
        <a:srgbClr val="FFFFFF"/>
      </a:lt2>
      <a:accent1>
        <a:srgbClr val="009ED1"/>
      </a:accent1>
      <a:accent2>
        <a:srgbClr val="76B043"/>
      </a:accent2>
      <a:accent3>
        <a:srgbClr val="C0CAC7"/>
      </a:accent3>
      <a:accent4>
        <a:srgbClr val="F58220"/>
      </a:accent4>
      <a:accent5>
        <a:srgbClr val="909D93"/>
      </a:accent5>
      <a:accent6>
        <a:srgbClr val="332A86"/>
      </a:accent6>
      <a:hlink>
        <a:srgbClr val="009ED1"/>
      </a:hlink>
      <a:folHlink>
        <a:srgbClr val="009ED1"/>
      </a:folHlink>
    </a:clrScheme>
    <a:fontScheme name="BC PowerPoint Font Theme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4.xml><?xml version="1.0" encoding="utf-8"?>
<a:theme xmlns:a="http://schemas.openxmlformats.org/drawingml/2006/main" name="Version A Master Light Gray">
  <a:themeElements>
    <a:clrScheme name="0 BC SmartArt">
      <a:dk1>
        <a:sysClr val="windowText" lastClr="000000"/>
      </a:dk1>
      <a:lt1>
        <a:sysClr val="window" lastClr="FFFFFF"/>
      </a:lt1>
      <a:dk2>
        <a:srgbClr val="262626"/>
      </a:dk2>
      <a:lt2>
        <a:srgbClr val="FFFFFF"/>
      </a:lt2>
      <a:accent1>
        <a:srgbClr val="009ED1"/>
      </a:accent1>
      <a:accent2>
        <a:srgbClr val="76B043"/>
      </a:accent2>
      <a:accent3>
        <a:srgbClr val="C0CAC7"/>
      </a:accent3>
      <a:accent4>
        <a:srgbClr val="F58220"/>
      </a:accent4>
      <a:accent5>
        <a:srgbClr val="909D93"/>
      </a:accent5>
      <a:accent6>
        <a:srgbClr val="332A86"/>
      </a:accent6>
      <a:hlink>
        <a:srgbClr val="009ED1"/>
      </a:hlink>
      <a:folHlink>
        <a:srgbClr val="009ED1"/>
      </a:folHlink>
    </a:clrScheme>
    <a:fontScheme name="BC PowerPoint Font Theme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5.xml><?xml version="1.0" encoding="utf-8"?>
<a:theme xmlns:a="http://schemas.openxmlformats.org/drawingml/2006/main" name="Version A Master Orange">
  <a:themeElements>
    <a:clrScheme name="0 BC SmartArt">
      <a:dk1>
        <a:sysClr val="windowText" lastClr="000000"/>
      </a:dk1>
      <a:lt1>
        <a:sysClr val="window" lastClr="FFFFFF"/>
      </a:lt1>
      <a:dk2>
        <a:srgbClr val="262626"/>
      </a:dk2>
      <a:lt2>
        <a:srgbClr val="FFFFFF"/>
      </a:lt2>
      <a:accent1>
        <a:srgbClr val="009ED1"/>
      </a:accent1>
      <a:accent2>
        <a:srgbClr val="76B043"/>
      </a:accent2>
      <a:accent3>
        <a:srgbClr val="C0CAC7"/>
      </a:accent3>
      <a:accent4>
        <a:srgbClr val="F58220"/>
      </a:accent4>
      <a:accent5>
        <a:srgbClr val="909D93"/>
      </a:accent5>
      <a:accent6>
        <a:srgbClr val="332A86"/>
      </a:accent6>
      <a:hlink>
        <a:srgbClr val="009ED1"/>
      </a:hlink>
      <a:folHlink>
        <a:srgbClr val="009ED1"/>
      </a:folHlink>
    </a:clrScheme>
    <a:fontScheme name="BC PowerPoint Font Theme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6.xml><?xml version="1.0" encoding="utf-8"?>
<a:theme xmlns:a="http://schemas.openxmlformats.org/drawingml/2006/main" name="Version A Master Dark Gray">
  <a:themeElements>
    <a:clrScheme name="0 BC SmartArt">
      <a:dk1>
        <a:sysClr val="windowText" lastClr="000000"/>
      </a:dk1>
      <a:lt1>
        <a:sysClr val="window" lastClr="FFFFFF"/>
      </a:lt1>
      <a:dk2>
        <a:srgbClr val="262626"/>
      </a:dk2>
      <a:lt2>
        <a:srgbClr val="FFFFFF"/>
      </a:lt2>
      <a:accent1>
        <a:srgbClr val="009ED1"/>
      </a:accent1>
      <a:accent2>
        <a:srgbClr val="76B043"/>
      </a:accent2>
      <a:accent3>
        <a:srgbClr val="C0CAC7"/>
      </a:accent3>
      <a:accent4>
        <a:srgbClr val="F58220"/>
      </a:accent4>
      <a:accent5>
        <a:srgbClr val="909D93"/>
      </a:accent5>
      <a:accent6>
        <a:srgbClr val="332A86"/>
      </a:accent6>
      <a:hlink>
        <a:srgbClr val="009ED1"/>
      </a:hlink>
      <a:folHlink>
        <a:srgbClr val="009ED1"/>
      </a:folHlink>
    </a:clrScheme>
    <a:fontScheme name="BC PowerPoint Font Theme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>
  <documentManagement>
    <_dlc_DocId xmlns="397c1d49-c51c-4243-b9f3-aba9c87bbb73">Y722YKNTZXEQ-257-126</_dlc_DocId>
    <_dlc_DocIdUrl xmlns="397c1d49-c51c-4243-b9f3-aba9c87bbb73">
      <Url>http://corporate.bc.com/MarketingCentral/thebrandproject/Templates2012/_layouts/DocIdRedir.aspx?ID=Y722YKNTZXEQ-257-126</Url>
      <Description>Y722YKNTZXEQ-257-126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28576A74A3D34CB95779ACBEDAB3D6" ma:contentTypeVersion="1" ma:contentTypeDescription="Create a new document." ma:contentTypeScope="" ma:versionID="a162192b5d6d5e817dacd66087098808">
  <xsd:schema xmlns:xsd="http://www.w3.org/2001/XMLSchema" xmlns:xs="http://www.w3.org/2001/XMLSchema" xmlns:p="http://schemas.microsoft.com/office/2006/metadata/properties" xmlns:ns2="397c1d49-c51c-4243-b9f3-aba9c87bbb73" targetNamespace="http://schemas.microsoft.com/office/2006/metadata/properties" ma:root="true" ma:fieldsID="4591de083f67a7694053f72cd1670a58" ns2:_="">
    <xsd:import namespace="397c1d49-c51c-4243-b9f3-aba9c87bbb7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7c1d49-c51c-4243-b9f3-aba9c87bbb7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5A8770C-6A8E-4C38-8B98-1C3A50E04770}">
  <ds:schemaRefs>
    <ds:schemaRef ds:uri="http://schemas.microsoft.com/office/2006/documentManagement/types"/>
    <ds:schemaRef ds:uri="397c1d49-c51c-4243-b9f3-aba9c87bbb73"/>
    <ds:schemaRef ds:uri="http://www.w3.org/XML/1998/namespace"/>
    <ds:schemaRef ds:uri="http://schemas.microsoft.com/office/2006/metadata/properties"/>
    <ds:schemaRef ds:uri="http://purl.org/dc/terms/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BB83E8F2-4F39-401B-A0F8-3CB42D29CED5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3459F52E-735B-4A9D-8739-D82AF981FF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7c1d49-c51c-4243-b9f3-aba9c87bbb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87481229-8910-43AA-9A3B-CD7A5608F0B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10447</TotalTime>
  <Words>827</Words>
  <Application>Microsoft Office PowerPoint</Application>
  <PresentationFormat>On-screen Show (4:3)</PresentationFormat>
  <Paragraphs>238</Paragraphs>
  <Slides>25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Version A Master Purple</vt:lpstr>
      <vt:lpstr>Version A Master Blue</vt:lpstr>
      <vt:lpstr>Version A Master Green</vt:lpstr>
      <vt:lpstr>Version A Master Light Gray</vt:lpstr>
      <vt:lpstr>Version A Master Orange</vt:lpstr>
      <vt:lpstr>Version A Master Dark Gray</vt:lpstr>
      <vt:lpstr>Nutrient Trading Framework in the Coosa Basin</vt:lpstr>
      <vt:lpstr>Today’s Outline</vt:lpstr>
      <vt:lpstr>PowerPoint Presentation</vt:lpstr>
      <vt:lpstr>Timeline</vt:lpstr>
      <vt:lpstr>Background</vt:lpstr>
      <vt:lpstr>Background</vt:lpstr>
      <vt:lpstr>What is Nutrient Trading?</vt:lpstr>
      <vt:lpstr>Trading Framework Examples</vt:lpstr>
      <vt:lpstr>Neuse River Trading &amp; Offset Program</vt:lpstr>
      <vt:lpstr>Lower Boise River </vt:lpstr>
      <vt:lpstr>Benefit and Cost of Incremental P-Removal</vt:lpstr>
      <vt:lpstr>Background: Proposed Coosa Basin Trading Framework</vt:lpstr>
      <vt:lpstr>Nutrient Trading Overview</vt:lpstr>
      <vt:lpstr>Feasibility Study</vt:lpstr>
      <vt:lpstr>Example Trade: City of Calhoun</vt:lpstr>
      <vt:lpstr>Example Trade Potential BMPs</vt:lpstr>
      <vt:lpstr>Source Reduction: Poultry Litter Export</vt:lpstr>
      <vt:lpstr>PowerPoint Presentation</vt:lpstr>
      <vt:lpstr>PowerPoint Presentation</vt:lpstr>
      <vt:lpstr>PowerPoint Presentation</vt:lpstr>
      <vt:lpstr>Pilot Nutrient Trading Monitoring Plan</vt:lpstr>
      <vt:lpstr>PowerPoint Presentation</vt:lpstr>
      <vt:lpstr>PowerPoint Presentation</vt:lpstr>
      <vt:lpstr>Next Steps</vt:lpstr>
      <vt:lpstr>Questions?</vt:lpstr>
    </vt:vector>
  </TitlesOfParts>
  <Company>Brown and Caldwell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Bowers, Lisa</dc:creator>
  <dc:description>MS10 BC2013</dc:description>
  <cp:lastModifiedBy>LHawks</cp:lastModifiedBy>
  <cp:revision>74</cp:revision>
  <dcterms:created xsi:type="dcterms:W3CDTF">2010-06-15T17:12:14Z</dcterms:created>
  <dcterms:modified xsi:type="dcterms:W3CDTF">2015-04-21T16:55:03Z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0x010100CB28576A74A3D34CB95779ACBEDAB3D6</vt:lpwstr>
  </property>
  <property fmtid="{D5CDD505-2E9C-101B-9397-08002B2CF9AE}" pid="3" name="_dlc_DocIdItemGuid">
    <vt:lpwstr>4cc4b854-4c2c-4263-9116-2f596d756345</vt:lpwstr>
  </property>
</Properties>
</file>