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0" r:id="rId4"/>
    <p:sldMasterId id="2147483794" r:id="rId5"/>
    <p:sldMasterId id="2147483975" r:id="rId6"/>
    <p:sldMasterId id="2147483666" r:id="rId7"/>
    <p:sldMasterId id="2147483764" r:id="rId8"/>
    <p:sldMasterId id="2147483926" r:id="rId9"/>
  </p:sldMasterIdLst>
  <p:notesMasterIdLst>
    <p:notesMasterId r:id="rId40"/>
  </p:notesMasterIdLst>
  <p:handoutMasterIdLst>
    <p:handoutMasterId r:id="rId41"/>
  </p:handoutMasterIdLst>
  <p:sldIdLst>
    <p:sldId id="358" r:id="rId10"/>
    <p:sldId id="365" r:id="rId11"/>
    <p:sldId id="386" r:id="rId12"/>
    <p:sldId id="370" r:id="rId13"/>
    <p:sldId id="363" r:id="rId14"/>
    <p:sldId id="412" r:id="rId15"/>
    <p:sldId id="385" r:id="rId16"/>
    <p:sldId id="374" r:id="rId17"/>
    <p:sldId id="390" r:id="rId18"/>
    <p:sldId id="394" r:id="rId19"/>
    <p:sldId id="405" r:id="rId20"/>
    <p:sldId id="406" r:id="rId21"/>
    <p:sldId id="404" r:id="rId22"/>
    <p:sldId id="409" r:id="rId23"/>
    <p:sldId id="372" r:id="rId24"/>
    <p:sldId id="402" r:id="rId25"/>
    <p:sldId id="387" r:id="rId26"/>
    <p:sldId id="401" r:id="rId27"/>
    <p:sldId id="411" r:id="rId28"/>
    <p:sldId id="407" r:id="rId29"/>
    <p:sldId id="375" r:id="rId30"/>
    <p:sldId id="371" r:id="rId31"/>
    <p:sldId id="391" r:id="rId32"/>
    <p:sldId id="410" r:id="rId33"/>
    <p:sldId id="392" r:id="rId34"/>
    <p:sldId id="403" r:id="rId35"/>
    <p:sldId id="399" r:id="rId36"/>
    <p:sldId id="408" r:id="rId37"/>
    <p:sldId id="373" r:id="rId38"/>
    <p:sldId id="361"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889">
          <p15:clr>
            <a:srgbClr val="A4A3A4"/>
          </p15:clr>
        </p15:guide>
        <p15:guide id="2" pos="5261">
          <p15:clr>
            <a:srgbClr val="A4A3A4"/>
          </p15:clr>
        </p15:guide>
      </p15:sldGuideLst>
    </p:ext>
    <p:ext uri="{2D200454-40CA-4A62-9FC3-DE9A4176ACB9}">
      <p15:notesGuideLst xmlns:p15="http://schemas.microsoft.com/office/powerpoint/2012/main" xmlns="">
        <p15:guide id="1" orient="horz" pos="3109">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1334"/>
    <a:srgbClr val="CFDAC2"/>
    <a:srgbClr val="00338D"/>
    <a:srgbClr val="B3B3B3"/>
    <a:srgbClr val="CCCCCC"/>
    <a:srgbClr val="E6E6E6"/>
    <a:srgbClr val="999999"/>
    <a:srgbClr val="6C6F70"/>
    <a:srgbClr val="597AB5"/>
    <a:srgbClr val="99AD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2" autoAdjust="0"/>
    <p:restoredTop sz="82561" autoAdjust="0"/>
  </p:normalViewPr>
  <p:slideViewPr>
    <p:cSldViewPr>
      <p:cViewPr>
        <p:scale>
          <a:sx n="110" d="100"/>
          <a:sy n="110" d="100"/>
        </p:scale>
        <p:origin x="-144" y="438"/>
      </p:cViewPr>
      <p:guideLst>
        <p:guide orient="horz" pos="3889"/>
        <p:guide pos="5261"/>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4452"/>
    </p:cViewPr>
  </p:sorterViewPr>
  <p:notesViewPr>
    <p:cSldViewPr>
      <p:cViewPr varScale="1">
        <p:scale>
          <a:sx n="82" d="100"/>
          <a:sy n="82" d="100"/>
        </p:scale>
        <p:origin x="-1974" y="-96"/>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a:lvl1pPr>
          </a:lstStyle>
          <a:p>
            <a:fld id="{0129DFB0-39C6-46CB-9010-D1344F0671B7}" type="datetimeFigureOut">
              <a:rPr lang="en-AU" smtClean="0"/>
              <a:pPr/>
              <a:t>2/05/2017</a:t>
            </a:fld>
            <a:endParaRPr lang="en-AU" dirty="0"/>
          </a:p>
        </p:txBody>
      </p:sp>
      <p:sp>
        <p:nvSpPr>
          <p:cNvPr id="4" name="Footer Placeholder 3"/>
          <p:cNvSpPr>
            <a:spLocks noGrp="1"/>
          </p:cNvSpPr>
          <p:nvPr>
            <p:ph type="ftr" sz="quarter" idx="2"/>
          </p:nvPr>
        </p:nvSpPr>
        <p:spPr>
          <a:xfrm>
            <a:off x="0" y="8829574"/>
            <a:ext cx="3038604" cy="465340"/>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p:cNvSpPr>
            <a:spLocks noGrp="1"/>
          </p:cNvSpPr>
          <p:nvPr>
            <p:ph type="sldNum" sz="quarter" idx="3"/>
          </p:nvPr>
        </p:nvSpPr>
        <p:spPr>
          <a:xfrm>
            <a:off x="3970159" y="8829574"/>
            <a:ext cx="3038604" cy="465340"/>
          </a:xfrm>
          <a:prstGeom prst="rect">
            <a:avLst/>
          </a:prstGeom>
        </p:spPr>
        <p:txBody>
          <a:bodyPr vert="horz" lIns="91440" tIns="45720" rIns="91440" bIns="45720" rtlCol="0" anchor="b"/>
          <a:lstStyle>
            <a:lvl1pPr algn="r">
              <a:defRPr sz="1200"/>
            </a:lvl1pPr>
          </a:lstStyle>
          <a:p>
            <a:fld id="{E9FB7B34-2489-470D-9977-AB970587CF6F}" type="slidenum">
              <a:rPr lang="en-AU" smtClean="0"/>
              <a:pPr/>
              <a:t>‹#›</a:t>
            </a:fld>
            <a:endParaRPr lang="en-AU" dirty="0"/>
          </a:p>
        </p:txBody>
      </p:sp>
    </p:spTree>
    <p:extLst>
      <p:ext uri="{BB962C8B-B14F-4D97-AF65-F5344CB8AC3E}">
        <p14:creationId xmlns:p14="http://schemas.microsoft.com/office/powerpoint/2010/main" val="302511479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970939" y="0"/>
            <a:ext cx="3037840" cy="464820"/>
          </a:xfrm>
          <a:prstGeom prst="rect">
            <a:avLst/>
          </a:prstGeom>
        </p:spPr>
        <p:txBody>
          <a:bodyPr vert="horz" lIns="91440" tIns="45720" rIns="91440" bIns="45720" rtlCol="0"/>
          <a:lstStyle>
            <a:lvl1pPr algn="r">
              <a:defRPr sz="1200"/>
            </a:lvl1pPr>
          </a:lstStyle>
          <a:p>
            <a:fld id="{0A2E0E3A-835C-4E89-B822-40FBD8892F99}" type="datetimeFigureOut">
              <a:rPr lang="en-AU" smtClean="0"/>
              <a:pPr/>
              <a:t>2/05/2017</a:t>
            </a:fld>
            <a:endParaRPr lang="en-AU" dirty="0"/>
          </a:p>
        </p:txBody>
      </p:sp>
      <p:sp>
        <p:nvSpPr>
          <p:cNvPr id="4" name="Slide Image Placeholder 3"/>
          <p:cNvSpPr>
            <a:spLocks noGrp="1" noRot="1" noChangeAspect="1"/>
          </p:cNvSpPr>
          <p:nvPr>
            <p:ph type="sldImg" idx="2"/>
          </p:nvPr>
        </p:nvSpPr>
        <p:spPr>
          <a:xfrm>
            <a:off x="1179513" y="696913"/>
            <a:ext cx="4651375" cy="348773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1" y="8829967"/>
            <a:ext cx="3037840" cy="46482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1440" tIns="45720" rIns="91440" bIns="45720" rtlCol="0" anchor="b"/>
          <a:lstStyle>
            <a:lvl1pPr algn="r">
              <a:defRPr sz="1200"/>
            </a:lvl1pPr>
          </a:lstStyle>
          <a:p>
            <a:fld id="{59C4D8CE-9714-47DA-9CA1-FFF496958A6C}" type="slidenum">
              <a:rPr lang="en-AU" smtClean="0"/>
              <a:pPr/>
              <a:t>‹#›</a:t>
            </a:fld>
            <a:endParaRPr lang="en-AU" dirty="0"/>
          </a:p>
        </p:txBody>
      </p:sp>
    </p:spTree>
    <p:extLst>
      <p:ext uri="{BB962C8B-B14F-4D97-AF65-F5344CB8AC3E}">
        <p14:creationId xmlns:p14="http://schemas.microsoft.com/office/powerpoint/2010/main" val="121761145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Determined and mapped service areas for </a:t>
            </a:r>
            <a:r>
              <a:rPr lang="en-US" dirty="0" smtClean="0"/>
              <a:t>region – needs to be updated, lacking GIS in some areas. Some counties</a:t>
            </a:r>
            <a:r>
              <a:rPr lang="en-US" baseline="0" dirty="0" smtClean="0"/>
              <a:t> consider “Entire county” to be service area, even if they don’t have pipes there or plan to have pipes in next 20-30 </a:t>
            </a:r>
            <a:r>
              <a:rPr lang="en-US" baseline="0" dirty="0" err="1" smtClean="0"/>
              <a:t>yerars</a:t>
            </a:r>
            <a:r>
              <a:rPr lang="en-US" baseline="0" dirty="0" smtClean="0"/>
              <a:t>.</a:t>
            </a:r>
            <a:endParaRPr lang="en-US" dirty="0" smtClean="0"/>
          </a:p>
          <a:p>
            <a:endParaRPr lang="en-US" dirty="0"/>
          </a:p>
        </p:txBody>
      </p:sp>
    </p:spTree>
    <p:extLst>
      <p:ext uri="{BB962C8B-B14F-4D97-AF65-F5344CB8AC3E}">
        <p14:creationId xmlns:p14="http://schemas.microsoft.com/office/powerpoint/2010/main" val="4865000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all the systems listed, we then evaluated whether they could meet target reliability goals under emergency scenarios.</a:t>
            </a:r>
            <a:endParaRPr lang="en-US" dirty="0"/>
          </a:p>
        </p:txBody>
      </p:sp>
    </p:spTree>
    <p:extLst>
      <p:ext uri="{BB962C8B-B14F-4D97-AF65-F5344CB8AC3E}">
        <p14:creationId xmlns:p14="http://schemas.microsoft.com/office/powerpoint/2010/main" val="1912809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Proposed projects and estimated </a:t>
            </a:r>
            <a:r>
              <a:rPr lang="en-US" dirty="0" smtClean="0"/>
              <a:t>costs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For all counties, I made sure there was at least one interconnection with a system in the Coosa region. That is why some long pipes are proposed. For example Towns has a connection with NC but a connection with Union County was proposed to identify one possible interconnection in the Coosa region. If what the shortest proposed interconnection was already an infeasible distance, I did not propose other interconnections. I proposed interconnections anywhere that it seemed easily achievable based on available GIS data. I did not propose additional interconnections for Catoosa, because they already have 9 and it makes more sense to use and maintain those. I cannot say it was driven by deficits for Phase II.</a:t>
            </a:r>
          </a:p>
          <a:p>
            <a:endParaRPr lang="en-US" dirty="0"/>
          </a:p>
        </p:txBody>
      </p:sp>
    </p:spTree>
    <p:extLst>
      <p:ext uri="{BB962C8B-B14F-4D97-AF65-F5344CB8AC3E}">
        <p14:creationId xmlns:p14="http://schemas.microsoft.com/office/powerpoint/2010/main" val="303588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Collected data, pipes, water mains, water</a:t>
            </a:r>
            <a:r>
              <a:rPr lang="en-US" baseline="0" dirty="0" smtClean="0"/>
              <a:t> treatment plan capacities, permit limits, water availability. Demand – current (2010) and 2050 – from Regional Water Plan</a:t>
            </a:r>
          </a:p>
          <a:p>
            <a:r>
              <a:rPr lang="en-US" dirty="0" smtClean="0"/>
              <a:t>Red dots are existing; orange are proposed. </a:t>
            </a:r>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projects and estimated costs</a:t>
            </a:r>
            <a:endParaRPr lang="en-US" dirty="0"/>
          </a:p>
        </p:txBody>
      </p:sp>
    </p:spTree>
    <p:extLst>
      <p:ext uri="{BB962C8B-B14F-4D97-AF65-F5344CB8AC3E}">
        <p14:creationId xmlns:p14="http://schemas.microsoft.com/office/powerpoint/2010/main" val="303588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Collected data, pipes, water mains, water</a:t>
            </a:r>
            <a:r>
              <a:rPr lang="en-US" baseline="0" dirty="0" smtClean="0"/>
              <a:t> treatment plan capacities, permit limits, water availability. Demand – current (2010) and 2050 – from Regional Water Plan</a:t>
            </a:r>
          </a:p>
          <a:p>
            <a:r>
              <a:rPr lang="en-US" dirty="0" smtClean="0"/>
              <a:t>Red dots are existing; orange are proposed. </a:t>
            </a:r>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projects and estimated costs</a:t>
            </a:r>
            <a:endParaRPr lang="en-US" dirty="0"/>
          </a:p>
        </p:txBody>
      </p:sp>
    </p:spTree>
    <p:extLst>
      <p:ext uri="{BB962C8B-B14F-4D97-AF65-F5344CB8AC3E}">
        <p14:creationId xmlns:p14="http://schemas.microsoft.com/office/powerpoint/2010/main" val="30358807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Collected data, pipes, water mains, water</a:t>
            </a:r>
            <a:r>
              <a:rPr lang="en-US" baseline="0" dirty="0" smtClean="0"/>
              <a:t> treatment plan capacities, permit limits, water availability. Demand – current (2015) and 2050 – from Regional Water Plan</a:t>
            </a:r>
          </a:p>
          <a:p>
            <a:r>
              <a:rPr lang="en-US" dirty="0" smtClean="0"/>
              <a:t>Red dots are existing; orange are proposed. </a:t>
            </a:r>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projects and estimated costs</a:t>
            </a:r>
            <a:endParaRPr lang="en-US" dirty="0"/>
          </a:p>
        </p:txBody>
      </p:sp>
    </p:spTree>
    <p:extLst>
      <p:ext uri="{BB962C8B-B14F-4D97-AF65-F5344CB8AC3E}">
        <p14:creationId xmlns:p14="http://schemas.microsoft.com/office/powerpoint/2010/main" val="30358807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Proposed projects and estimated costs</a:t>
            </a:r>
            <a:endParaRPr lang="en-US" dirty="0"/>
          </a:p>
        </p:txBody>
      </p:sp>
    </p:spTree>
    <p:extLst>
      <p:ext uri="{BB962C8B-B14F-4D97-AF65-F5344CB8AC3E}">
        <p14:creationId xmlns:p14="http://schemas.microsoft.com/office/powerpoint/2010/main" val="30358807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Interconnections were preferred evaluation for this REI Plan, to continue to connect Coosa systems; however, infrastructure redundancy may be more feasibly achieved by addressing redundancy at the </a:t>
            </a:r>
            <a:r>
              <a:rPr lang="en-US" dirty="0" err="1" smtClean="0"/>
              <a:t>WTP</a:t>
            </a:r>
            <a:endParaRPr lang="en-US" dirty="0"/>
          </a:p>
        </p:txBody>
      </p:sp>
    </p:spTree>
    <p:extLst>
      <p:ext uri="{BB962C8B-B14F-4D97-AF65-F5344CB8AC3E}">
        <p14:creationId xmlns:p14="http://schemas.microsoft.com/office/powerpoint/2010/main" val="303588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Collected data, pipes, water mains, water</a:t>
            </a:r>
            <a:r>
              <a:rPr lang="en-US" baseline="0" dirty="0" smtClean="0"/>
              <a:t> treatment plan capacities, permit limits, water availability.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effectLst>
                  <a:outerShdw blurRad="38100" dist="38100" dir="2700000" algn="tl">
                    <a:srgbClr val="000000">
                      <a:alpha val="43137"/>
                    </a:srgbClr>
                  </a:outerShdw>
                </a:effectLst>
              </a:rPr>
              <a:t>We also digitized paper maps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interconnections which are considered Existing, Location Unknown were identified from information found on </a:t>
            </a:r>
            <a:r>
              <a:rPr lang="en-US" sz="1200" kern="1200" dirty="0" err="1" smtClean="0">
                <a:solidFill>
                  <a:schemeClr val="tx1"/>
                </a:solidFill>
                <a:effectLst/>
                <a:latin typeface="+mn-lt"/>
                <a:ea typeface="+mn-ea"/>
                <a:cs typeface="+mn-cs"/>
              </a:rPr>
              <a:t>gadrinkingwater.net</a:t>
            </a:r>
            <a:r>
              <a:rPr lang="en-US" sz="1200" kern="1200" dirty="0" smtClean="0">
                <a:solidFill>
                  <a:schemeClr val="tx1"/>
                </a:solidFill>
                <a:effectLst/>
                <a:latin typeface="+mn-lt"/>
                <a:ea typeface="+mn-ea"/>
                <a:cs typeface="+mn-cs"/>
              </a:rPr>
              <a:t> or by talking to systems superintendents who we called.</a:t>
            </a:r>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30274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phase take</a:t>
            </a:r>
            <a:r>
              <a:rPr lang="en-US" baseline="0" dirty="0" smtClean="0"/>
              <a:t> about 6-9 months, but could be delayed due to budget concerns. </a:t>
            </a:r>
            <a:r>
              <a:rPr lang="en-US" baseline="0" smtClean="0"/>
              <a:t>Could </a:t>
            </a:r>
            <a:r>
              <a:rPr lang="en-US" baseline="0" dirty="0" smtClean="0"/>
              <a:t>also accelerate timeframe by combining phases.</a:t>
            </a:r>
          </a:p>
          <a:p>
            <a:endParaRPr lang="en-US" dirty="0"/>
          </a:p>
        </p:txBody>
      </p:sp>
    </p:spTree>
    <p:extLst>
      <p:ext uri="{BB962C8B-B14F-4D97-AF65-F5344CB8AC3E}">
        <p14:creationId xmlns:p14="http://schemas.microsoft.com/office/powerpoint/2010/main" val="3705266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Collected data, pipes, water mains, water</a:t>
            </a:r>
            <a:r>
              <a:rPr lang="en-US" baseline="0" dirty="0" smtClean="0"/>
              <a:t> treatment plan capacities, permit limits, water availability. </a:t>
            </a:r>
          </a:p>
          <a:p>
            <a:endParaRPr lang="en-US" baseline="0" dirty="0" smtClean="0"/>
          </a:p>
          <a:p>
            <a:r>
              <a:rPr lang="en-US" dirty="0" smtClean="0"/>
              <a:t>Red dots are existing; orange are proposed. </a:t>
            </a:r>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Collected data, pipes, water mains, water</a:t>
            </a:r>
            <a:r>
              <a:rPr lang="en-US" baseline="0" dirty="0" smtClean="0"/>
              <a:t> treatment plan capacities, permit limits, water availability. Demand – current (2015) and 2050 – from Regional Water Plan</a:t>
            </a:r>
          </a:p>
          <a:p>
            <a:r>
              <a:rPr lang="en-US" dirty="0" smtClean="0"/>
              <a:t>Red dots are existing; orange are proposed. </a:t>
            </a:r>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Collected data, pipes, water mains, water</a:t>
            </a:r>
            <a:r>
              <a:rPr lang="en-US" baseline="0" dirty="0" smtClean="0"/>
              <a:t> treatment plan capacities, permit limits, water availability. Demand – current (2015) and 2050 – from Regional Water Plan</a:t>
            </a:r>
          </a:p>
          <a:p>
            <a:r>
              <a:rPr lang="en-US" dirty="0" smtClean="0"/>
              <a:t>Red dots are existing; orange are proposed. </a:t>
            </a:r>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Except Dade – only one system in Dade</a:t>
            </a:r>
          </a:p>
          <a:p>
            <a:endParaRPr lang="en-US" dirty="0"/>
          </a:p>
        </p:txBody>
      </p:sp>
    </p:spTree>
    <p:extLst>
      <p:ext uri="{BB962C8B-B14F-4D97-AF65-F5344CB8AC3E}">
        <p14:creationId xmlns:p14="http://schemas.microsoft.com/office/powerpoint/2010/main" val="253027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Evaluated</a:t>
            </a:r>
            <a:r>
              <a:rPr lang="en-US" baseline="0" dirty="0" smtClean="0"/>
              <a:t> systems and sources for each county – capacities.</a:t>
            </a:r>
          </a:p>
          <a:p>
            <a:endParaRPr lang="en-US" dirty="0" smtClean="0"/>
          </a:p>
        </p:txBody>
      </p:sp>
    </p:spTree>
    <p:extLst>
      <p:ext uri="{BB962C8B-B14F-4D97-AF65-F5344CB8AC3E}">
        <p14:creationId xmlns:p14="http://schemas.microsoft.com/office/powerpoint/2010/main" val="3634032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first step for REI planning, we compared demand</a:t>
            </a:r>
            <a:r>
              <a:rPr lang="en-US" baseline="0" dirty="0" smtClean="0"/>
              <a:t> with availability (i.e., permitted capacity) for 2015 and 2050 – info from Regional Water plan.</a:t>
            </a:r>
          </a:p>
          <a:p>
            <a:r>
              <a:rPr lang="en-US" baseline="0" dirty="0" smtClean="0"/>
              <a:t>Count aggregate. All counties but two have enough current permitted capacity to meet projected 2050 demand.</a:t>
            </a:r>
            <a:endParaRPr lang="en-US" dirty="0"/>
          </a:p>
        </p:txBody>
      </p:sp>
    </p:spTree>
    <p:extLst>
      <p:ext uri="{BB962C8B-B14F-4D97-AF65-F5344CB8AC3E}">
        <p14:creationId xmlns:p14="http://schemas.microsoft.com/office/powerpoint/2010/main" val="3634032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Systems we included in this study – by county. Always included the “biggest” or primary system in a county, and at least one</a:t>
            </a:r>
            <a:r>
              <a:rPr lang="en-US" baseline="0" dirty="0" smtClean="0"/>
              <a:t> secondary. For some counties, included 3 or more systems. </a:t>
            </a:r>
            <a:r>
              <a:rPr lang="en-US" dirty="0" smtClean="0"/>
              <a:t> </a:t>
            </a:r>
          </a:p>
          <a:p>
            <a:r>
              <a:rPr lang="en-US" dirty="0" smtClean="0"/>
              <a:t>Allocated projected demand by population served. Removed self-serve customers, and smaller systems, allocated demand</a:t>
            </a:r>
            <a:r>
              <a:rPr lang="en-US" baseline="0" dirty="0" smtClean="0"/>
              <a:t> through 2050.</a:t>
            </a:r>
          </a:p>
          <a:p>
            <a:endParaRPr lang="en-US" dirty="0"/>
          </a:p>
        </p:txBody>
      </p:sp>
    </p:spTree>
    <p:extLst>
      <p:ext uri="{BB962C8B-B14F-4D97-AF65-F5344CB8AC3E}">
        <p14:creationId xmlns:p14="http://schemas.microsoft.com/office/powerpoint/2010/main" val="376832675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16.png"/><Relationship Id="rId2" Type="http://schemas.openxmlformats.org/officeDocument/2006/relationships/image" Target="../media/image11.gif"/><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0.png"/><Relationship Id="rId2" Type="http://schemas.openxmlformats.org/officeDocument/2006/relationships/image" Target="../media/image11.gif"/><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image" Target="../media/image20.png"/><Relationship Id="rId2" Type="http://schemas.openxmlformats.org/officeDocument/2006/relationships/image" Target="../media/image11.gif"/><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21.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pic>
        <p:nvPicPr>
          <p:cNvPr id="3"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982364" y="5589240"/>
            <a:ext cx="2622084" cy="43204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bwMode="black">
          <a:xfrm>
            <a:off x="5677305" y="6156678"/>
            <a:ext cx="285318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AU" sz="1300" b="0" dirty="0" smtClean="0">
                <a:solidFill>
                  <a:srgbClr val="00338D"/>
                </a:solidFill>
                <a:latin typeface="Arial" pitchFamily="34" charset="0"/>
                <a:cs typeface="Arial" pitchFamily="34" charset="0"/>
              </a:rPr>
              <a:t> www.jacobs.com | worldwide</a:t>
            </a:r>
            <a:endParaRPr kumimoji="0" lang="en-AU" sz="1300" b="0" i="0" u="none" strike="noStrike" kern="1200" cap="none" spc="0" normalizeH="0" baseline="0" noProof="0" dirty="0">
              <a:ln>
                <a:noFill/>
              </a:ln>
              <a:solidFill>
                <a:srgbClr val="00338D"/>
              </a:solidFill>
              <a:effectLst/>
              <a:uLnTx/>
              <a:uFillTx/>
              <a:latin typeface="Arial" pitchFamily="34" charset="0"/>
              <a:cs typeface="Arial" pitchFamily="34" charset="0"/>
            </a:endParaRPr>
          </a:p>
        </p:txBody>
      </p:sp>
      <p:sp>
        <p:nvSpPr>
          <p:cNvPr id="6" name="Rectangle 5"/>
          <p:cNvSpPr/>
          <p:nvPr userDrawn="1"/>
        </p:nvSpPr>
        <p:spPr bwMode="black">
          <a:xfrm>
            <a:off x="0" y="2782638"/>
            <a:ext cx="9144000" cy="129443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Picture Placeholder 4"/>
          <p:cNvSpPr>
            <a:spLocks noGrp="1"/>
          </p:cNvSpPr>
          <p:nvPr>
            <p:ph type="pic" sz="quarter" idx="11" hasCustomPrompt="1"/>
          </p:nvPr>
        </p:nvSpPr>
        <p:spPr>
          <a:xfrm>
            <a:off x="5982364" y="2782638"/>
            <a:ext cx="3163644" cy="1294434"/>
          </a:xfrm>
          <a:prstGeom prst="rect">
            <a:avLst/>
          </a:prstGeom>
          <a:solidFill>
            <a:schemeClr val="bg1"/>
          </a:solidFill>
        </p:spPr>
        <p:txBody>
          <a:bodyPr anchor="t" anchorCtr="1"/>
          <a:lstStyle>
            <a:lvl1pPr marL="0" indent="0" algn="ctr">
              <a:buFontTx/>
              <a:buNone/>
              <a:defRPr sz="1600"/>
            </a:lvl1pPr>
          </a:lstStyle>
          <a:p>
            <a:r>
              <a:rPr lang="en-AU" dirty="0" smtClean="0"/>
              <a:t>Click icon to add picture or delete if not required.</a:t>
            </a:r>
            <a:endParaRPr lang="en-AU" dirty="0"/>
          </a:p>
        </p:txBody>
      </p:sp>
      <p:sp>
        <p:nvSpPr>
          <p:cNvPr id="9" name="Title 1"/>
          <p:cNvSpPr>
            <a:spLocks noGrp="1"/>
          </p:cNvSpPr>
          <p:nvPr>
            <p:ph type="ctrTitle"/>
          </p:nvPr>
        </p:nvSpPr>
        <p:spPr bwMode="black">
          <a:xfrm>
            <a:off x="323527" y="2904379"/>
            <a:ext cx="5353777" cy="576064"/>
          </a:xfrm>
          <a:prstGeom prst="rect">
            <a:avLst/>
          </a:prstGeom>
        </p:spPr>
        <p:txBody>
          <a:bodyPr lIns="0" tIns="0" rIns="0" bIns="0" anchor="b">
            <a:normAutofit/>
          </a:bodyPr>
          <a:lstStyle>
            <a:lvl1pPr algn="l">
              <a:defRPr sz="2800" b="1">
                <a:solidFill>
                  <a:schemeClr val="bg1"/>
                </a:solidFill>
                <a:latin typeface="Arial" pitchFamily="34" charset="0"/>
                <a:cs typeface="Arial" pitchFamily="34" charset="0"/>
              </a:defRPr>
            </a:lvl1pPr>
          </a:lstStyle>
          <a:p>
            <a:r>
              <a:rPr lang="en-US" smtClean="0"/>
              <a:t>Click to edit Master title style</a:t>
            </a:r>
            <a:endParaRPr lang="en-AU" dirty="0"/>
          </a:p>
        </p:txBody>
      </p:sp>
      <p:sp>
        <p:nvSpPr>
          <p:cNvPr id="10" name="Subtitle 2"/>
          <p:cNvSpPr>
            <a:spLocks noGrp="1"/>
          </p:cNvSpPr>
          <p:nvPr>
            <p:ph type="subTitle" idx="1"/>
          </p:nvPr>
        </p:nvSpPr>
        <p:spPr bwMode="gray">
          <a:xfrm>
            <a:off x="324351" y="3492695"/>
            <a:ext cx="5352789" cy="288032"/>
          </a:xfrm>
          <a:prstGeom prst="rect">
            <a:avLst/>
          </a:prstGeom>
        </p:spPr>
        <p:txBody>
          <a:bodyPr lIns="0" tIns="0" rIns="0" bIns="0" anchor="ctr"/>
          <a:lstStyle>
            <a:lvl1pPr marL="0" indent="0" algn="l">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11" name="Text Placeholder 10"/>
          <p:cNvSpPr>
            <a:spLocks noGrp="1"/>
          </p:cNvSpPr>
          <p:nvPr>
            <p:ph type="body" sz="quarter" idx="12" hasCustomPrompt="1"/>
          </p:nvPr>
        </p:nvSpPr>
        <p:spPr>
          <a:xfrm>
            <a:off x="324351" y="4221088"/>
            <a:ext cx="5352954" cy="433387"/>
          </a:xfrm>
          <a:prstGeom prst="rect">
            <a:avLst/>
          </a:prstGeom>
        </p:spPr>
        <p:txBody>
          <a:bodyPr lIns="18000" tIns="0" rIns="0" bIns="0" anchor="ctr"/>
          <a:lstStyle>
            <a:lvl1pPr marL="0" indent="0">
              <a:buNone/>
              <a:defRPr sz="1400" baseline="0">
                <a:solidFill>
                  <a:srgbClr val="00338D"/>
                </a:solidFill>
              </a:defRPr>
            </a:lvl1pPr>
          </a:lstStyle>
          <a:p>
            <a:pPr lvl="0"/>
            <a:r>
              <a:rPr lang="en-US" dirty="0" smtClean="0"/>
              <a:t>Insert date</a:t>
            </a:r>
            <a:endParaRPr lang="en-AU" dirty="0"/>
          </a:p>
        </p:txBody>
      </p:sp>
      <p:pic>
        <p:nvPicPr>
          <p:cNvPr id="12" name="SKMJACOBSLOGO" descr="I:\GMKT\Admin\Graphics\JACOBS BRANDED AND CO-BRANDED TEMPLATES\PowerPoint\Links\JacobsSKM-Logo_Blue+Grey_RGB.jpg"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860032" y="5572313"/>
            <a:ext cx="3744416" cy="457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Chris\SKMJACOBS\24 Oct 2014\PowerPoint 4 by 3 Default Image.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9775"/>
            <a:ext cx="9144000" cy="2792413"/>
          </a:xfrm>
          <a:prstGeom prst="rect">
            <a:avLst/>
          </a:prstGeom>
          <a:noFill/>
          <a:extLst>
            <a:ext uri="{909E8E84-426E-40DD-AFC4-6F175D3DCCD1}">
              <a14:hiddenFill xmlns:a14="http://schemas.microsoft.com/office/drawing/2010/main">
                <a:solidFill>
                  <a:srgbClr val="FFFFFF"/>
                </a:solidFill>
              </a14:hiddenFill>
            </a:ext>
          </a:extLst>
        </p:spPr>
      </p:pic>
      <p:pic>
        <p:nvPicPr>
          <p:cNvPr id="2" name="JACOBSZATE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97360" y="5641411"/>
            <a:ext cx="4333503" cy="379876"/>
          </a:xfrm>
          <a:prstGeom prst="rect">
            <a:avLst/>
          </a:prstGeom>
        </p:spPr>
      </p:pic>
      <p:pic>
        <p:nvPicPr>
          <p:cNvPr id="5" name="JACOBSMATASIS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966598" y="5667127"/>
            <a:ext cx="3563888" cy="330546"/>
          </a:xfrm>
          <a:prstGeom prst="rect">
            <a:avLst/>
          </a:prstGeom>
        </p:spPr>
      </p:pic>
      <p:pic>
        <p:nvPicPr>
          <p:cNvPr id="13" name="Picture 12" descr="JACOBSGUIMARLOGO" hidden="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8206" y="5669627"/>
            <a:ext cx="3002280" cy="271272"/>
          </a:xfrm>
          <a:prstGeom prst="rect">
            <a:avLst/>
          </a:prstGeom>
        </p:spPr>
      </p:pic>
      <p:pic>
        <p:nvPicPr>
          <p:cNvPr id="14" name="JACOBSLOGO" descr="JFSLLOGO" hidden="1"/>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6691989" y="5589239"/>
            <a:ext cx="1838497" cy="432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11065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pPr/>
              <a:t>‹#›</a:t>
            </a:fld>
            <a:endParaRPr lang="en-AU" dirty="0"/>
          </a:p>
        </p:txBody>
      </p:sp>
      <p:sp>
        <p:nvSpPr>
          <p:cNvPr id="8" name="Content Placeholder 2"/>
          <p:cNvSpPr>
            <a:spLocks noGrp="1"/>
          </p:cNvSpPr>
          <p:nvPr>
            <p:ph sz="half" idx="1"/>
          </p:nvPr>
        </p:nvSpPr>
        <p:spPr>
          <a:xfrm>
            <a:off x="453008" y="1052736"/>
            <a:ext cx="4042792" cy="489654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Content Placeholder 3"/>
          <p:cNvSpPr>
            <a:spLocks noGrp="1"/>
          </p:cNvSpPr>
          <p:nvPr>
            <p:ph sz="half" idx="2"/>
          </p:nvPr>
        </p:nvSpPr>
        <p:spPr>
          <a:xfrm>
            <a:off x="4644008" y="1052736"/>
            <a:ext cx="4042792" cy="489654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1515094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dirty="0"/>
          </a:p>
        </p:txBody>
      </p:sp>
      <p:sp>
        <p:nvSpPr>
          <p:cNvPr id="3" name="Text Placeholder 2"/>
          <p:cNvSpPr>
            <a:spLocks noGrp="1"/>
          </p:cNvSpPr>
          <p:nvPr>
            <p:ph type="body" idx="1"/>
          </p:nvPr>
        </p:nvSpPr>
        <p:spPr>
          <a:xfrm>
            <a:off x="457200" y="1052736"/>
            <a:ext cx="4040188" cy="668642"/>
          </a:xfrm>
        </p:spPr>
        <p:txBody>
          <a:bodyPr anchor="t" anchorCtr="0">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6182" y="1772816"/>
            <a:ext cx="4041206" cy="4176464"/>
          </a:xfrm>
        </p:spPr>
        <p:txBody>
          <a:bodyPr>
            <a:norm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6" y="1052736"/>
            <a:ext cx="4041775" cy="668642"/>
          </a:xfrm>
        </p:spPr>
        <p:txBody>
          <a:bodyPr anchor="t" anchorCtr="0">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008" y="1772816"/>
            <a:ext cx="4042793" cy="4176464"/>
          </a:xfrm>
        </p:spPr>
        <p:txBody>
          <a:bodyPr>
            <a:norm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69994584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5834054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3563888" y="1052736"/>
            <a:ext cx="5122913" cy="4896544"/>
          </a:xfrm>
        </p:spPr>
        <p:txBody>
          <a:bodyPr>
            <a:norm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3"/>
          <p:cNvSpPr>
            <a:spLocks noGrp="1"/>
          </p:cNvSpPr>
          <p:nvPr>
            <p:ph type="body" sz="half" idx="2"/>
          </p:nvPr>
        </p:nvSpPr>
        <p:spPr>
          <a:xfrm>
            <a:off x="450630" y="1052736"/>
            <a:ext cx="3014883" cy="4896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381499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457200" y="1052736"/>
            <a:ext cx="5410944" cy="4885852"/>
          </a:xfrm>
        </p:spPr>
        <p:txBody>
          <a:bodyPr/>
          <a:lstStyle>
            <a:lvl1pPr>
              <a:spcBef>
                <a:spcPts val="1200"/>
              </a:spcBef>
              <a:spcAft>
                <a:spcPts val="0"/>
              </a:spcAft>
              <a:defRPr>
                <a:solidFill>
                  <a:schemeClr val="tx1"/>
                </a:solidFill>
              </a:defRPr>
            </a:lvl1pPr>
            <a:lvl2pPr>
              <a:buClr>
                <a:srgbClr val="6C6F70"/>
              </a:buClr>
              <a:defRPr>
                <a:solidFill>
                  <a:schemeClr val="tx1"/>
                </a:solidFill>
              </a:defRPr>
            </a:lvl2pPr>
            <a:lvl3pPr>
              <a:buClr>
                <a:srgbClr val="6C6F70"/>
              </a:buClr>
              <a:defRPr>
                <a:solidFill>
                  <a:schemeClr val="tx1"/>
                </a:solidFill>
              </a:defRPr>
            </a:lvl3pPr>
            <a:lvl4pPr>
              <a:buClr>
                <a:srgbClr val="6C6F70"/>
              </a:buClr>
              <a:defRPr>
                <a:solidFill>
                  <a:schemeClr val="tx1"/>
                </a:solidFill>
              </a:defRPr>
            </a:lvl4pPr>
            <a:lvl5pPr>
              <a:buClr>
                <a:srgbClr val="6C6F70"/>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2"/>
          <p:cNvSpPr>
            <a:spLocks noGrp="1"/>
          </p:cNvSpPr>
          <p:nvPr>
            <p:ph type="pic" sz="quarter" idx="14"/>
          </p:nvPr>
        </p:nvSpPr>
        <p:spPr>
          <a:xfrm>
            <a:off x="6156177" y="1052999"/>
            <a:ext cx="2520280" cy="4896281"/>
          </a:xfrm>
        </p:spPr>
        <p:txBody>
          <a:bodyPr/>
          <a:lstStyle>
            <a:lvl1pPr marL="0" indent="0" algn="ctr">
              <a:buFontTx/>
              <a:buNone/>
              <a:defRPr/>
            </a:lvl1pPr>
          </a:lstStyle>
          <a:p>
            <a:r>
              <a:rPr lang="en-US" dirty="0" smtClean="0"/>
              <a:t>Click icon to add picture</a:t>
            </a:r>
            <a:endParaRPr lang="en-AU" dirty="0"/>
          </a:p>
        </p:txBody>
      </p:sp>
    </p:spTree>
    <p:extLst>
      <p:ext uri="{BB962C8B-B14F-4D97-AF65-F5344CB8AC3E}">
        <p14:creationId xmlns:p14="http://schemas.microsoft.com/office/powerpoint/2010/main" val="845932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4572000" y="1052736"/>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052736"/>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4572000" y="3501008"/>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01008"/>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3326735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4572000" y="1052736"/>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052736"/>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4572000" y="3501008"/>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01008"/>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8" name="Rectangle 7"/>
          <p:cNvSpPr/>
          <p:nvPr userDrawn="1"/>
        </p:nvSpPr>
        <p:spPr bwMode="black">
          <a:xfrm>
            <a:off x="0" y="3284984"/>
            <a:ext cx="9144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p:cNvSpPr/>
          <p:nvPr userDrawn="1"/>
        </p:nvSpPr>
        <p:spPr bwMode="black">
          <a:xfrm>
            <a:off x="0" y="5733256"/>
            <a:ext cx="9144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11"/>
          <p:cNvSpPr>
            <a:spLocks noGrp="1"/>
          </p:cNvSpPr>
          <p:nvPr>
            <p:ph type="body" sz="quarter" idx="14"/>
          </p:nvPr>
        </p:nvSpPr>
        <p:spPr bwMode="white">
          <a:xfrm>
            <a:off x="476250" y="3279747"/>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
        <p:nvSpPr>
          <p:cNvPr id="11" name="Text Placeholder 11"/>
          <p:cNvSpPr>
            <a:spLocks noGrp="1"/>
          </p:cNvSpPr>
          <p:nvPr>
            <p:ph type="body" sz="quarter" idx="15"/>
          </p:nvPr>
        </p:nvSpPr>
        <p:spPr bwMode="white">
          <a:xfrm>
            <a:off x="4932145" y="3284984"/>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
        <p:nvSpPr>
          <p:cNvPr id="12" name="Text Placeholder 11"/>
          <p:cNvSpPr>
            <a:spLocks noGrp="1"/>
          </p:cNvSpPr>
          <p:nvPr>
            <p:ph type="body" sz="quarter" idx="16"/>
          </p:nvPr>
        </p:nvSpPr>
        <p:spPr bwMode="white">
          <a:xfrm>
            <a:off x="476250" y="5728019"/>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
        <p:nvSpPr>
          <p:cNvPr id="13" name="Text Placeholder 11"/>
          <p:cNvSpPr>
            <a:spLocks noGrp="1"/>
          </p:cNvSpPr>
          <p:nvPr>
            <p:ph type="body" sz="quarter" idx="17"/>
          </p:nvPr>
        </p:nvSpPr>
        <p:spPr bwMode="white">
          <a:xfrm>
            <a:off x="4932145" y="5733256"/>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Tree>
    <p:extLst>
      <p:ext uri="{BB962C8B-B14F-4D97-AF65-F5344CB8AC3E}">
        <p14:creationId xmlns:p14="http://schemas.microsoft.com/office/powerpoint/2010/main" val="6645808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64"/>
            <a:ext cx="8227881" cy="568800"/>
          </a:xfrm>
          <a:prstGeom prst="rect">
            <a:avLst/>
          </a:prstGeom>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0" y="1052736"/>
            <a:ext cx="9144000" cy="4896544"/>
          </a:xfrm>
          <a:prstGeom prst="rect">
            <a:avLst/>
          </a:prstGeom>
        </p:spPr>
        <p:txBody>
          <a:bodyPr/>
          <a:lstStyle>
            <a:lvl1pPr marL="0" indent="0" algn="ctr">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419198136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
        <p:nvSpPr>
          <p:cNvPr id="5" name="TextBox 4"/>
          <p:cNvSpPr txBox="1"/>
          <p:nvPr userDrawn="1"/>
        </p:nvSpPr>
        <p:spPr>
          <a:xfrm>
            <a:off x="467544" y="320001"/>
            <a:ext cx="8229600" cy="430887"/>
          </a:xfrm>
          <a:prstGeom prst="rect">
            <a:avLst/>
          </a:prstGeom>
          <a:noFill/>
        </p:spPr>
        <p:txBody>
          <a:bodyPr wrap="square" lIns="0" tIns="0" rIns="0" bIns="0" rtlCol="0" anchor="ctr">
            <a:spAutoFit/>
          </a:bodyPr>
          <a:lstStyle/>
          <a:p>
            <a:r>
              <a:rPr lang="en-AU" sz="2800" b="1" baseline="0" dirty="0" smtClean="0">
                <a:solidFill>
                  <a:srgbClr val="00338D"/>
                </a:solidFill>
                <a:latin typeface="Arial" panose="020B0604020202020204" pitchFamily="34" charset="0"/>
                <a:cs typeface="Arial" panose="020B0604020202020204" pitchFamily="34" charset="0"/>
              </a:rPr>
              <a:t>Agenda</a:t>
            </a:r>
            <a:endParaRPr lang="en-AU" sz="2800"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1053264"/>
            <a:ext cx="8229600" cy="4896000"/>
          </a:xfrm>
        </p:spPr>
        <p:txBody>
          <a:bodyPr>
            <a:normAutofit/>
          </a:bodyPr>
          <a:lstStyle>
            <a:lvl1pPr marL="514350" indent="-514350">
              <a:spcBef>
                <a:spcPts val="1200"/>
              </a:spcBef>
              <a:spcAft>
                <a:spcPts val="0"/>
              </a:spcAft>
              <a:buFont typeface="+mj-lt"/>
              <a:buAutoNum type="arabicPeriod"/>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Tree>
    <p:extLst>
      <p:ext uri="{BB962C8B-B14F-4D97-AF65-F5344CB8AC3E}">
        <p14:creationId xmlns:p14="http://schemas.microsoft.com/office/powerpoint/2010/main" val="241115715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3264"/>
            <a:ext cx="8229600" cy="4896000"/>
          </a:xfrm>
        </p:spPr>
        <p:txBody>
          <a:bodyPr>
            <a:normAutofit/>
          </a:bodyPr>
          <a:lstStyle>
            <a:lvl1pPr marL="324000" indent="-324000">
              <a:spcBef>
                <a:spcPts val="12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
        <p:nvSpPr>
          <p:cNvPr id="5" name="TextBox 4"/>
          <p:cNvSpPr txBox="1"/>
          <p:nvPr userDrawn="1"/>
        </p:nvSpPr>
        <p:spPr>
          <a:xfrm>
            <a:off x="467544" y="320001"/>
            <a:ext cx="8229600" cy="430887"/>
          </a:xfrm>
          <a:prstGeom prst="rect">
            <a:avLst/>
          </a:prstGeom>
          <a:noFill/>
        </p:spPr>
        <p:txBody>
          <a:bodyPr wrap="square" lIns="0" tIns="0" rIns="0" bIns="0" rtlCol="0" anchor="ctr">
            <a:spAutoFit/>
          </a:bodyPr>
          <a:lstStyle/>
          <a:p>
            <a:r>
              <a:rPr lang="en-AU" sz="2800" b="1" baseline="0" dirty="0" smtClean="0">
                <a:solidFill>
                  <a:srgbClr val="00338D"/>
                </a:solidFill>
                <a:latin typeface="Arial" panose="020B0604020202020204" pitchFamily="34" charset="0"/>
                <a:cs typeface="Arial" panose="020B0604020202020204" pitchFamily="34" charset="0"/>
              </a:rPr>
              <a:t>Safety Minute</a:t>
            </a:r>
            <a:endParaRPr lang="en-AU" sz="2800" b="1"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48266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ck Cover 1">
    <p:spTree>
      <p:nvGrpSpPr>
        <p:cNvPr id="1" name=""/>
        <p:cNvGrpSpPr/>
        <p:nvPr/>
      </p:nvGrpSpPr>
      <p:grpSpPr>
        <a:xfrm>
          <a:off x="0" y="0"/>
          <a:ext cx="0" cy="0"/>
          <a:chOff x="0" y="0"/>
          <a:chExt cx="0" cy="0"/>
        </a:xfrm>
      </p:grpSpPr>
      <p:sp>
        <p:nvSpPr>
          <p:cNvPr id="9" name="Rectangle 8"/>
          <p:cNvSpPr/>
          <p:nvPr userDrawn="1"/>
        </p:nvSpPr>
        <p:spPr bwMode="black">
          <a:xfrm>
            <a:off x="0" y="0"/>
            <a:ext cx="9144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5"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5985976" y="5589240"/>
            <a:ext cx="2618472" cy="4320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white">
          <a:xfrm>
            <a:off x="5679111" y="6156678"/>
            <a:ext cx="2853181"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AU" sz="1300" b="0" dirty="0" smtClean="0">
                <a:solidFill>
                  <a:schemeClr val="bg1"/>
                </a:solidFill>
                <a:latin typeface="Arial" pitchFamily="34" charset="0"/>
                <a:cs typeface="Arial" pitchFamily="34" charset="0"/>
              </a:rPr>
              <a:t> www.jacobs.com | worldwide</a:t>
            </a:r>
            <a:endParaRPr kumimoji="0" lang="en-AU" sz="13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sp>
        <p:nvSpPr>
          <p:cNvPr id="8" name="Title 1"/>
          <p:cNvSpPr>
            <a:spLocks noGrp="1"/>
          </p:cNvSpPr>
          <p:nvPr>
            <p:ph type="ctrTitle"/>
          </p:nvPr>
        </p:nvSpPr>
        <p:spPr bwMode="white">
          <a:xfrm>
            <a:off x="546376" y="1268760"/>
            <a:ext cx="7200000" cy="1296144"/>
          </a:xfrm>
          <a:prstGeom prst="rect">
            <a:avLst/>
          </a:prstGeom>
        </p:spPr>
        <p:txBody>
          <a:bodyPr lIns="0" tIns="0" rIns="0" bIns="0" anchor="b"/>
          <a:lstStyle>
            <a:lvl1pPr algn="l">
              <a:defRPr sz="3200" b="1">
                <a:solidFill>
                  <a:schemeClr val="bg1"/>
                </a:solidFill>
                <a:latin typeface="Arial" pitchFamily="34" charset="0"/>
                <a:cs typeface="Arial" pitchFamily="34" charset="0"/>
              </a:defRPr>
            </a:lvl1pPr>
          </a:lstStyle>
          <a:p>
            <a:r>
              <a:rPr lang="en-US" smtClean="0"/>
              <a:t>Click to edit Master title style</a:t>
            </a:r>
            <a:endParaRPr lang="en-AU" dirty="0"/>
          </a:p>
        </p:txBody>
      </p:sp>
      <p:sp>
        <p:nvSpPr>
          <p:cNvPr id="11" name="Subtitle 2"/>
          <p:cNvSpPr>
            <a:spLocks noGrp="1"/>
          </p:cNvSpPr>
          <p:nvPr>
            <p:ph type="subTitle" idx="1"/>
          </p:nvPr>
        </p:nvSpPr>
        <p:spPr bwMode="gray">
          <a:xfrm>
            <a:off x="547200" y="2636912"/>
            <a:ext cx="7200000" cy="792088"/>
          </a:xfrm>
          <a:prstGeom prst="rect">
            <a:avLst/>
          </a:prstGeom>
        </p:spPr>
        <p:txBody>
          <a:bodyPr lIns="18000" tIns="0" rIns="0" bIns="0" anchor="t"/>
          <a:lstStyle>
            <a:lvl1pPr marL="0" indent="0" algn="l">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pic>
        <p:nvPicPr>
          <p:cNvPr id="7"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164900" y="5645411"/>
            <a:ext cx="3159715" cy="384129"/>
          </a:xfrm>
          <a:prstGeom prst="rect">
            <a:avLst/>
          </a:prstGeom>
          <a:noFill/>
          <a:extLst>
            <a:ext uri="{909E8E84-426E-40DD-AFC4-6F175D3DCCD1}">
              <a14:hiddenFill xmlns:a14="http://schemas.microsoft.com/office/drawing/2010/main">
                <a:solidFill>
                  <a:srgbClr val="FFFFFF"/>
                </a:solidFill>
              </a14:hiddenFill>
            </a:ext>
          </a:extLst>
        </p:spPr>
      </p:pic>
      <p:pic>
        <p:nvPicPr>
          <p:cNvPr id="3" name="JACOBSZATE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12098" y="5625047"/>
            <a:ext cx="4520193" cy="396241"/>
          </a:xfrm>
          <a:prstGeom prst="rect">
            <a:avLst/>
          </a:prstGeom>
        </p:spPr>
      </p:pic>
      <p:pic>
        <p:nvPicPr>
          <p:cNvPr id="4" name="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2000" y="5621608"/>
            <a:ext cx="3960292" cy="367312"/>
          </a:xfrm>
          <a:prstGeom prst="rect">
            <a:avLst/>
          </a:prstGeom>
        </p:spPr>
      </p:pic>
      <p:pic>
        <p:nvPicPr>
          <p:cNvPr id="12" name="Picture 11" descr="JACOBSGUIMAR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30006" y="5669627"/>
            <a:ext cx="3002286" cy="271273"/>
          </a:xfrm>
          <a:prstGeom prst="rect">
            <a:avLst/>
          </a:prstGeom>
        </p:spPr>
      </p:pic>
      <p:pic>
        <p:nvPicPr>
          <p:cNvPr id="13" name="JACOBSLOGO" descr="JFSLLOGO" hidden="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6696322" y="5589240"/>
            <a:ext cx="1833438" cy="432048"/>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userDrawn="1"/>
        </p:nvSpPr>
        <p:spPr>
          <a:xfrm>
            <a:off x="539552" y="6225928"/>
            <a:ext cx="1444306" cy="153888"/>
          </a:xfrm>
          <a:prstGeom prst="rect">
            <a:avLst/>
          </a:prstGeom>
        </p:spPr>
        <p:txBody>
          <a:bodyPr wrap="none" lIns="0" tIns="0" rIns="0" bIns="0" anchor="b">
            <a:spAutoFit/>
          </a:bodyPr>
          <a:lstStyle/>
          <a:p>
            <a:pPr algn="l"/>
            <a:fld id="{EF1BCBDD-C671-45BB-99A9-91E1493FC6FB}" type="datetime4">
              <a:rPr lang="en-AU" sz="1000" smtClean="0">
                <a:solidFill>
                  <a:schemeClr val="bg1"/>
                </a:solidFill>
                <a:latin typeface="Arial" panose="020B0604020202020204" pitchFamily="34" charset="0"/>
                <a:cs typeface="Arial" panose="020B0604020202020204" pitchFamily="34" charset="0"/>
              </a:rPr>
              <a:pPr algn="l"/>
              <a:t>2 May 2017</a:t>
            </a:fld>
            <a:r>
              <a:rPr lang="en-AU" sz="1000" baseline="0" dirty="0" smtClean="0">
                <a:solidFill>
                  <a:schemeClr val="bg1"/>
                </a:solidFill>
                <a:latin typeface="Arial" panose="020B0604020202020204" pitchFamily="34" charset="0"/>
                <a:cs typeface="Arial" panose="020B0604020202020204" pitchFamily="34" charset="0"/>
              </a:rPr>
              <a:t> </a:t>
            </a:r>
            <a:r>
              <a:rPr lang="en-AU" sz="1000" dirty="0" smtClean="0">
                <a:solidFill>
                  <a:schemeClr val="bg1"/>
                </a:solidFill>
                <a:latin typeface="Arial" panose="020B0604020202020204" pitchFamily="34" charset="0"/>
                <a:cs typeface="Arial" panose="020B0604020202020204" pitchFamily="34" charset="0"/>
              </a:rPr>
              <a:t>Jacobs</a:t>
            </a:r>
            <a:endParaRPr lang="en-AU" sz="1000" dirty="0">
              <a:solidFill>
                <a:schemeClr val="bg1"/>
              </a:solidFill>
              <a:latin typeface="Arial" panose="020B0604020202020204" pitchFamily="34" charset="0"/>
              <a:cs typeface="Arial" panose="020B0604020202020204" pitchFamily="34" charset="0"/>
            </a:endParaRPr>
          </a:p>
        </p:txBody>
      </p:sp>
      <p:sp>
        <p:nvSpPr>
          <p:cNvPr id="15" name="Rectangle 14"/>
          <p:cNvSpPr/>
          <p:nvPr userDrawn="1"/>
        </p:nvSpPr>
        <p:spPr>
          <a:xfrm>
            <a:off x="547200" y="6225928"/>
            <a:ext cx="712432" cy="153888"/>
          </a:xfrm>
          <a:prstGeom prst="rect">
            <a:avLst/>
          </a:prstGeom>
          <a:solidFill>
            <a:srgbClr val="00338D"/>
          </a:solidFill>
        </p:spPr>
        <p:txBody>
          <a:bodyPr wrap="square" lIns="0" tIns="0" rIns="0" bIns="0" anchor="b">
            <a:spAutoFit/>
          </a:bodyPr>
          <a:lstStyle/>
          <a:p>
            <a:pPr algn="l"/>
            <a:r>
              <a:rPr lang="en-AU" sz="1000" dirty="0" smtClean="0">
                <a:solidFill>
                  <a:schemeClr val="bg1"/>
                </a:solidFill>
                <a:latin typeface="Arial" panose="020B0604020202020204" pitchFamily="34" charset="0"/>
                <a:cs typeface="Arial" panose="020B0604020202020204" pitchFamily="34" charset="0"/>
              </a:rPr>
              <a:t>© Copyright                  </a:t>
            </a:r>
            <a:endParaRPr lang="en-AU"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082161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lvl1pPr>
          </a:lstStyle>
          <a:p>
            <a:r>
              <a:rPr lang="en-US" dirty="0" smtClean="0"/>
              <a:t>Click to add title</a:t>
            </a:r>
            <a:endParaRPr lang="en-AU" dirty="0"/>
          </a:p>
        </p:txBody>
      </p:sp>
      <p:sp>
        <p:nvSpPr>
          <p:cNvPr id="3" name="Content Placeholder 2"/>
          <p:cNvSpPr>
            <a:spLocks noGrp="1"/>
          </p:cNvSpPr>
          <p:nvPr>
            <p:ph idx="1"/>
          </p:nvPr>
        </p:nvSpPr>
        <p:spPr>
          <a:xfrm>
            <a:off x="457200" y="1053264"/>
            <a:ext cx="8229600" cy="4896000"/>
          </a:xfrm>
        </p:spPr>
        <p:txBody>
          <a:bodyPr>
            <a:normAutofit/>
          </a:bodyPr>
          <a:lstStyle>
            <a:lvl1pPr marL="324000" indent="-324000">
              <a:spcBef>
                <a:spcPts val="12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20208233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8387"/>
            <a:ext cx="8227881" cy="568800"/>
          </a:xfrm>
        </p:spPr>
        <p:txBody>
          <a:bodyPr>
            <a:normAutofit/>
          </a:bodyPr>
          <a:lstStyle>
            <a:lvl1pPr>
              <a:defRPr sz="2800"/>
            </a:lvl1pPr>
          </a:lstStyle>
          <a:p>
            <a:r>
              <a:rPr lang="en-US" dirty="0" smtClean="0"/>
              <a:t>Click to add title</a:t>
            </a:r>
            <a:endParaRPr lang="en-AU" dirty="0"/>
          </a:p>
        </p:txBody>
      </p:sp>
      <p:sp>
        <p:nvSpPr>
          <p:cNvPr id="3" name="Content Placeholder 2"/>
          <p:cNvSpPr>
            <a:spLocks noGrp="1"/>
          </p:cNvSpPr>
          <p:nvPr>
            <p:ph idx="1"/>
          </p:nvPr>
        </p:nvSpPr>
        <p:spPr>
          <a:xfrm>
            <a:off x="457200" y="1053264"/>
            <a:ext cx="8229600" cy="4896000"/>
          </a:xfrm>
        </p:spPr>
        <p:txBody>
          <a:bodyPr>
            <a:normAutofit/>
          </a:bodyPr>
          <a:lstStyle>
            <a:lvl1pPr marL="457200" indent="-457200">
              <a:spcBef>
                <a:spcPts val="1200"/>
              </a:spcBef>
              <a:spcAft>
                <a:spcPts val="0"/>
              </a:spcAft>
              <a:buFont typeface="+mj-lt"/>
              <a:buAutoNum type="arabicPeriod"/>
              <a:defRPr sz="2800">
                <a:solidFill>
                  <a:schemeClr val="tx1"/>
                </a:solidFill>
              </a:defRPr>
            </a:lvl1pPr>
            <a:lvl2pPr marL="853200" indent="-457200">
              <a:buFont typeface="+mj-lt"/>
              <a:buAutoNum type="arabicPeriod"/>
              <a:defRPr>
                <a:solidFill>
                  <a:schemeClr val="tx1"/>
                </a:solidFill>
              </a:defRPr>
            </a:lvl2pPr>
            <a:lvl3pPr marL="1177200" indent="-457200">
              <a:buFont typeface="+mj-lt"/>
              <a:buAutoNum type="arabicPeriod"/>
              <a:defRPr>
                <a:solidFill>
                  <a:schemeClr val="tx1"/>
                </a:solidFill>
              </a:defRPr>
            </a:lvl3pPr>
            <a:lvl4pPr marL="1573200" indent="-457200">
              <a:buFont typeface="+mj-lt"/>
              <a:buAutoNum type="arabicPeriod"/>
              <a:defRPr sz="2000">
                <a:solidFill>
                  <a:schemeClr val="tx1"/>
                </a:solidFill>
              </a:defRPr>
            </a:lvl4pPr>
            <a:lvl5pPr marL="1897200" indent="-457200">
              <a:buFont typeface="+mj-lt"/>
              <a:buAutoNum type="arabicPeriod"/>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80318122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7" name="Slide Number Placeholder 6"/>
          <p:cNvSpPr>
            <a:spLocks noGrp="1"/>
          </p:cNvSpPr>
          <p:nvPr>
            <p:ph type="sldNum" sz="quarter" idx="12"/>
          </p:nvPr>
        </p:nvSpPr>
        <p:spPr/>
        <p:txBody>
          <a:bodyPr/>
          <a:lstStyle/>
          <a:p>
            <a:fld id="{9B3E39EC-4BE2-4DEA-81C0-4ABC0AAB4AC0}" type="slidenum">
              <a:rPr lang="en-AU" smtClean="0"/>
              <a:pPr/>
              <a:t>‹#›</a:t>
            </a:fld>
            <a:endParaRPr lang="en-AU" dirty="0"/>
          </a:p>
        </p:txBody>
      </p:sp>
      <p:sp>
        <p:nvSpPr>
          <p:cNvPr id="8" name="Content Placeholder 2"/>
          <p:cNvSpPr>
            <a:spLocks noGrp="1"/>
          </p:cNvSpPr>
          <p:nvPr>
            <p:ph sz="half" idx="1"/>
          </p:nvPr>
        </p:nvSpPr>
        <p:spPr>
          <a:xfrm>
            <a:off x="453008" y="1052736"/>
            <a:ext cx="4042792" cy="489654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Content Placeholder 3"/>
          <p:cNvSpPr>
            <a:spLocks noGrp="1"/>
          </p:cNvSpPr>
          <p:nvPr>
            <p:ph sz="half" idx="2"/>
          </p:nvPr>
        </p:nvSpPr>
        <p:spPr>
          <a:xfrm>
            <a:off x="4644008" y="1052736"/>
            <a:ext cx="4042792" cy="4896544"/>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Tree>
    <p:extLst>
      <p:ext uri="{BB962C8B-B14F-4D97-AF65-F5344CB8AC3E}">
        <p14:creationId xmlns:p14="http://schemas.microsoft.com/office/powerpoint/2010/main" val="1396913257"/>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AU" dirty="0"/>
          </a:p>
        </p:txBody>
      </p:sp>
      <p:sp>
        <p:nvSpPr>
          <p:cNvPr id="3" name="Text Placeholder 2"/>
          <p:cNvSpPr>
            <a:spLocks noGrp="1"/>
          </p:cNvSpPr>
          <p:nvPr>
            <p:ph type="body" idx="1"/>
          </p:nvPr>
        </p:nvSpPr>
        <p:spPr>
          <a:xfrm>
            <a:off x="457200" y="1052736"/>
            <a:ext cx="4040188" cy="668642"/>
          </a:xfrm>
        </p:spPr>
        <p:txBody>
          <a:bodyPr anchor="t" anchorCtr="0">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6182" y="1772816"/>
            <a:ext cx="4041206" cy="4176464"/>
          </a:xfrm>
        </p:spPr>
        <p:txBody>
          <a:bodyPr>
            <a:norm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6" y="1052736"/>
            <a:ext cx="4041775" cy="668642"/>
          </a:xfrm>
        </p:spPr>
        <p:txBody>
          <a:bodyPr anchor="t" anchorCtr="0">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4008" y="1772816"/>
            <a:ext cx="4042793" cy="4176464"/>
          </a:xfrm>
        </p:spPr>
        <p:txBody>
          <a:bodyPr>
            <a:norm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Slide Number Placeholder 8"/>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2172980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5" name="Slide Number Placeholder 4"/>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389372750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Content Placeholder 2"/>
          <p:cNvSpPr>
            <a:spLocks noGrp="1"/>
          </p:cNvSpPr>
          <p:nvPr>
            <p:ph idx="1"/>
          </p:nvPr>
        </p:nvSpPr>
        <p:spPr>
          <a:xfrm>
            <a:off x="3563888" y="1052736"/>
            <a:ext cx="5122913" cy="4896544"/>
          </a:xfrm>
        </p:spPr>
        <p:txBody>
          <a:bodyPr>
            <a:normAutofit/>
          </a:bodyPr>
          <a:lstStyle>
            <a:lvl1pPr>
              <a:defRPr sz="1800"/>
            </a:lvl1pPr>
            <a:lvl2pPr>
              <a:buClr>
                <a:srgbClr val="6C6F70"/>
              </a:buClr>
              <a:defRPr sz="1800"/>
            </a:lvl2pPr>
            <a:lvl3pPr>
              <a:buClr>
                <a:srgbClr val="6C6F70"/>
              </a:buClr>
              <a:defRPr sz="1800"/>
            </a:lvl3pPr>
            <a:lvl4pPr>
              <a:buClr>
                <a:srgbClr val="6C6F70"/>
              </a:buClr>
              <a:defRPr sz="1800"/>
            </a:lvl4pPr>
            <a:lvl5pPr>
              <a:buClr>
                <a:srgbClr val="6C6F70"/>
              </a:buCl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3"/>
          <p:cNvSpPr>
            <a:spLocks noGrp="1"/>
          </p:cNvSpPr>
          <p:nvPr>
            <p:ph type="body" sz="half" idx="2"/>
          </p:nvPr>
        </p:nvSpPr>
        <p:spPr>
          <a:xfrm>
            <a:off x="450630" y="1052736"/>
            <a:ext cx="3014883" cy="48965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091127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5" name="Content Placeholder 2"/>
          <p:cNvSpPr>
            <a:spLocks noGrp="1"/>
          </p:cNvSpPr>
          <p:nvPr>
            <p:ph idx="1"/>
          </p:nvPr>
        </p:nvSpPr>
        <p:spPr>
          <a:xfrm>
            <a:off x="457200" y="1052736"/>
            <a:ext cx="5410944" cy="4885852"/>
          </a:xfrm>
        </p:spPr>
        <p:txBody>
          <a:bodyPr/>
          <a:lstStyle>
            <a:lvl1pPr>
              <a:spcBef>
                <a:spcPts val="1200"/>
              </a:spcBef>
              <a:spcAft>
                <a:spcPts val="0"/>
              </a:spcAft>
              <a:defRPr>
                <a:solidFill>
                  <a:schemeClr val="tx1"/>
                </a:solidFill>
              </a:defRPr>
            </a:lvl1pPr>
            <a:lvl2pPr>
              <a:buClr>
                <a:srgbClr val="6C6F70"/>
              </a:buClr>
              <a:defRPr>
                <a:solidFill>
                  <a:schemeClr val="tx1"/>
                </a:solidFill>
              </a:defRPr>
            </a:lvl2pPr>
            <a:lvl3pPr>
              <a:buClr>
                <a:srgbClr val="6C6F70"/>
              </a:buClr>
              <a:defRPr>
                <a:solidFill>
                  <a:schemeClr val="tx1"/>
                </a:solidFill>
              </a:defRPr>
            </a:lvl3pPr>
            <a:lvl4pPr>
              <a:buClr>
                <a:srgbClr val="6C6F70"/>
              </a:buClr>
              <a:defRPr>
                <a:solidFill>
                  <a:schemeClr val="tx1"/>
                </a:solidFill>
              </a:defRPr>
            </a:lvl4pPr>
            <a:lvl5pPr>
              <a:buClr>
                <a:srgbClr val="6C6F70"/>
              </a:buClr>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Picture Placeholder 2"/>
          <p:cNvSpPr>
            <a:spLocks noGrp="1"/>
          </p:cNvSpPr>
          <p:nvPr>
            <p:ph type="pic" sz="quarter" idx="14"/>
          </p:nvPr>
        </p:nvSpPr>
        <p:spPr>
          <a:xfrm>
            <a:off x="6156177" y="1052999"/>
            <a:ext cx="2520280" cy="4896281"/>
          </a:xfrm>
        </p:spPr>
        <p:txBody>
          <a:bodyPr/>
          <a:lstStyle>
            <a:lvl1pPr marL="0" indent="0" algn="ctr">
              <a:buFontTx/>
              <a:buNone/>
              <a:defRPr/>
            </a:lvl1pPr>
          </a:lstStyle>
          <a:p>
            <a:r>
              <a:rPr lang="en-US" dirty="0" smtClean="0"/>
              <a:t>Click icon to add picture</a:t>
            </a:r>
            <a:endParaRPr lang="en-AU" dirty="0"/>
          </a:p>
        </p:txBody>
      </p:sp>
    </p:spTree>
    <p:extLst>
      <p:ext uri="{BB962C8B-B14F-4D97-AF65-F5344CB8AC3E}">
        <p14:creationId xmlns:p14="http://schemas.microsoft.com/office/powerpoint/2010/main" val="315741517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4572000" y="1052736"/>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052736"/>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4572000" y="3501008"/>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01008"/>
            <a:ext cx="4572000" cy="2448272"/>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365821430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Pictures with 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4572000" y="1052736"/>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5" name="Picture Placeholder 2"/>
          <p:cNvSpPr>
            <a:spLocks noGrp="1"/>
          </p:cNvSpPr>
          <p:nvPr>
            <p:ph type="pic" idx="11"/>
          </p:nvPr>
        </p:nvSpPr>
        <p:spPr>
          <a:xfrm>
            <a:off x="0" y="1052736"/>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6" name="Picture Placeholder 2"/>
          <p:cNvSpPr>
            <a:spLocks noGrp="1"/>
          </p:cNvSpPr>
          <p:nvPr>
            <p:ph type="pic" idx="12"/>
          </p:nvPr>
        </p:nvSpPr>
        <p:spPr>
          <a:xfrm>
            <a:off x="4572000" y="3501008"/>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7" name="Picture Placeholder 2"/>
          <p:cNvSpPr>
            <a:spLocks noGrp="1"/>
          </p:cNvSpPr>
          <p:nvPr>
            <p:ph type="pic" idx="13"/>
          </p:nvPr>
        </p:nvSpPr>
        <p:spPr>
          <a:xfrm>
            <a:off x="0" y="3501008"/>
            <a:ext cx="4572000" cy="2232248"/>
          </a:xfrm>
          <a:prstGeom prst="rect">
            <a:avLst/>
          </a:prstGeom>
        </p:spPr>
        <p:txBody>
          <a:bodyPr/>
          <a:lstStyle>
            <a:lvl1pPr marL="0" indent="0" algn="ctr">
              <a:buNone/>
              <a:defRPr sz="24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8" name="Rectangle 7"/>
          <p:cNvSpPr/>
          <p:nvPr userDrawn="1"/>
        </p:nvSpPr>
        <p:spPr bwMode="black">
          <a:xfrm>
            <a:off x="0" y="3284984"/>
            <a:ext cx="9144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p:cNvSpPr/>
          <p:nvPr userDrawn="1"/>
        </p:nvSpPr>
        <p:spPr bwMode="black">
          <a:xfrm>
            <a:off x="0" y="5733256"/>
            <a:ext cx="9144000" cy="2160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11"/>
          <p:cNvSpPr>
            <a:spLocks noGrp="1"/>
          </p:cNvSpPr>
          <p:nvPr>
            <p:ph type="body" sz="quarter" idx="14"/>
          </p:nvPr>
        </p:nvSpPr>
        <p:spPr bwMode="white">
          <a:xfrm>
            <a:off x="476250" y="3279747"/>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
        <p:nvSpPr>
          <p:cNvPr id="11" name="Text Placeholder 11"/>
          <p:cNvSpPr>
            <a:spLocks noGrp="1"/>
          </p:cNvSpPr>
          <p:nvPr>
            <p:ph type="body" sz="quarter" idx="15"/>
          </p:nvPr>
        </p:nvSpPr>
        <p:spPr bwMode="white">
          <a:xfrm>
            <a:off x="4932145" y="3284984"/>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
        <p:nvSpPr>
          <p:cNvPr id="12" name="Text Placeholder 11"/>
          <p:cNvSpPr>
            <a:spLocks noGrp="1"/>
          </p:cNvSpPr>
          <p:nvPr>
            <p:ph type="body" sz="quarter" idx="16"/>
          </p:nvPr>
        </p:nvSpPr>
        <p:spPr bwMode="white">
          <a:xfrm>
            <a:off x="476250" y="5728019"/>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
        <p:nvSpPr>
          <p:cNvPr id="13" name="Text Placeholder 11"/>
          <p:cNvSpPr>
            <a:spLocks noGrp="1"/>
          </p:cNvSpPr>
          <p:nvPr>
            <p:ph type="body" sz="quarter" idx="17"/>
          </p:nvPr>
        </p:nvSpPr>
        <p:spPr bwMode="white">
          <a:xfrm>
            <a:off x="4932145" y="5733256"/>
            <a:ext cx="3870325" cy="215900"/>
          </a:xfrm>
          <a:prstGeom prst="rect">
            <a:avLst/>
          </a:prstGeom>
        </p:spPr>
        <p:txBody>
          <a:bodyPr lIns="0" tIns="0" rIns="0" bIns="0" anchor="ctr" anchorCtr="0"/>
          <a:lstStyle>
            <a:lvl1pPr marL="0" indent="0">
              <a:buFontTx/>
              <a:buNone/>
              <a:defRPr sz="900" baseline="0">
                <a:solidFill>
                  <a:schemeClr val="bg1"/>
                </a:solidFill>
                <a:latin typeface="Arial" pitchFamily="34" charset="0"/>
                <a:cs typeface="Arial" pitchFamily="34" charset="0"/>
              </a:defRPr>
            </a:lvl1pPr>
            <a:lvl2pPr marL="457200" indent="0">
              <a:buFontTx/>
              <a:buNone/>
              <a:defRPr sz="900" baseline="0">
                <a:solidFill>
                  <a:schemeClr val="bg1"/>
                </a:solidFill>
                <a:latin typeface="Arial" pitchFamily="34" charset="0"/>
                <a:cs typeface="Arial" pitchFamily="34" charset="0"/>
              </a:defRPr>
            </a:lvl2pPr>
            <a:lvl3pPr marL="914400" indent="0">
              <a:buFontTx/>
              <a:buNone/>
              <a:defRPr sz="900" baseline="0">
                <a:solidFill>
                  <a:schemeClr val="bg1"/>
                </a:solidFill>
                <a:latin typeface="Arial" pitchFamily="34" charset="0"/>
                <a:cs typeface="Arial" pitchFamily="34" charset="0"/>
              </a:defRPr>
            </a:lvl3pPr>
            <a:lvl4pPr marL="1371600" indent="0">
              <a:buFontTx/>
              <a:buNone/>
              <a:defRPr sz="900" baseline="0">
                <a:solidFill>
                  <a:schemeClr val="bg1"/>
                </a:solidFill>
                <a:latin typeface="Arial" pitchFamily="34" charset="0"/>
                <a:cs typeface="Arial" pitchFamily="34" charset="0"/>
              </a:defRPr>
            </a:lvl4pPr>
            <a:lvl5pPr marL="1828800" indent="0">
              <a:buFontTx/>
              <a:buNone/>
              <a:defRPr sz="900" baseline="0">
                <a:solidFill>
                  <a:schemeClr val="bg1"/>
                </a:solidFill>
                <a:latin typeface="Arial" pitchFamily="34" charset="0"/>
                <a:cs typeface="Arial" pitchFamily="34" charset="0"/>
              </a:defRPr>
            </a:lvl5pPr>
          </a:lstStyle>
          <a:p>
            <a:pPr lvl="0"/>
            <a:r>
              <a:rPr lang="en-US" dirty="0" smtClean="0"/>
              <a:t>Click to edit Master text styles</a:t>
            </a:r>
            <a:endParaRPr lang="en-AU" dirty="0"/>
          </a:p>
        </p:txBody>
      </p:sp>
    </p:spTree>
    <p:extLst>
      <p:ext uri="{BB962C8B-B14F-4D97-AF65-F5344CB8AC3E}">
        <p14:creationId xmlns:p14="http://schemas.microsoft.com/office/powerpoint/2010/main" val="121120014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a:xfrm>
            <a:off x="457200" y="258964"/>
            <a:ext cx="8227881" cy="568800"/>
          </a:xfrm>
          <a:prstGeom prst="rect">
            <a:avLst/>
          </a:prstGeom>
        </p:spPr>
        <p:txBody>
          <a:bodyPr/>
          <a:lstStyle/>
          <a:p>
            <a:r>
              <a:rPr lang="en-US" dirty="0" smtClean="0"/>
              <a:t>Click to edit Master title style</a:t>
            </a:r>
            <a:endParaRPr lang="en-AU" dirty="0"/>
          </a:p>
        </p:txBody>
      </p:sp>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0" y="1052736"/>
            <a:ext cx="9144000" cy="4896544"/>
          </a:xfrm>
          <a:prstGeom prst="rect">
            <a:avLst/>
          </a:prstGeom>
        </p:spPr>
        <p:txBody>
          <a:bodyPr/>
          <a:lstStyle>
            <a:lvl1pPr marL="0" indent="0" algn="ctr">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11568921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3" name="Rectangle 2"/>
          <p:cNvSpPr/>
          <p:nvPr userDrawn="1"/>
        </p:nvSpPr>
        <p:spPr bwMode="black">
          <a:xfrm>
            <a:off x="0" y="4797152"/>
            <a:ext cx="9144000" cy="2060848"/>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Picture Placeholder 4"/>
          <p:cNvSpPr>
            <a:spLocks noGrp="1"/>
          </p:cNvSpPr>
          <p:nvPr>
            <p:ph type="pic" sz="quarter" idx="10" hasCustomPrompt="1"/>
          </p:nvPr>
        </p:nvSpPr>
        <p:spPr>
          <a:xfrm>
            <a:off x="0" y="0"/>
            <a:ext cx="9144000" cy="4797425"/>
          </a:xfrm>
          <a:prstGeom prst="rect">
            <a:avLst/>
          </a:prstGeom>
        </p:spPr>
        <p:txBody>
          <a:bodyPr anchor="t" anchorCtr="1"/>
          <a:lstStyle>
            <a:lvl1pPr marL="0" indent="0" algn="ctr">
              <a:buFontTx/>
              <a:buNone/>
              <a:defRPr/>
            </a:lvl1pPr>
          </a:lstStyle>
          <a:p>
            <a:r>
              <a:rPr lang="en-AU" dirty="0" smtClean="0"/>
              <a:t>Click icon to add picture. For image options refer to the PowerPoint guidelines on JacobsConnect.</a:t>
            </a:r>
            <a:endParaRPr lang="en-AU" dirty="0"/>
          </a:p>
        </p:txBody>
      </p:sp>
      <p:sp>
        <p:nvSpPr>
          <p:cNvPr id="5" name="Title 1"/>
          <p:cNvSpPr>
            <a:spLocks noGrp="1"/>
          </p:cNvSpPr>
          <p:nvPr>
            <p:ph type="ctrTitle"/>
          </p:nvPr>
        </p:nvSpPr>
        <p:spPr bwMode="white">
          <a:xfrm>
            <a:off x="546376" y="5085184"/>
            <a:ext cx="7772400" cy="432047"/>
          </a:xfrm>
          <a:prstGeom prst="rect">
            <a:avLst/>
          </a:prstGeom>
        </p:spPr>
        <p:txBody>
          <a:bodyPr lIns="0" tIns="0" rIns="0" bIns="0"/>
          <a:lstStyle>
            <a:lvl1pPr algn="r">
              <a:defRPr sz="2400" b="1">
                <a:solidFill>
                  <a:schemeClr val="bg1"/>
                </a:solidFill>
                <a:latin typeface="Arial" pitchFamily="34" charset="0"/>
                <a:cs typeface="Arial" pitchFamily="34" charset="0"/>
              </a:defRPr>
            </a:lvl1pPr>
          </a:lstStyle>
          <a:p>
            <a:r>
              <a:rPr lang="en-US" smtClean="0"/>
              <a:t>Click to edit Master title style</a:t>
            </a:r>
            <a:endParaRPr lang="en-AU" dirty="0"/>
          </a:p>
        </p:txBody>
      </p:sp>
      <p:sp>
        <p:nvSpPr>
          <p:cNvPr id="6" name="Subtitle 2"/>
          <p:cNvSpPr>
            <a:spLocks noGrp="1"/>
          </p:cNvSpPr>
          <p:nvPr>
            <p:ph type="subTitle" idx="1"/>
          </p:nvPr>
        </p:nvSpPr>
        <p:spPr bwMode="gray">
          <a:xfrm>
            <a:off x="546376" y="5589240"/>
            <a:ext cx="7768952" cy="288032"/>
          </a:xfrm>
          <a:prstGeom prst="rect">
            <a:avLst/>
          </a:prstGeom>
        </p:spPr>
        <p:txBody>
          <a:bodyPr lIns="0" tIns="0" rIns="0" bIns="0"/>
          <a:lstStyle>
            <a:lvl1pPr marL="0" indent="0" algn="r">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pic>
        <p:nvPicPr>
          <p:cNvPr id="7"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589426" y="6159265"/>
            <a:ext cx="1745454" cy="288000"/>
          </a:xfrm>
          <a:prstGeom prst="rect">
            <a:avLst/>
          </a:prstGeom>
          <a:noFill/>
          <a:extLst>
            <a:ext uri="{909E8E84-426E-40DD-AFC4-6F175D3DCCD1}">
              <a14:hiddenFill xmlns:a14="http://schemas.microsoft.com/office/drawing/2010/main">
                <a:solidFill>
                  <a:srgbClr val="FFFFFF"/>
                </a:solidFill>
              </a14:hiddenFill>
            </a:ext>
          </a:extLst>
        </p:spPr>
      </p:pic>
      <p:pic>
        <p:nvPicPr>
          <p:cNvPr id="8"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792830" y="6159265"/>
            <a:ext cx="2520279" cy="306393"/>
          </a:xfrm>
          <a:prstGeom prst="rect">
            <a:avLst/>
          </a:prstGeom>
          <a:noFill/>
          <a:extLst>
            <a:ext uri="{909E8E84-426E-40DD-AFC4-6F175D3DCCD1}">
              <a14:hiddenFill xmlns:a14="http://schemas.microsoft.com/office/drawing/2010/main">
                <a:solidFill>
                  <a:srgbClr val="FFFFFF"/>
                </a:solidFill>
              </a14:hiddenFill>
            </a:ext>
          </a:extLst>
        </p:spPr>
      </p:pic>
      <p:pic>
        <p:nvPicPr>
          <p:cNvPr id="9" name="JACOBSZATE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0831" y="6164644"/>
            <a:ext cx="3224049" cy="282621"/>
          </a:xfrm>
          <a:prstGeom prst="rect">
            <a:avLst/>
          </a:prstGeom>
        </p:spPr>
      </p:pic>
      <p:pic>
        <p:nvPicPr>
          <p:cNvPr id="10" name="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95164" y="6193476"/>
            <a:ext cx="2736304" cy="253789"/>
          </a:xfrm>
          <a:prstGeom prst="rect">
            <a:avLst/>
          </a:prstGeom>
        </p:spPr>
      </p:pic>
      <p:pic>
        <p:nvPicPr>
          <p:cNvPr id="11" name="Picture 10" descr="JACOBSGUIMAR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68268" y="6171016"/>
            <a:ext cx="2340869" cy="210312"/>
          </a:xfrm>
          <a:prstGeom prst="rect">
            <a:avLst/>
          </a:prstGeom>
        </p:spPr>
      </p:pic>
      <p:pic>
        <p:nvPicPr>
          <p:cNvPr id="12" name="JACOBSLOGO" descr="JFSLLOGO" hidden="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7092280" y="6159265"/>
            <a:ext cx="1222465" cy="2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4356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Picture Placeholder 2"/>
          <p:cNvSpPr>
            <a:spLocks noGrp="1"/>
          </p:cNvSpPr>
          <p:nvPr>
            <p:ph type="pic" idx="1"/>
          </p:nvPr>
        </p:nvSpPr>
        <p:spPr>
          <a:xfrm>
            <a:off x="0" y="0"/>
            <a:ext cx="9144000" cy="6858000"/>
          </a:xfrm>
          <a:prstGeom prst="rect">
            <a:avLst/>
          </a:prstGeom>
        </p:spPr>
        <p:txBody>
          <a:bodyPr/>
          <a:lstStyle>
            <a:lvl1pPr marL="0" indent="0" algn="ctr">
              <a:buNone/>
              <a:defRPr sz="3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Tree>
    <p:extLst>
      <p:ext uri="{BB962C8B-B14F-4D97-AF65-F5344CB8AC3E}">
        <p14:creationId xmlns:p14="http://schemas.microsoft.com/office/powerpoint/2010/main" val="29295514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Map">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951" y="1521678"/>
            <a:ext cx="7666097" cy="3814643"/>
          </a:xfrm>
          <a:prstGeom prst="rect">
            <a:avLst/>
          </a:prstGeom>
        </p:spPr>
      </p:pic>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70740787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Disclaim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TextBox 3"/>
          <p:cNvSpPr txBox="1"/>
          <p:nvPr userDrawn="1"/>
        </p:nvSpPr>
        <p:spPr>
          <a:xfrm>
            <a:off x="485546" y="1064362"/>
            <a:ext cx="8190910" cy="3693319"/>
          </a:xfrm>
          <a:prstGeom prst="rect">
            <a:avLst/>
          </a:prstGeom>
          <a:noFill/>
        </p:spPr>
        <p:txBody>
          <a:bodyPr wrap="square" lIns="0" tIns="0" rIns="0" bIns="0" rtlCol="0">
            <a:spAutoFit/>
          </a:bodyPr>
          <a:lstStyle/>
          <a:p>
            <a:pPr lvl="0">
              <a:spcBef>
                <a:spcPts val="1200"/>
              </a:spcBef>
              <a:spcAft>
                <a:spcPts val="0"/>
              </a:spcAft>
            </a:pPr>
            <a:r>
              <a:rPr lang="en-AU" sz="2000" b="1" dirty="0" smtClean="0">
                <a:solidFill>
                  <a:schemeClr val="bg1"/>
                </a:solidFill>
                <a:latin typeface="Arial" panose="020B0604020202020204" pitchFamily="34" charset="0"/>
                <a:cs typeface="Arial" panose="020B0604020202020204" pitchFamily="34" charset="0"/>
              </a:rPr>
              <a:t>Important</a:t>
            </a:r>
          </a:p>
          <a:p>
            <a:pPr lvl="0">
              <a:spcBef>
                <a:spcPts val="1200"/>
              </a:spcBef>
              <a:spcAft>
                <a:spcPts val="0"/>
              </a:spcAft>
            </a:pPr>
            <a:r>
              <a:rPr lang="en-AU" sz="2000" dirty="0" smtClean="0">
                <a:solidFill>
                  <a:schemeClr val="bg1"/>
                </a:solidFill>
                <a:latin typeface="Arial" panose="020B0604020202020204" pitchFamily="34" charset="0"/>
                <a:cs typeface="Arial" panose="020B0604020202020204" pitchFamily="34" charset="0"/>
              </a:rPr>
              <a:t>The material in this presentation has been prepared by Jacobs</a:t>
            </a:r>
            <a:r>
              <a:rPr lang="en-AU" sz="2000" baseline="30000" dirty="0" smtClean="0">
                <a:solidFill>
                  <a:schemeClr val="bg1"/>
                </a:solidFill>
                <a:latin typeface="Arial" panose="020B0604020202020204" pitchFamily="34" charset="0"/>
                <a:cs typeface="Arial" panose="020B0604020202020204" pitchFamily="34" charset="0"/>
              </a:rPr>
              <a:t>®</a:t>
            </a:r>
            <a:r>
              <a:rPr lang="en-AU" sz="2000" dirty="0" smtClean="0">
                <a:solidFill>
                  <a:schemeClr val="bg1"/>
                </a:solidFill>
                <a:latin typeface="Arial" panose="020B0604020202020204" pitchFamily="34" charset="0"/>
                <a:cs typeface="Arial" panose="020B0604020202020204" pitchFamily="34" charset="0"/>
              </a:rPr>
              <a:t>.</a:t>
            </a:r>
          </a:p>
          <a:p>
            <a:pPr lvl="0">
              <a:spcBef>
                <a:spcPts val="1200"/>
              </a:spcBef>
              <a:spcAft>
                <a:spcPts val="0"/>
              </a:spcAft>
            </a:pPr>
            <a:r>
              <a:rPr lang="en-AU" sz="2000" dirty="0" smtClean="0">
                <a:solidFill>
                  <a:schemeClr val="bg1"/>
                </a:solidFill>
                <a:latin typeface="Arial" panose="020B0604020202020204" pitchFamily="34" charset="0"/>
                <a:cs typeface="Arial" panose="020B0604020202020204" pitchFamily="34" charset="0"/>
              </a:rPr>
              <a:t>Copyright and other intellectual property rights in this presentation </a:t>
            </a:r>
            <a:br>
              <a:rPr lang="en-AU" sz="2000" dirty="0" smtClean="0">
                <a:solidFill>
                  <a:schemeClr val="bg1"/>
                </a:solidFill>
                <a:latin typeface="Arial" panose="020B0604020202020204" pitchFamily="34" charset="0"/>
                <a:cs typeface="Arial" panose="020B0604020202020204" pitchFamily="34" charset="0"/>
              </a:rPr>
            </a:br>
            <a:r>
              <a:rPr lang="en-AU" sz="2000" dirty="0" smtClean="0">
                <a:solidFill>
                  <a:schemeClr val="bg1"/>
                </a:solidFill>
                <a:latin typeface="Arial" panose="020B0604020202020204" pitchFamily="34" charset="0"/>
                <a:cs typeface="Arial" panose="020B0604020202020204" pitchFamily="34" charset="0"/>
              </a:rPr>
              <a:t>vest exclusively with Jacobs. Apart from any use permitted under applicable copyright legislation, no part of this work may in any form or by any means (electronic, graphic, mechanical, photocopying, recording or otherwise) be reproduced, copied, stored in a retrieval system or transmitted without prior written permission.</a:t>
            </a:r>
          </a:p>
          <a:p>
            <a:pPr lvl="0">
              <a:spcBef>
                <a:spcPts val="1200"/>
              </a:spcBef>
              <a:spcAft>
                <a:spcPts val="0"/>
              </a:spcAft>
            </a:pPr>
            <a:r>
              <a:rPr lang="en-AU" sz="2000" dirty="0" smtClean="0">
                <a:solidFill>
                  <a:schemeClr val="bg1"/>
                </a:solidFill>
                <a:latin typeface="Arial" panose="020B0604020202020204" pitchFamily="34" charset="0"/>
                <a:cs typeface="Arial" panose="020B0604020202020204" pitchFamily="34" charset="0"/>
              </a:rPr>
              <a:t>Jacobs is a trademark of Jacobs Engineering Group Inc.</a:t>
            </a:r>
          </a:p>
          <a:p>
            <a:pPr lvl="0">
              <a:spcBef>
                <a:spcPts val="1200"/>
              </a:spcBef>
              <a:spcAft>
                <a:spcPts val="0"/>
              </a:spcAft>
            </a:pPr>
            <a:r>
              <a:rPr lang="en-AU" sz="2000" dirty="0" smtClean="0">
                <a:solidFill>
                  <a:schemeClr val="bg1"/>
                </a:solidFill>
                <a:latin typeface="Arial" panose="020B0604020202020204" pitchFamily="34" charset="0"/>
                <a:cs typeface="Arial" panose="020B0604020202020204" pitchFamily="34" charset="0"/>
              </a:rPr>
              <a:t> 2015</a:t>
            </a:r>
            <a:r>
              <a:rPr lang="en-AU" sz="2000" baseline="0" dirty="0" smtClean="0">
                <a:solidFill>
                  <a:schemeClr val="bg1"/>
                </a:solidFill>
                <a:latin typeface="Arial" panose="020B0604020202020204" pitchFamily="34" charset="0"/>
                <a:cs typeface="Arial" panose="020B0604020202020204" pitchFamily="34" charset="0"/>
              </a:rPr>
              <a:t>            2015 </a:t>
            </a:r>
            <a:r>
              <a:rPr lang="en-AU" sz="2000" dirty="0" smtClean="0">
                <a:solidFill>
                  <a:schemeClr val="bg1"/>
                </a:solidFill>
                <a:latin typeface="Arial" panose="020B0604020202020204" pitchFamily="34" charset="0"/>
                <a:cs typeface="Arial" panose="020B0604020202020204" pitchFamily="34" charset="0"/>
              </a:rPr>
              <a:t>Jacobs Engineering Group Inc. All rights reserved.</a:t>
            </a:r>
          </a:p>
        </p:txBody>
      </p:sp>
      <p:sp>
        <p:nvSpPr>
          <p:cNvPr id="5" name="TextBox 4"/>
          <p:cNvSpPr txBox="1"/>
          <p:nvPr userDrawn="1"/>
        </p:nvSpPr>
        <p:spPr>
          <a:xfrm>
            <a:off x="467544" y="289301"/>
            <a:ext cx="8229600" cy="492443"/>
          </a:xfrm>
          <a:prstGeom prst="rect">
            <a:avLst/>
          </a:prstGeom>
          <a:noFill/>
        </p:spPr>
        <p:txBody>
          <a:bodyPr wrap="square" lIns="0" tIns="0" rIns="0" bIns="0" rtlCol="0" anchor="ctr">
            <a:spAutoFit/>
          </a:bodyPr>
          <a:lstStyle/>
          <a:p>
            <a:r>
              <a:rPr lang="en-AU" sz="3200" b="1" baseline="0" dirty="0" smtClean="0">
                <a:solidFill>
                  <a:schemeClr val="bg1"/>
                </a:solidFill>
                <a:latin typeface="Arial" panose="020B0604020202020204" pitchFamily="34" charset="0"/>
                <a:cs typeface="Arial" panose="020B0604020202020204" pitchFamily="34" charset="0"/>
              </a:rPr>
              <a:t>Disclaimer</a:t>
            </a:r>
            <a:endParaRPr lang="en-AU" sz="3200" b="1" dirty="0">
              <a:solidFill>
                <a:schemeClr val="bg1"/>
              </a:solidFill>
              <a:latin typeface="Arial" panose="020B0604020202020204" pitchFamily="34" charset="0"/>
              <a:cs typeface="Arial" panose="020B0604020202020204" pitchFamily="34" charset="0"/>
            </a:endParaRPr>
          </a:p>
        </p:txBody>
      </p:sp>
      <p:sp>
        <p:nvSpPr>
          <p:cNvPr id="6" name="TextBox 5"/>
          <p:cNvSpPr txBox="1"/>
          <p:nvPr userDrawn="1"/>
        </p:nvSpPr>
        <p:spPr>
          <a:xfrm>
            <a:off x="441600" y="4365104"/>
            <a:ext cx="1466104" cy="400110"/>
          </a:xfrm>
          <a:prstGeom prst="rect">
            <a:avLst/>
          </a:prstGeom>
          <a:solidFill>
            <a:srgbClr val="00338D"/>
          </a:solidFill>
        </p:spPr>
        <p:txBody>
          <a:bodyPr wrap="square" lIns="90000" rIns="0" rtlCol="0">
            <a:spAutoFit/>
          </a:bodyPr>
          <a:lstStyle/>
          <a:p>
            <a:r>
              <a:rPr lang="en-AU" sz="2000" dirty="0" smtClean="0">
                <a:solidFill>
                  <a:schemeClr val="bg1"/>
                </a:solidFill>
                <a:latin typeface="Arial" panose="020B0604020202020204" pitchFamily="34" charset="0"/>
                <a:cs typeface="Arial" panose="020B0604020202020204" pitchFamily="34" charset="0"/>
              </a:rPr>
              <a:t>© Copyright </a:t>
            </a:r>
            <a:endParaRPr lang="en-AU" sz="2000" dirty="0"/>
          </a:p>
        </p:txBody>
      </p:sp>
    </p:spTree>
    <p:extLst>
      <p:ext uri="{BB962C8B-B14F-4D97-AF65-F5344CB8AC3E}">
        <p14:creationId xmlns:p14="http://schemas.microsoft.com/office/powerpoint/2010/main" val="3190184968"/>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orward-Looking Disclaimer">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B3E39EC-4BE2-4DEA-81C0-4ABC0AAB4AC0}" type="slidenum">
              <a:rPr lang="en-AU" smtClean="0"/>
              <a:pPr/>
              <a:t>‹#›</a:t>
            </a:fld>
            <a:endParaRPr lang="en-AU" dirty="0"/>
          </a:p>
        </p:txBody>
      </p:sp>
      <p:sp>
        <p:nvSpPr>
          <p:cNvPr id="4" name="TextBox 3"/>
          <p:cNvSpPr txBox="1"/>
          <p:nvPr userDrawn="1"/>
        </p:nvSpPr>
        <p:spPr>
          <a:xfrm>
            <a:off x="485546" y="1064362"/>
            <a:ext cx="8190910" cy="4578176"/>
          </a:xfrm>
          <a:prstGeom prst="rect">
            <a:avLst/>
          </a:prstGeom>
          <a:noFill/>
        </p:spPr>
        <p:txBody>
          <a:bodyPr wrap="square" lIns="0" tIns="0" rIns="0" bIns="0" rtlCol="0">
            <a:spAutoFit/>
          </a:bodyPr>
          <a:lstStyle/>
          <a:p>
            <a:pPr lvl="0">
              <a:spcAft>
                <a:spcPts val="600"/>
              </a:spcAft>
            </a:pPr>
            <a:r>
              <a:rPr lang="en-AU" sz="1750" dirty="0" smtClean="0">
                <a:solidFill>
                  <a:schemeClr val="bg1"/>
                </a:solidFill>
                <a:latin typeface="Arial" panose="020B0604020202020204" pitchFamily="34" charset="0"/>
                <a:cs typeface="Arial" panose="020B0604020202020204" pitchFamily="34" charset="0"/>
              </a:rPr>
              <a:t>Statements included in this presentation that are not based on historical facts </a:t>
            </a:r>
            <a:br>
              <a:rPr lang="en-AU" sz="1750" dirty="0" smtClean="0">
                <a:solidFill>
                  <a:schemeClr val="bg1"/>
                </a:solidFill>
                <a:latin typeface="Arial" panose="020B0604020202020204" pitchFamily="34" charset="0"/>
                <a:cs typeface="Arial" panose="020B0604020202020204" pitchFamily="34" charset="0"/>
              </a:rPr>
            </a:br>
            <a:r>
              <a:rPr lang="en-AU" sz="1750" dirty="0" smtClean="0">
                <a:solidFill>
                  <a:schemeClr val="bg1"/>
                </a:solidFill>
                <a:latin typeface="Arial" panose="020B0604020202020204" pitchFamily="34" charset="0"/>
                <a:cs typeface="Arial" panose="020B0604020202020204" pitchFamily="34" charset="0"/>
              </a:rPr>
              <a:t>are forward-looking statements. Although such statements are based on management’s current estimates and expectations, and currently available competitive, financial and economic data, forward-looking statements are inherently uncertain and you should not place undue reliance on such statements as actual results may differ materially. We caution the reader that there are a variety of risks, uncertainties and other factors that could cause actual results to differ materially from what is contained, projected or implied by our forward-looking statements. For a description of some of the risks, uncertainties and other factors that may occur that could cause actual results to differ from our forward-looking statements see our Annual Report on Form 10-K for the period ended September 26, 2014, and in particular the discussions contained in Item 1 – Business, </a:t>
            </a:r>
            <a:br>
              <a:rPr lang="en-AU" sz="1750" dirty="0" smtClean="0">
                <a:solidFill>
                  <a:schemeClr val="bg1"/>
                </a:solidFill>
                <a:latin typeface="Arial" panose="020B0604020202020204" pitchFamily="34" charset="0"/>
                <a:cs typeface="Arial" panose="020B0604020202020204" pitchFamily="34" charset="0"/>
              </a:rPr>
            </a:br>
            <a:r>
              <a:rPr lang="en-AU" sz="1750" dirty="0" smtClean="0">
                <a:solidFill>
                  <a:schemeClr val="bg1"/>
                </a:solidFill>
                <a:latin typeface="Arial" panose="020B0604020202020204" pitchFamily="34" charset="0"/>
                <a:cs typeface="Arial" panose="020B0604020202020204" pitchFamily="34" charset="0"/>
              </a:rPr>
              <a:t>Item 1A - Risk Factors, Item 3 – Legal Proceedings, and Item 7 – Management’s Discussion and Analysis of Financial Condition and Results of Operations, as </a:t>
            </a:r>
            <a:br>
              <a:rPr lang="en-AU" sz="1750" dirty="0" smtClean="0">
                <a:solidFill>
                  <a:schemeClr val="bg1"/>
                </a:solidFill>
                <a:latin typeface="Arial" panose="020B0604020202020204" pitchFamily="34" charset="0"/>
                <a:cs typeface="Arial" panose="020B0604020202020204" pitchFamily="34" charset="0"/>
              </a:rPr>
            </a:br>
            <a:r>
              <a:rPr lang="en-AU" sz="1750" dirty="0" smtClean="0">
                <a:solidFill>
                  <a:schemeClr val="bg1"/>
                </a:solidFill>
                <a:latin typeface="Arial" panose="020B0604020202020204" pitchFamily="34" charset="0"/>
                <a:cs typeface="Arial" panose="020B0604020202020204" pitchFamily="34" charset="0"/>
              </a:rPr>
              <a:t>well as the Company’s other filings with the Securities and Exchange Commission. </a:t>
            </a:r>
            <a:br>
              <a:rPr lang="en-AU" sz="1750" dirty="0" smtClean="0">
                <a:solidFill>
                  <a:schemeClr val="bg1"/>
                </a:solidFill>
                <a:latin typeface="Arial" panose="020B0604020202020204" pitchFamily="34" charset="0"/>
                <a:cs typeface="Arial" panose="020B0604020202020204" pitchFamily="34" charset="0"/>
              </a:rPr>
            </a:br>
            <a:r>
              <a:rPr lang="en-AU" sz="1750" dirty="0" smtClean="0">
                <a:solidFill>
                  <a:schemeClr val="bg1"/>
                </a:solidFill>
                <a:latin typeface="Arial" panose="020B0604020202020204" pitchFamily="34" charset="0"/>
                <a:cs typeface="Arial" panose="020B0604020202020204" pitchFamily="34" charset="0"/>
              </a:rPr>
              <a:t>We also caution the readers of this presentation that we do not undertake to update any forward-looking statements made herein.</a:t>
            </a:r>
            <a:endParaRPr lang="en-AU" sz="1750" kern="1200" dirty="0">
              <a:solidFill>
                <a:schemeClr val="bg1"/>
              </a:solidFill>
              <a:effectLst/>
              <a:latin typeface="Arial" panose="020B0604020202020204" pitchFamily="34" charset="0"/>
              <a:ea typeface="+mn-ea"/>
              <a:cs typeface="Arial" panose="020B0604020202020204" pitchFamily="34" charset="0"/>
            </a:endParaRPr>
          </a:p>
        </p:txBody>
      </p:sp>
      <p:sp>
        <p:nvSpPr>
          <p:cNvPr id="5" name="TextBox 4"/>
          <p:cNvSpPr txBox="1"/>
          <p:nvPr userDrawn="1"/>
        </p:nvSpPr>
        <p:spPr>
          <a:xfrm>
            <a:off x="467544" y="289301"/>
            <a:ext cx="8229600" cy="492443"/>
          </a:xfrm>
          <a:prstGeom prst="rect">
            <a:avLst/>
          </a:prstGeom>
          <a:noFill/>
        </p:spPr>
        <p:txBody>
          <a:bodyPr wrap="square" lIns="0" tIns="0" rIns="0" bIns="0" rtlCol="0" anchor="ctr">
            <a:spAutoFit/>
          </a:bodyPr>
          <a:lstStyle/>
          <a:p>
            <a:r>
              <a:rPr lang="en-AU" sz="3200" b="1" dirty="0" smtClean="0">
                <a:solidFill>
                  <a:schemeClr val="bg1"/>
                </a:solidFill>
                <a:latin typeface="Arial" panose="020B0604020202020204" pitchFamily="34" charset="0"/>
                <a:cs typeface="Arial" panose="020B0604020202020204" pitchFamily="34" charset="0"/>
              </a:rPr>
              <a:t>Forward-Looking</a:t>
            </a:r>
            <a:r>
              <a:rPr lang="en-AU" sz="3200" b="1" baseline="0" dirty="0" smtClean="0">
                <a:solidFill>
                  <a:schemeClr val="bg1"/>
                </a:solidFill>
                <a:latin typeface="Arial" panose="020B0604020202020204" pitchFamily="34" charset="0"/>
                <a:cs typeface="Arial" panose="020B0604020202020204" pitchFamily="34" charset="0"/>
              </a:rPr>
              <a:t> Statement Disclaimer</a:t>
            </a:r>
            <a:endParaRPr lang="en-AU" sz="32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55549"/>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structions">
    <p:spTree>
      <p:nvGrpSpPr>
        <p:cNvPr id="1" name=""/>
        <p:cNvGrpSpPr/>
        <p:nvPr/>
      </p:nvGrpSpPr>
      <p:grpSpPr>
        <a:xfrm>
          <a:off x="0" y="0"/>
          <a:ext cx="0" cy="0"/>
          <a:chOff x="0" y="0"/>
          <a:chExt cx="0" cy="0"/>
        </a:xfrm>
      </p:grpSpPr>
      <p:sp>
        <p:nvSpPr>
          <p:cNvPr id="37" name="Rectangle 36"/>
          <p:cNvSpPr/>
          <p:nvPr userDrawn="1"/>
        </p:nvSpPr>
        <p:spPr bwMode="black">
          <a:xfrm>
            <a:off x="0" y="0"/>
            <a:ext cx="9144000" cy="908720"/>
          </a:xfrm>
          <a:prstGeom prst="rect">
            <a:avLst/>
          </a:prstGeom>
          <a:solidFill>
            <a:srgbClr val="597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p:cNvSpPr/>
          <p:nvPr userDrawn="1"/>
        </p:nvSpPr>
        <p:spPr>
          <a:xfrm>
            <a:off x="838218" y="1435957"/>
            <a:ext cx="6048672" cy="261610"/>
          </a:xfrm>
          <a:prstGeom prst="rect">
            <a:avLst/>
          </a:prstGeom>
        </p:spPr>
        <p:txBody>
          <a:bodyPr wrap="square" lIns="0" tIns="0" rIns="0" anchor="ctr">
            <a:spAutoFit/>
          </a:bodyPr>
          <a:lstStyle/>
          <a:p>
            <a:pPr lvl="0"/>
            <a:r>
              <a:rPr lang="en-AU" sz="1400" b="1" dirty="0" smtClean="0">
                <a:solidFill>
                  <a:srgbClr val="961334"/>
                </a:solidFill>
              </a:rPr>
              <a:t>** Delete this slide before finalising your presentation **</a:t>
            </a:r>
          </a:p>
        </p:txBody>
      </p:sp>
      <p:sp>
        <p:nvSpPr>
          <p:cNvPr id="21" name="TextBox 20"/>
          <p:cNvSpPr txBox="1"/>
          <p:nvPr userDrawn="1"/>
        </p:nvSpPr>
        <p:spPr>
          <a:xfrm>
            <a:off x="1198258" y="2119139"/>
            <a:ext cx="2808312" cy="1854354"/>
          </a:xfrm>
          <a:prstGeom prst="rect">
            <a:avLst/>
          </a:prstGeom>
          <a:noFill/>
        </p:spPr>
        <p:txBody>
          <a:bodyPr wrap="square" lIns="0" tIns="0" rIns="0" bIns="0" rtlCol="0">
            <a:spAutoFit/>
          </a:bodyPr>
          <a:lstStyle/>
          <a:p>
            <a:pPr lvl="0">
              <a:spcAft>
                <a:spcPts val="300"/>
              </a:spcAft>
            </a:pPr>
            <a:r>
              <a:rPr lang="en-AU" sz="1200" b="1" cap="all" dirty="0" smtClean="0">
                <a:solidFill>
                  <a:srgbClr val="597AB5"/>
                </a:solidFill>
              </a:rPr>
              <a:t>LAYOUT</a:t>
            </a:r>
            <a:r>
              <a:rPr lang="en-AU" sz="1200" b="1" cap="all" baseline="0" dirty="0" smtClean="0">
                <a:solidFill>
                  <a:srgbClr val="597AB5"/>
                </a:solidFill>
              </a:rPr>
              <a:t> OPTIONS</a:t>
            </a:r>
          </a:p>
          <a:p>
            <a:pPr lvl="0">
              <a:spcAft>
                <a:spcPts val="300"/>
              </a:spcAft>
            </a:pPr>
            <a:r>
              <a:rPr lang="en-AU" sz="1200" b="0" baseline="0" dirty="0" smtClean="0">
                <a:solidFill>
                  <a:srgbClr val="6C6F70"/>
                </a:solidFill>
              </a:rPr>
              <a:t>Right click an existing slide in the side </a:t>
            </a:r>
          </a:p>
          <a:p>
            <a:pPr lvl="0">
              <a:spcAft>
                <a:spcPts val="300"/>
              </a:spcAft>
            </a:pPr>
            <a:r>
              <a:rPr lang="en-AU" sz="1200" b="0" baseline="0" dirty="0" smtClean="0">
                <a:solidFill>
                  <a:srgbClr val="6C6F70"/>
                </a:solidFill>
              </a:rPr>
              <a:t>bar menu.</a:t>
            </a:r>
          </a:p>
          <a:p>
            <a:pPr lvl="0">
              <a:spcAft>
                <a:spcPts val="300"/>
              </a:spcAft>
            </a:pPr>
            <a:r>
              <a:rPr lang="en-AU" sz="1200" b="0" baseline="0" dirty="0" smtClean="0">
                <a:solidFill>
                  <a:srgbClr val="6C6F70"/>
                </a:solidFill>
              </a:rPr>
              <a:t>Choose </a:t>
            </a:r>
            <a:r>
              <a:rPr lang="en-AU" sz="1200" b="0" i="1" baseline="0" dirty="0" smtClean="0">
                <a:solidFill>
                  <a:srgbClr val="6C6F70"/>
                </a:solidFill>
              </a:rPr>
              <a:t>Layout &gt;</a:t>
            </a:r>
            <a:r>
              <a:rPr lang="en-AU" sz="1200" b="0" baseline="0" dirty="0" smtClean="0">
                <a:solidFill>
                  <a:srgbClr val="6C6F70"/>
                </a:solidFill>
              </a:rPr>
              <a:t> then select one of </a:t>
            </a:r>
            <a:br>
              <a:rPr lang="en-AU" sz="1200" b="0" baseline="0" dirty="0" smtClean="0">
                <a:solidFill>
                  <a:srgbClr val="6C6F70"/>
                </a:solidFill>
              </a:rPr>
            </a:br>
            <a:r>
              <a:rPr lang="en-AU" sz="1200" b="0" baseline="0" dirty="0" smtClean="0">
                <a:solidFill>
                  <a:srgbClr val="6C6F70"/>
                </a:solidFill>
              </a:rPr>
              <a:t>the various slide options that appear.</a:t>
            </a:r>
          </a:p>
          <a:p>
            <a:r>
              <a:rPr lang="en-AU" sz="1200" b="0" kern="1200" baseline="0" dirty="0" smtClean="0">
                <a:solidFill>
                  <a:srgbClr val="6C6F70"/>
                </a:solidFill>
                <a:latin typeface="+mn-lt"/>
                <a:ea typeface="+mn-ea"/>
                <a:cs typeface="+mn-cs"/>
              </a:rPr>
              <a:t>To view the Guidelines which define </a:t>
            </a:r>
            <a:br>
              <a:rPr lang="en-AU" sz="1200" b="0" kern="1200" baseline="0" dirty="0" smtClean="0">
                <a:solidFill>
                  <a:srgbClr val="6C6F70"/>
                </a:solidFill>
                <a:latin typeface="+mn-lt"/>
                <a:ea typeface="+mn-ea"/>
                <a:cs typeface="+mn-cs"/>
              </a:rPr>
            </a:br>
            <a:r>
              <a:rPr lang="en-AU" sz="1200" b="0" kern="1200" baseline="0" dirty="0" smtClean="0">
                <a:solidFill>
                  <a:srgbClr val="6C6F70"/>
                </a:solidFill>
                <a:latin typeface="+mn-lt"/>
                <a:ea typeface="+mn-ea"/>
                <a:cs typeface="+mn-cs"/>
              </a:rPr>
              <a:t>the layout designs go to JacobsConnect, then search </a:t>
            </a:r>
            <a:r>
              <a:rPr lang="en-AU" sz="1200" b="0" i="1" kern="1200" baseline="0" dirty="0" smtClean="0">
                <a:solidFill>
                  <a:srgbClr val="6C6F70"/>
                </a:solidFill>
                <a:latin typeface="+mn-lt"/>
                <a:ea typeface="+mn-ea"/>
                <a:cs typeface="+mn-cs"/>
              </a:rPr>
              <a:t>Document Template Guidelines</a:t>
            </a:r>
          </a:p>
        </p:txBody>
      </p:sp>
      <p:sp>
        <p:nvSpPr>
          <p:cNvPr id="22" name="TextBox 21"/>
          <p:cNvSpPr txBox="1"/>
          <p:nvPr userDrawn="1"/>
        </p:nvSpPr>
        <p:spPr>
          <a:xfrm>
            <a:off x="838218" y="2047131"/>
            <a:ext cx="360040" cy="538609"/>
          </a:xfrm>
          <a:prstGeom prst="rect">
            <a:avLst/>
          </a:prstGeom>
          <a:noFill/>
        </p:spPr>
        <p:txBody>
          <a:bodyPr wrap="square" lIns="0" tIns="0" rIns="0" bIns="0" rtlCol="0">
            <a:spAutoFit/>
          </a:bodyPr>
          <a:lstStyle/>
          <a:p>
            <a:pPr lvl="0"/>
            <a:r>
              <a:rPr lang="en-AU" sz="3500" b="1" dirty="0" smtClean="0">
                <a:solidFill>
                  <a:srgbClr val="597AB5"/>
                </a:solidFill>
              </a:rPr>
              <a:t>1</a:t>
            </a:r>
          </a:p>
        </p:txBody>
      </p:sp>
      <p:sp>
        <p:nvSpPr>
          <p:cNvPr id="23" name="TextBox 22"/>
          <p:cNvSpPr txBox="1"/>
          <p:nvPr userDrawn="1"/>
        </p:nvSpPr>
        <p:spPr>
          <a:xfrm>
            <a:off x="1198258" y="4181828"/>
            <a:ext cx="2808312" cy="1038746"/>
          </a:xfrm>
          <a:prstGeom prst="rect">
            <a:avLst/>
          </a:prstGeom>
          <a:noFill/>
        </p:spPr>
        <p:txBody>
          <a:bodyPr wrap="square" lIns="0" tIns="0" rIns="0" bIns="0" rtlCol="0">
            <a:spAutoFit/>
          </a:bodyPr>
          <a:lstStyle/>
          <a:p>
            <a:pPr lvl="0">
              <a:spcAft>
                <a:spcPts val="300"/>
              </a:spcAft>
            </a:pPr>
            <a:r>
              <a:rPr lang="en-AU" sz="1200" b="1" cap="all" dirty="0" smtClean="0">
                <a:solidFill>
                  <a:srgbClr val="597AB5"/>
                </a:solidFill>
              </a:rPr>
              <a:t>Pasting content</a:t>
            </a:r>
            <a:endParaRPr lang="en-AU" sz="1200" b="1" cap="all" baseline="0" dirty="0" smtClean="0">
              <a:solidFill>
                <a:srgbClr val="597AB5"/>
              </a:solidFill>
            </a:endParaRPr>
          </a:p>
          <a:p>
            <a:pPr lvl="0">
              <a:spcAft>
                <a:spcPts val="300"/>
              </a:spcAft>
            </a:pPr>
            <a:r>
              <a:rPr lang="en-AU" sz="1200" b="0" baseline="0" dirty="0" smtClean="0">
                <a:solidFill>
                  <a:srgbClr val="6C6F70"/>
                </a:solidFill>
              </a:rPr>
              <a:t>When pasting content from other presentations, always use:</a:t>
            </a:r>
          </a:p>
          <a:p>
            <a:pPr lvl="0">
              <a:spcAft>
                <a:spcPts val="300"/>
              </a:spcAft>
            </a:pPr>
            <a:r>
              <a:rPr lang="en-AU" sz="1200" b="0" i="1" baseline="0" dirty="0" smtClean="0">
                <a:solidFill>
                  <a:srgbClr val="6C6F70"/>
                </a:solidFill>
              </a:rPr>
              <a:t>Paste Options: Use destination theme, </a:t>
            </a:r>
          </a:p>
          <a:p>
            <a:pPr lvl="0">
              <a:spcAft>
                <a:spcPts val="300"/>
              </a:spcAft>
            </a:pPr>
            <a:r>
              <a:rPr lang="en-AU" sz="1200" b="0" baseline="0" dirty="0" smtClean="0">
                <a:solidFill>
                  <a:srgbClr val="6C6F70"/>
                </a:solidFill>
              </a:rPr>
              <a:t>or </a:t>
            </a:r>
            <a:r>
              <a:rPr lang="en-AU" sz="1200" b="0" i="1" baseline="0" dirty="0" smtClean="0">
                <a:solidFill>
                  <a:srgbClr val="6C6F70"/>
                </a:solidFill>
              </a:rPr>
              <a:t>Keep text only</a:t>
            </a:r>
            <a:endParaRPr lang="en-AU" sz="1200" b="0" i="1" dirty="0" smtClean="0">
              <a:solidFill>
                <a:srgbClr val="6C6F70"/>
              </a:solidFill>
            </a:endParaRPr>
          </a:p>
        </p:txBody>
      </p:sp>
      <p:sp>
        <p:nvSpPr>
          <p:cNvPr id="24" name="TextBox 23"/>
          <p:cNvSpPr txBox="1"/>
          <p:nvPr userDrawn="1"/>
        </p:nvSpPr>
        <p:spPr>
          <a:xfrm>
            <a:off x="838218" y="4109820"/>
            <a:ext cx="360040" cy="538609"/>
          </a:xfrm>
          <a:prstGeom prst="rect">
            <a:avLst/>
          </a:prstGeom>
          <a:noFill/>
        </p:spPr>
        <p:txBody>
          <a:bodyPr wrap="square" lIns="0" tIns="0" rIns="0" bIns="0" rtlCol="0">
            <a:spAutoFit/>
          </a:bodyPr>
          <a:lstStyle/>
          <a:p>
            <a:pPr lvl="0"/>
            <a:r>
              <a:rPr lang="en-AU" sz="3500" b="1" dirty="0" smtClean="0">
                <a:solidFill>
                  <a:srgbClr val="597AB5"/>
                </a:solidFill>
              </a:rPr>
              <a:t>2</a:t>
            </a:r>
          </a:p>
        </p:txBody>
      </p:sp>
      <p:pic>
        <p:nvPicPr>
          <p:cNvPr id="25" name="Picture 2" descr="I:\GMKT\Admin\Graphics\POWERPOINT\Corporate template\Guidelines\paste options_edited.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19155" y="5282654"/>
            <a:ext cx="1700212" cy="74930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userDrawn="1"/>
        </p:nvSpPr>
        <p:spPr>
          <a:xfrm>
            <a:off x="4932040" y="2047131"/>
            <a:ext cx="360040" cy="538609"/>
          </a:xfrm>
          <a:prstGeom prst="rect">
            <a:avLst/>
          </a:prstGeom>
          <a:noFill/>
        </p:spPr>
        <p:txBody>
          <a:bodyPr wrap="square" lIns="0" tIns="0" rIns="0" bIns="0" rtlCol="0">
            <a:spAutoFit/>
          </a:bodyPr>
          <a:lstStyle/>
          <a:p>
            <a:pPr lvl="0"/>
            <a:r>
              <a:rPr lang="en-AU" sz="3500" b="1" dirty="0" smtClean="0">
                <a:solidFill>
                  <a:srgbClr val="597AB5"/>
                </a:solidFill>
              </a:rPr>
              <a:t>3</a:t>
            </a:r>
          </a:p>
        </p:txBody>
      </p:sp>
      <p:sp>
        <p:nvSpPr>
          <p:cNvPr id="28" name="TextBox 27"/>
          <p:cNvSpPr txBox="1"/>
          <p:nvPr userDrawn="1"/>
        </p:nvSpPr>
        <p:spPr>
          <a:xfrm>
            <a:off x="5292080" y="3495129"/>
            <a:ext cx="3024336" cy="1408078"/>
          </a:xfrm>
          <a:prstGeom prst="rect">
            <a:avLst/>
          </a:prstGeom>
          <a:noFill/>
        </p:spPr>
        <p:txBody>
          <a:bodyPr wrap="square" lIns="0" tIns="0" rIns="0" bIns="0" rtlCol="0">
            <a:spAutoFit/>
          </a:bodyPr>
          <a:lstStyle/>
          <a:p>
            <a:pPr lvl="0">
              <a:spcAft>
                <a:spcPts val="300"/>
              </a:spcAft>
            </a:pPr>
            <a:r>
              <a:rPr lang="en-AU" sz="1200" b="1" cap="all" dirty="0" smtClean="0">
                <a:solidFill>
                  <a:srgbClr val="597AB5"/>
                </a:solidFill>
              </a:rPr>
              <a:t>Corporate Image Library</a:t>
            </a:r>
          </a:p>
          <a:p>
            <a:pPr lvl="0">
              <a:spcAft>
                <a:spcPts val="300"/>
              </a:spcAft>
            </a:pPr>
            <a:r>
              <a:rPr lang="en-AU" sz="1200" b="0" i="0" baseline="0" dirty="0" smtClean="0">
                <a:solidFill>
                  <a:srgbClr val="6C6F70"/>
                </a:solidFill>
              </a:rPr>
              <a:t>To access the Global Image Library, </a:t>
            </a:r>
            <a:br>
              <a:rPr lang="en-AU" sz="1200" b="0" i="0" baseline="0" dirty="0" smtClean="0">
                <a:solidFill>
                  <a:srgbClr val="6C6F70"/>
                </a:solidFill>
              </a:rPr>
            </a:br>
            <a:r>
              <a:rPr lang="en-AU" sz="1200" b="0" i="0" baseline="0" dirty="0" smtClean="0">
                <a:solidFill>
                  <a:srgbClr val="6C6F70"/>
                </a:solidFill>
              </a:rPr>
              <a:t>go to </a:t>
            </a:r>
            <a:r>
              <a:rPr lang="en-AU" sz="1200" b="0" i="0" kern="1200" baseline="0" dirty="0" smtClean="0">
                <a:solidFill>
                  <a:srgbClr val="6C6F70"/>
                </a:solidFill>
                <a:latin typeface="+mn-lt"/>
                <a:ea typeface="+mn-ea"/>
                <a:cs typeface="+mn-cs"/>
              </a:rPr>
              <a:t>JacobsConnect, then search </a:t>
            </a:r>
            <a:r>
              <a:rPr lang="en-AU" sz="1200" b="0" i="1" kern="1200" baseline="0" dirty="0" smtClean="0">
                <a:solidFill>
                  <a:srgbClr val="6C6F70"/>
                </a:solidFill>
                <a:latin typeface="+mn-lt"/>
                <a:ea typeface="+mn-ea"/>
                <a:cs typeface="+mn-cs"/>
              </a:rPr>
              <a:t>Document Template Guidelines</a:t>
            </a:r>
            <a:endParaRPr lang="en-AU" sz="1200" b="0" i="0" kern="1200" baseline="0" dirty="0" smtClean="0">
              <a:solidFill>
                <a:srgbClr val="6C6F70"/>
              </a:solidFill>
              <a:latin typeface="+mn-lt"/>
              <a:ea typeface="+mn-ea"/>
              <a:cs typeface="+mn-cs"/>
            </a:endParaRPr>
          </a:p>
          <a:p>
            <a:pPr lvl="0">
              <a:spcAft>
                <a:spcPts val="300"/>
              </a:spcAft>
            </a:pPr>
            <a:r>
              <a:rPr lang="en-AU" sz="1200" b="0" baseline="0" dirty="0" smtClean="0">
                <a:solidFill>
                  <a:srgbClr val="6C6F70"/>
                </a:solidFill>
              </a:rPr>
              <a:t>Or access it locally from the templates:</a:t>
            </a:r>
          </a:p>
          <a:p>
            <a:pPr lvl="0">
              <a:spcAft>
                <a:spcPts val="300"/>
              </a:spcAft>
            </a:pPr>
            <a:r>
              <a:rPr lang="en-AU" sz="1200" b="0" i="1" baseline="0" dirty="0" smtClean="0">
                <a:solidFill>
                  <a:srgbClr val="6C6F70"/>
                </a:solidFill>
              </a:rPr>
              <a:t>C:\Users\Public\Pictures\Brand approved imagery</a:t>
            </a:r>
            <a:endParaRPr lang="en-AU" sz="1200" b="0" i="1" dirty="0" smtClean="0">
              <a:solidFill>
                <a:srgbClr val="6C6F70"/>
              </a:solidFill>
            </a:endParaRPr>
          </a:p>
        </p:txBody>
      </p:sp>
      <p:sp>
        <p:nvSpPr>
          <p:cNvPr id="29" name="TextBox 28"/>
          <p:cNvSpPr txBox="1"/>
          <p:nvPr userDrawn="1"/>
        </p:nvSpPr>
        <p:spPr>
          <a:xfrm>
            <a:off x="4932040" y="3423121"/>
            <a:ext cx="360040" cy="538609"/>
          </a:xfrm>
          <a:prstGeom prst="rect">
            <a:avLst/>
          </a:prstGeom>
          <a:noFill/>
        </p:spPr>
        <p:txBody>
          <a:bodyPr wrap="square" lIns="0" tIns="0" rIns="0" bIns="0" rtlCol="0">
            <a:spAutoFit/>
          </a:bodyPr>
          <a:lstStyle/>
          <a:p>
            <a:pPr lvl="0"/>
            <a:r>
              <a:rPr lang="en-AU" sz="3500" b="1" dirty="0" smtClean="0">
                <a:solidFill>
                  <a:srgbClr val="597AB5"/>
                </a:solidFill>
              </a:rPr>
              <a:t>4</a:t>
            </a:r>
          </a:p>
        </p:txBody>
      </p:sp>
      <p:sp>
        <p:nvSpPr>
          <p:cNvPr id="30" name="TextBox 29"/>
          <p:cNvSpPr txBox="1"/>
          <p:nvPr userDrawn="1"/>
        </p:nvSpPr>
        <p:spPr>
          <a:xfrm>
            <a:off x="5292080" y="5143475"/>
            <a:ext cx="3024336" cy="815608"/>
          </a:xfrm>
          <a:prstGeom prst="rect">
            <a:avLst/>
          </a:prstGeom>
          <a:noFill/>
        </p:spPr>
        <p:txBody>
          <a:bodyPr wrap="square" lIns="0" tIns="0" rIns="0" bIns="0" rtlCol="0">
            <a:spAutoFit/>
          </a:bodyPr>
          <a:lstStyle/>
          <a:p>
            <a:pPr lvl="0">
              <a:spcAft>
                <a:spcPts val="300"/>
              </a:spcAft>
            </a:pPr>
            <a:r>
              <a:rPr lang="en-AU" sz="1200" b="1" cap="all" dirty="0" smtClean="0">
                <a:solidFill>
                  <a:srgbClr val="597AB5"/>
                </a:solidFill>
              </a:rPr>
              <a:t>PowerPoint Guidelines</a:t>
            </a:r>
          </a:p>
          <a:p>
            <a:pPr marL="0" lvl="0" algn="l" defTabSz="914400" rtl="0" eaLnBrk="1" latinLnBrk="0" hangingPunct="1">
              <a:spcAft>
                <a:spcPts val="300"/>
              </a:spcAft>
            </a:pPr>
            <a:r>
              <a:rPr lang="en-AU" sz="1200" b="0" i="0" kern="1200" baseline="0" dirty="0" smtClean="0">
                <a:solidFill>
                  <a:srgbClr val="6C6F70"/>
                </a:solidFill>
                <a:latin typeface="+mn-lt"/>
                <a:ea typeface="+mn-ea"/>
                <a:cs typeface="+mn-cs"/>
              </a:rPr>
              <a:t>To view the Guidelines on JacobsConnect, search </a:t>
            </a:r>
            <a:r>
              <a:rPr lang="en-AU" sz="1200" b="0" i="1" kern="1200" baseline="0" dirty="0" smtClean="0">
                <a:solidFill>
                  <a:srgbClr val="6C6F70"/>
                </a:solidFill>
                <a:latin typeface="+mn-lt"/>
                <a:ea typeface="+mn-ea"/>
                <a:cs typeface="+mn-cs"/>
              </a:rPr>
              <a:t>Document Template Guidelines</a:t>
            </a:r>
          </a:p>
          <a:p>
            <a:pPr lvl="0">
              <a:spcAft>
                <a:spcPts val="300"/>
              </a:spcAft>
            </a:pPr>
            <a:endParaRPr lang="en-AU" sz="1200" b="0" i="1" dirty="0" smtClean="0">
              <a:solidFill>
                <a:srgbClr val="4C4D4F"/>
              </a:solidFill>
            </a:endParaRPr>
          </a:p>
        </p:txBody>
      </p:sp>
      <p:sp>
        <p:nvSpPr>
          <p:cNvPr id="31" name="TextBox 30"/>
          <p:cNvSpPr txBox="1"/>
          <p:nvPr userDrawn="1"/>
        </p:nvSpPr>
        <p:spPr>
          <a:xfrm>
            <a:off x="4932040" y="5071467"/>
            <a:ext cx="360040" cy="538609"/>
          </a:xfrm>
          <a:prstGeom prst="rect">
            <a:avLst/>
          </a:prstGeom>
          <a:noFill/>
        </p:spPr>
        <p:txBody>
          <a:bodyPr wrap="square" lIns="0" tIns="0" rIns="0" bIns="0" rtlCol="0">
            <a:spAutoFit/>
          </a:bodyPr>
          <a:lstStyle/>
          <a:p>
            <a:pPr lvl="0"/>
            <a:r>
              <a:rPr lang="en-AU" sz="3500" b="1" dirty="0" smtClean="0">
                <a:solidFill>
                  <a:srgbClr val="597AB5"/>
                </a:solidFill>
              </a:rPr>
              <a:t>5</a:t>
            </a:r>
          </a:p>
        </p:txBody>
      </p:sp>
      <p:sp>
        <p:nvSpPr>
          <p:cNvPr id="32" name="Rectangle 31"/>
          <p:cNvSpPr/>
          <p:nvPr userDrawn="1"/>
        </p:nvSpPr>
        <p:spPr>
          <a:xfrm>
            <a:off x="5302722" y="2388119"/>
            <a:ext cx="410772" cy="417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p:cNvSpPr txBox="1"/>
          <p:nvPr userDrawn="1"/>
        </p:nvSpPr>
        <p:spPr>
          <a:xfrm>
            <a:off x="1181304" y="6268670"/>
            <a:ext cx="7226170" cy="184666"/>
          </a:xfrm>
          <a:prstGeom prst="rect">
            <a:avLst/>
          </a:prstGeom>
          <a:noFill/>
        </p:spPr>
        <p:txBody>
          <a:bodyPr wrap="square" lIns="0" tIns="0" rIns="0" bIns="0" rtlCol="0">
            <a:spAutoFit/>
          </a:bodyPr>
          <a:lstStyle/>
          <a:p>
            <a:pPr lvl="0">
              <a:spcAft>
                <a:spcPts val="300"/>
              </a:spcAft>
            </a:pPr>
            <a:r>
              <a:rPr lang="en-AU" sz="1200" b="0" kern="1200" baseline="0" dirty="0" smtClean="0">
                <a:solidFill>
                  <a:srgbClr val="6C6F70"/>
                </a:solidFill>
                <a:latin typeface="+mn-lt"/>
                <a:ea typeface="+mn-ea"/>
                <a:cs typeface="+mn-cs"/>
              </a:rPr>
              <a:t>For further information around Jacobs styles and brand, go to JacobsConnect and search </a:t>
            </a:r>
            <a:r>
              <a:rPr lang="en-AU" sz="1200" b="0" i="1" kern="1200" baseline="0" dirty="0" smtClean="0">
                <a:solidFill>
                  <a:srgbClr val="6C6F70"/>
                </a:solidFill>
                <a:latin typeface="+mn-lt"/>
                <a:ea typeface="+mn-ea"/>
                <a:cs typeface="+mn-cs"/>
              </a:rPr>
              <a:t>Brand Central</a:t>
            </a:r>
          </a:p>
        </p:txBody>
      </p:sp>
      <p:sp>
        <p:nvSpPr>
          <p:cNvPr id="17" name="TextBox 16"/>
          <p:cNvSpPr txBox="1"/>
          <p:nvPr userDrawn="1"/>
        </p:nvSpPr>
        <p:spPr>
          <a:xfrm>
            <a:off x="5292080" y="2127002"/>
            <a:ext cx="3024336" cy="1115690"/>
          </a:xfrm>
          <a:prstGeom prst="rect">
            <a:avLst/>
          </a:prstGeom>
          <a:noFill/>
        </p:spPr>
        <p:txBody>
          <a:bodyPr wrap="square" lIns="0" tIns="0" rIns="0" bIns="0" rtlCol="0">
            <a:spAutoFit/>
          </a:bodyPr>
          <a:lstStyle/>
          <a:p>
            <a:pPr lvl="0">
              <a:spcAft>
                <a:spcPts val="300"/>
              </a:spcAft>
            </a:pPr>
            <a:r>
              <a:rPr lang="en-AU" sz="1200" b="1" cap="all" dirty="0" smtClean="0">
                <a:solidFill>
                  <a:srgbClr val="597AB5"/>
                </a:solidFill>
              </a:rPr>
              <a:t>Inserting content</a:t>
            </a:r>
          </a:p>
          <a:p>
            <a:pPr lvl="0">
              <a:spcAft>
                <a:spcPts val="1200"/>
              </a:spcAft>
            </a:pPr>
            <a:r>
              <a:rPr lang="en-AU" sz="1200" b="0" baseline="0" dirty="0" smtClean="0">
                <a:solidFill>
                  <a:srgbClr val="4C4D4F"/>
                </a:solidFill>
              </a:rPr>
              <a:t>            </a:t>
            </a:r>
            <a:r>
              <a:rPr lang="en-AU" sz="1200" b="0" baseline="0" dirty="0" smtClean="0">
                <a:solidFill>
                  <a:srgbClr val="6C6F70"/>
                </a:solidFill>
              </a:rPr>
              <a:t>Go to the </a:t>
            </a:r>
            <a:r>
              <a:rPr lang="en-AU" sz="1200" b="0" i="1" baseline="0" dirty="0" smtClean="0">
                <a:solidFill>
                  <a:srgbClr val="6C6F70"/>
                </a:solidFill>
              </a:rPr>
              <a:t>Insert</a:t>
            </a:r>
            <a:r>
              <a:rPr lang="en-AU" sz="1200" b="0" baseline="0" dirty="0" smtClean="0">
                <a:solidFill>
                  <a:srgbClr val="6C6F70"/>
                </a:solidFill>
              </a:rPr>
              <a:t> tab, and select </a:t>
            </a:r>
            <a:br>
              <a:rPr lang="en-AU" sz="1200" b="0" baseline="0" dirty="0" smtClean="0">
                <a:solidFill>
                  <a:srgbClr val="6C6F70"/>
                </a:solidFill>
              </a:rPr>
            </a:br>
            <a:r>
              <a:rPr lang="en-AU" sz="1200" b="0" baseline="0" dirty="0" smtClean="0">
                <a:solidFill>
                  <a:srgbClr val="6C6F70"/>
                </a:solidFill>
              </a:rPr>
              <a:t>            the blue </a:t>
            </a:r>
            <a:r>
              <a:rPr lang="en-AU" sz="1200" b="0" i="1" baseline="0" dirty="0" smtClean="0">
                <a:solidFill>
                  <a:srgbClr val="6C6F70"/>
                </a:solidFill>
              </a:rPr>
              <a:t>Jacobs Content </a:t>
            </a:r>
            <a:r>
              <a:rPr lang="en-AU" sz="1200" b="0" baseline="0" dirty="0" smtClean="0">
                <a:solidFill>
                  <a:srgbClr val="6C6F70"/>
                </a:solidFill>
              </a:rPr>
              <a:t>box.</a:t>
            </a:r>
            <a:endParaRPr lang="en-AU" sz="1200" b="0" i="1" baseline="0" dirty="0" smtClean="0">
              <a:solidFill>
                <a:srgbClr val="6C6F70"/>
              </a:solidFill>
            </a:endParaRPr>
          </a:p>
          <a:p>
            <a:pPr lvl="0">
              <a:spcAft>
                <a:spcPts val="300"/>
              </a:spcAft>
            </a:pPr>
            <a:r>
              <a:rPr lang="en-AU" sz="1200" b="0" baseline="0" dirty="0" smtClean="0">
                <a:solidFill>
                  <a:srgbClr val="6C6F70"/>
                </a:solidFill>
              </a:rPr>
              <a:t>You will be given a choice of designed content (such as tables and charts) to use.</a:t>
            </a:r>
            <a:endParaRPr lang="en-AU" sz="1200" b="0" dirty="0" smtClean="0">
              <a:solidFill>
                <a:srgbClr val="6C6F70"/>
              </a:solidFill>
            </a:endParaRPr>
          </a:p>
        </p:txBody>
      </p:sp>
      <p:sp>
        <p:nvSpPr>
          <p:cNvPr id="18" name="Rectangle 17"/>
          <p:cNvSpPr/>
          <p:nvPr userDrawn="1"/>
        </p:nvSpPr>
        <p:spPr>
          <a:xfrm>
            <a:off x="5302722" y="2395982"/>
            <a:ext cx="410772" cy="417274"/>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6" name="TextBox 35"/>
          <p:cNvSpPr txBox="1"/>
          <p:nvPr userDrawn="1"/>
        </p:nvSpPr>
        <p:spPr>
          <a:xfrm>
            <a:off x="838218" y="6524"/>
            <a:ext cx="7992000" cy="885600"/>
          </a:xfrm>
          <a:prstGeom prst="rect">
            <a:avLst/>
          </a:prstGeom>
          <a:noFill/>
        </p:spPr>
        <p:txBody>
          <a:bodyPr wrap="square" lIns="0" tIns="0" rIns="0" bIns="0" rtlCol="0" anchor="ctr">
            <a:spAutoFit/>
          </a:bodyPr>
          <a:lstStyle/>
          <a:p>
            <a:r>
              <a:rPr lang="en-AU" sz="3200" b="1" baseline="0" dirty="0" smtClean="0">
                <a:solidFill>
                  <a:schemeClr val="bg1"/>
                </a:solidFill>
              </a:rPr>
              <a:t>Instructions for using this template</a:t>
            </a:r>
            <a:endParaRPr lang="en-AU" sz="3200" b="1" dirty="0">
              <a:solidFill>
                <a:schemeClr val="bg1"/>
              </a:solidFill>
            </a:endParaRPr>
          </a:p>
        </p:txBody>
      </p:sp>
    </p:spTree>
    <p:extLst>
      <p:ext uri="{BB962C8B-B14F-4D97-AF65-F5344CB8AC3E}">
        <p14:creationId xmlns:p14="http://schemas.microsoft.com/office/powerpoint/2010/main" val="394298804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ck Cover 2">
    <p:spTree>
      <p:nvGrpSpPr>
        <p:cNvPr id="1" name=""/>
        <p:cNvGrpSpPr/>
        <p:nvPr/>
      </p:nvGrpSpPr>
      <p:grpSpPr>
        <a:xfrm>
          <a:off x="0" y="0"/>
          <a:ext cx="0" cy="0"/>
          <a:chOff x="0" y="0"/>
          <a:chExt cx="0" cy="0"/>
        </a:xfrm>
      </p:grpSpPr>
      <p:sp>
        <p:nvSpPr>
          <p:cNvPr id="7" name="Rectangle 6"/>
          <p:cNvSpPr/>
          <p:nvPr userDrawn="1"/>
        </p:nvSpPr>
        <p:spPr bwMode="black">
          <a:xfrm>
            <a:off x="0" y="0"/>
            <a:ext cx="9144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1"/>
          <p:cNvSpPr>
            <a:spLocks noGrp="1"/>
          </p:cNvSpPr>
          <p:nvPr>
            <p:ph type="ctrTitle"/>
          </p:nvPr>
        </p:nvSpPr>
        <p:spPr bwMode="white">
          <a:xfrm>
            <a:off x="496422" y="2420889"/>
            <a:ext cx="7814005" cy="1080119"/>
          </a:xfrm>
          <a:prstGeom prst="rect">
            <a:avLst/>
          </a:prstGeom>
        </p:spPr>
        <p:txBody>
          <a:bodyPr lIns="0" tIns="0" rIns="0" bIns="0" anchor="b">
            <a:normAutofit/>
          </a:bodyPr>
          <a:lstStyle>
            <a:lvl1pPr algn="r">
              <a:defRPr sz="2800" b="1">
                <a:solidFill>
                  <a:schemeClr val="bg1"/>
                </a:solidFill>
                <a:latin typeface="Arial" pitchFamily="34" charset="0"/>
                <a:cs typeface="Arial" pitchFamily="34" charset="0"/>
              </a:defRPr>
            </a:lvl1pPr>
          </a:lstStyle>
          <a:p>
            <a:r>
              <a:rPr lang="en-US" dirty="0" smtClean="0"/>
              <a:t>Click to edit Master title style</a:t>
            </a:r>
            <a:endParaRPr lang="en-AU" dirty="0"/>
          </a:p>
        </p:txBody>
      </p:sp>
      <p:sp>
        <p:nvSpPr>
          <p:cNvPr id="4" name="Subtitle 2"/>
          <p:cNvSpPr>
            <a:spLocks noGrp="1"/>
          </p:cNvSpPr>
          <p:nvPr>
            <p:ph type="subTitle" idx="1"/>
          </p:nvPr>
        </p:nvSpPr>
        <p:spPr bwMode="gray">
          <a:xfrm>
            <a:off x="496422" y="3582541"/>
            <a:ext cx="7814005" cy="720080"/>
          </a:xfrm>
          <a:prstGeom prst="rect">
            <a:avLst/>
          </a:prstGeom>
        </p:spPr>
        <p:txBody>
          <a:bodyPr lIns="0" tIns="0" rIns="0" bIns="0">
            <a:normAutofit/>
          </a:bodyPr>
          <a:lstStyle>
            <a:lvl1pPr marL="0" indent="0" algn="r">
              <a:buNone/>
              <a:defRPr sz="1600" b="1" cap="none" baseline="0">
                <a:solidFill>
                  <a:srgbClr val="B3B3B3"/>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dirty="0"/>
          </a:p>
        </p:txBody>
      </p:sp>
      <p:sp>
        <p:nvSpPr>
          <p:cNvPr id="5" name="TextBox 4"/>
          <p:cNvSpPr txBox="1"/>
          <p:nvPr userDrawn="1"/>
        </p:nvSpPr>
        <p:spPr bwMode="white">
          <a:xfrm>
            <a:off x="5156690" y="6156678"/>
            <a:ext cx="3141214" cy="292388"/>
          </a:xfrm>
          <a:prstGeom prst="rect">
            <a:avLst/>
          </a:prstGeom>
          <a:noFill/>
        </p:spPr>
        <p:txBody>
          <a:bodyPr wrap="square"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r">
              <a:defRPr/>
            </a:pPr>
            <a:r>
              <a:rPr lang="en-AU" sz="1300" b="0" dirty="0" smtClean="0">
                <a:solidFill>
                  <a:schemeClr val="bg1"/>
                </a:solidFill>
                <a:latin typeface="Arial" pitchFamily="34" charset="0"/>
                <a:cs typeface="Arial" pitchFamily="34" charset="0"/>
              </a:rPr>
              <a:t>  www.jacobs.com  |  worldwide</a:t>
            </a:r>
            <a:endParaRPr kumimoji="0" lang="en-AU" sz="1300" b="0" i="0" u="none" strike="noStrike" kern="1200" cap="none" spc="0" normalizeH="0" baseline="0" noProof="0" dirty="0">
              <a:ln>
                <a:noFill/>
              </a:ln>
              <a:solidFill>
                <a:schemeClr val="bg1"/>
              </a:solidFill>
              <a:effectLst/>
              <a:uLnTx/>
              <a:uFillTx/>
              <a:latin typeface="Arial" pitchFamily="34" charset="0"/>
              <a:cs typeface="Arial" pitchFamily="34" charset="0"/>
            </a:endParaRPr>
          </a:p>
        </p:txBody>
      </p:sp>
      <p:pic>
        <p:nvPicPr>
          <p:cNvPr id="6" name="JACOBS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6589426" y="5718662"/>
            <a:ext cx="1745454" cy="288000"/>
          </a:xfrm>
          <a:prstGeom prst="rect">
            <a:avLst/>
          </a:prstGeom>
          <a:noFill/>
          <a:extLst>
            <a:ext uri="{909E8E84-426E-40DD-AFC4-6F175D3DCCD1}">
              <a14:hiddenFill xmlns:a14="http://schemas.microsoft.com/office/drawing/2010/main">
                <a:solidFill>
                  <a:srgbClr val="FFFFFF"/>
                </a:solidFill>
              </a14:hiddenFill>
            </a:ext>
          </a:extLst>
        </p:spPr>
      </p:pic>
      <p:pic>
        <p:nvPicPr>
          <p:cNvPr id="9" name="SKMJACOBSLOGO" hidden="1"/>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5777625" y="5700269"/>
            <a:ext cx="2520279" cy="306393"/>
          </a:xfrm>
          <a:prstGeom prst="rect">
            <a:avLst/>
          </a:prstGeom>
          <a:noFill/>
          <a:extLst>
            <a:ext uri="{909E8E84-426E-40DD-AFC4-6F175D3DCCD1}">
              <a14:hiddenFill xmlns:a14="http://schemas.microsoft.com/office/drawing/2010/main">
                <a:solidFill>
                  <a:srgbClr val="FFFFFF"/>
                </a:solidFill>
              </a14:hiddenFill>
            </a:ext>
          </a:extLst>
        </p:spPr>
      </p:pic>
      <p:pic>
        <p:nvPicPr>
          <p:cNvPr id="10" name="JACOBSZATELOGO" hidden="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90710" y="5718662"/>
            <a:ext cx="3224049" cy="282621"/>
          </a:xfrm>
          <a:prstGeom prst="rect">
            <a:avLst/>
          </a:prstGeom>
        </p:spPr>
      </p:pic>
      <p:pic>
        <p:nvPicPr>
          <p:cNvPr id="11" name="JACOBSMATASISLOGO" hidden="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87832" y="5755307"/>
            <a:ext cx="2710072" cy="251355"/>
          </a:xfrm>
          <a:prstGeom prst="rect">
            <a:avLst/>
          </a:prstGeom>
        </p:spPr>
      </p:pic>
      <p:pic>
        <p:nvPicPr>
          <p:cNvPr id="12" name="Picture 11" descr="JACOBSGUIMARLOGO" hidden="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57035" y="5757505"/>
            <a:ext cx="2340869" cy="210312"/>
          </a:xfrm>
          <a:prstGeom prst="rect">
            <a:avLst/>
          </a:prstGeom>
        </p:spPr>
      </p:pic>
      <p:pic>
        <p:nvPicPr>
          <p:cNvPr id="13" name="JACOBSLOGO" descr="JFSLLOGO" hidden="1"/>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7075441" y="5718662"/>
            <a:ext cx="1222461" cy="28799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userDrawn="1"/>
        </p:nvSpPr>
        <p:spPr>
          <a:xfrm>
            <a:off x="539552" y="6225928"/>
            <a:ext cx="1444306" cy="153888"/>
          </a:xfrm>
          <a:prstGeom prst="rect">
            <a:avLst/>
          </a:prstGeom>
        </p:spPr>
        <p:txBody>
          <a:bodyPr wrap="none" lIns="0" tIns="0" rIns="0" bIns="0" anchor="b">
            <a:spAutoFit/>
          </a:bodyPr>
          <a:lstStyle/>
          <a:p>
            <a:pPr algn="l"/>
            <a:fld id="{EF1BCBDD-C671-45BB-99A9-91E1493FC6FB}" type="datetime4">
              <a:rPr lang="en-AU" sz="1000" smtClean="0">
                <a:solidFill>
                  <a:schemeClr val="bg1"/>
                </a:solidFill>
                <a:latin typeface="Arial" panose="020B0604020202020204" pitchFamily="34" charset="0"/>
                <a:cs typeface="Arial" panose="020B0604020202020204" pitchFamily="34" charset="0"/>
              </a:rPr>
              <a:pPr algn="l"/>
              <a:t>2 May 2017</a:t>
            </a:fld>
            <a:r>
              <a:rPr lang="en-AU" sz="1000" baseline="0" dirty="0" smtClean="0">
                <a:solidFill>
                  <a:schemeClr val="bg1"/>
                </a:solidFill>
                <a:latin typeface="Arial" panose="020B0604020202020204" pitchFamily="34" charset="0"/>
                <a:cs typeface="Arial" panose="020B0604020202020204" pitchFamily="34" charset="0"/>
              </a:rPr>
              <a:t> </a:t>
            </a:r>
            <a:r>
              <a:rPr lang="en-AU" sz="1000" dirty="0" smtClean="0">
                <a:solidFill>
                  <a:schemeClr val="bg1"/>
                </a:solidFill>
                <a:latin typeface="Arial" panose="020B0604020202020204" pitchFamily="34" charset="0"/>
                <a:cs typeface="Arial" panose="020B0604020202020204" pitchFamily="34" charset="0"/>
              </a:rPr>
              <a:t>Jacobs</a:t>
            </a:r>
            <a:endParaRPr lang="en-AU" sz="1000" dirty="0">
              <a:solidFill>
                <a:schemeClr val="bg1"/>
              </a:solidFill>
              <a:latin typeface="Arial" panose="020B0604020202020204" pitchFamily="34" charset="0"/>
              <a:cs typeface="Arial" panose="020B0604020202020204" pitchFamily="34" charset="0"/>
            </a:endParaRPr>
          </a:p>
        </p:txBody>
      </p:sp>
      <p:sp>
        <p:nvSpPr>
          <p:cNvPr id="8" name="Rectangle 7"/>
          <p:cNvSpPr/>
          <p:nvPr userDrawn="1"/>
        </p:nvSpPr>
        <p:spPr>
          <a:xfrm>
            <a:off x="547200" y="6225928"/>
            <a:ext cx="712432" cy="153888"/>
          </a:xfrm>
          <a:prstGeom prst="rect">
            <a:avLst/>
          </a:prstGeom>
          <a:solidFill>
            <a:srgbClr val="00338D"/>
          </a:solidFill>
        </p:spPr>
        <p:txBody>
          <a:bodyPr wrap="square" lIns="0" tIns="0" rIns="0" bIns="0" anchor="b">
            <a:spAutoFit/>
          </a:bodyPr>
          <a:lstStyle/>
          <a:p>
            <a:pPr algn="l"/>
            <a:r>
              <a:rPr lang="en-AU" sz="1000" dirty="0" smtClean="0">
                <a:solidFill>
                  <a:schemeClr val="bg1"/>
                </a:solidFill>
                <a:latin typeface="Arial" panose="020B0604020202020204" pitchFamily="34" charset="0"/>
                <a:cs typeface="Arial" panose="020B0604020202020204" pitchFamily="34" charset="0"/>
              </a:rPr>
              <a:t>© Copyright                  </a:t>
            </a:r>
            <a:endParaRPr lang="en-AU" sz="1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20138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2800"/>
            </a:lvl1pPr>
          </a:lstStyle>
          <a:p>
            <a:r>
              <a:rPr lang="en-US" dirty="0" smtClean="0"/>
              <a:t>Click to add title</a:t>
            </a:r>
            <a:endParaRPr lang="en-AU" dirty="0"/>
          </a:p>
        </p:txBody>
      </p:sp>
      <p:sp>
        <p:nvSpPr>
          <p:cNvPr id="3" name="Content Placeholder 2"/>
          <p:cNvSpPr>
            <a:spLocks noGrp="1"/>
          </p:cNvSpPr>
          <p:nvPr>
            <p:ph idx="1"/>
          </p:nvPr>
        </p:nvSpPr>
        <p:spPr>
          <a:xfrm>
            <a:off x="457200" y="1053264"/>
            <a:ext cx="8229600" cy="4896000"/>
          </a:xfrm>
        </p:spPr>
        <p:txBody>
          <a:bodyPr>
            <a:normAutofit/>
          </a:bodyPr>
          <a:lstStyle>
            <a:lvl1pPr marL="324000" indent="-324000">
              <a:spcBef>
                <a:spcPts val="12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26902338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Number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58387"/>
            <a:ext cx="8227881" cy="568800"/>
          </a:xfrm>
        </p:spPr>
        <p:txBody>
          <a:bodyPr>
            <a:normAutofit/>
          </a:bodyPr>
          <a:lstStyle>
            <a:lvl1pPr>
              <a:defRPr sz="2800"/>
            </a:lvl1pPr>
          </a:lstStyle>
          <a:p>
            <a:r>
              <a:rPr lang="en-US" dirty="0" smtClean="0"/>
              <a:t>Click to add title</a:t>
            </a:r>
            <a:endParaRPr lang="en-AU" dirty="0"/>
          </a:p>
        </p:txBody>
      </p:sp>
      <p:sp>
        <p:nvSpPr>
          <p:cNvPr id="3" name="Content Placeholder 2"/>
          <p:cNvSpPr>
            <a:spLocks noGrp="1"/>
          </p:cNvSpPr>
          <p:nvPr>
            <p:ph idx="1"/>
          </p:nvPr>
        </p:nvSpPr>
        <p:spPr>
          <a:xfrm>
            <a:off x="457200" y="1053264"/>
            <a:ext cx="8229600" cy="4896000"/>
          </a:xfrm>
        </p:spPr>
        <p:txBody>
          <a:bodyPr>
            <a:normAutofit/>
          </a:bodyPr>
          <a:lstStyle>
            <a:lvl1pPr marL="514350" indent="-514350">
              <a:spcBef>
                <a:spcPts val="1200"/>
              </a:spcBef>
              <a:spcAft>
                <a:spcPts val="0"/>
              </a:spcAft>
              <a:buFont typeface="+mj-lt"/>
              <a:buAutoNum type="arabicPeriod"/>
              <a:defRPr sz="2800">
                <a:solidFill>
                  <a:schemeClr val="tx1"/>
                </a:solidFill>
              </a:defRPr>
            </a:lvl1pPr>
            <a:lvl2pPr marL="853200" indent="-457200">
              <a:buFont typeface="+mj-lt"/>
              <a:buAutoNum type="arabicPeriod"/>
              <a:defRPr>
                <a:solidFill>
                  <a:schemeClr val="tx1"/>
                </a:solidFill>
              </a:defRPr>
            </a:lvl2pPr>
            <a:lvl3pPr marL="1177200" indent="-457200">
              <a:buFont typeface="+mj-lt"/>
              <a:buAutoNum type="arabicPeriod"/>
              <a:defRPr>
                <a:solidFill>
                  <a:schemeClr val="tx1"/>
                </a:solidFill>
              </a:defRPr>
            </a:lvl3pPr>
            <a:lvl4pPr marL="1573200" indent="-457200">
              <a:buFont typeface="+mj-lt"/>
              <a:buAutoNum type="arabicPeriod"/>
              <a:defRPr>
                <a:solidFill>
                  <a:schemeClr val="tx1"/>
                </a:solidFill>
              </a:defRPr>
            </a:lvl4pPr>
            <a:lvl5pPr marL="1897200" indent="-457200">
              <a:buFont typeface="+mj-lt"/>
              <a:buAutoNum type="arabicPeriod"/>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smtClean="0"/>
          </a:p>
        </p:txBody>
      </p:sp>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137095630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
        <p:nvSpPr>
          <p:cNvPr id="5" name="TextBox 4"/>
          <p:cNvSpPr txBox="1"/>
          <p:nvPr userDrawn="1"/>
        </p:nvSpPr>
        <p:spPr>
          <a:xfrm>
            <a:off x="467544" y="320001"/>
            <a:ext cx="8229600" cy="430887"/>
          </a:xfrm>
          <a:prstGeom prst="rect">
            <a:avLst/>
          </a:prstGeom>
          <a:noFill/>
        </p:spPr>
        <p:txBody>
          <a:bodyPr wrap="square" lIns="0" tIns="0" rIns="0" bIns="0" rtlCol="0" anchor="ctr">
            <a:spAutoFit/>
          </a:bodyPr>
          <a:lstStyle/>
          <a:p>
            <a:r>
              <a:rPr lang="en-AU" sz="2800" b="1" baseline="0" dirty="0" smtClean="0">
                <a:solidFill>
                  <a:srgbClr val="00338D"/>
                </a:solidFill>
                <a:latin typeface="Arial" panose="020B0604020202020204" pitchFamily="34" charset="0"/>
                <a:cs typeface="Arial" panose="020B0604020202020204" pitchFamily="34" charset="0"/>
              </a:rPr>
              <a:t>Agenda</a:t>
            </a:r>
            <a:endParaRPr lang="en-AU" sz="2800" b="1" dirty="0">
              <a:solidFill>
                <a:srgbClr val="00338D"/>
              </a:solidFill>
              <a:latin typeface="Arial" panose="020B0604020202020204" pitchFamily="34" charset="0"/>
              <a:cs typeface="Arial" panose="020B0604020202020204" pitchFamily="34" charset="0"/>
            </a:endParaRPr>
          </a:p>
        </p:txBody>
      </p:sp>
      <p:sp>
        <p:nvSpPr>
          <p:cNvPr id="7" name="Content Placeholder 2"/>
          <p:cNvSpPr>
            <a:spLocks noGrp="1"/>
          </p:cNvSpPr>
          <p:nvPr>
            <p:ph idx="1"/>
          </p:nvPr>
        </p:nvSpPr>
        <p:spPr>
          <a:xfrm>
            <a:off x="457200" y="1053264"/>
            <a:ext cx="8229600" cy="4896000"/>
          </a:xfrm>
        </p:spPr>
        <p:txBody>
          <a:bodyPr>
            <a:normAutofit/>
          </a:bodyPr>
          <a:lstStyle>
            <a:lvl1pPr marL="514350" indent="-514350">
              <a:spcBef>
                <a:spcPts val="1200"/>
              </a:spcBef>
              <a:spcAft>
                <a:spcPts val="0"/>
              </a:spcAft>
              <a:buFont typeface="+mj-lt"/>
              <a:buAutoNum type="arabicPeriod"/>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Tree>
    <p:extLst>
      <p:ext uri="{BB962C8B-B14F-4D97-AF65-F5344CB8AC3E}">
        <p14:creationId xmlns:p14="http://schemas.microsoft.com/office/powerpoint/2010/main" val="340779662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afety Minut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3264"/>
            <a:ext cx="8229600" cy="4896000"/>
          </a:xfrm>
        </p:spPr>
        <p:txBody>
          <a:bodyPr>
            <a:normAutofit/>
          </a:bodyPr>
          <a:lstStyle>
            <a:lvl1pPr marL="324000" indent="-324000">
              <a:spcBef>
                <a:spcPts val="1200"/>
              </a:spcBef>
              <a:spcAft>
                <a:spcPts val="0"/>
              </a:spcAft>
              <a:buFont typeface="Arial" panose="020B0604020202020204" pitchFamily="34" charset="0"/>
              <a:buChar char="•"/>
              <a:defRPr sz="2800">
                <a:solidFill>
                  <a:schemeClr val="tx1"/>
                </a:solidFill>
              </a:defRPr>
            </a:lvl1pPr>
            <a:lvl2pPr marL="684000">
              <a:spcBef>
                <a:spcPts val="600"/>
              </a:spcBef>
              <a:defRPr>
                <a:solidFill>
                  <a:schemeClr val="tx1"/>
                </a:solidFill>
              </a:defRPr>
            </a:lvl2pPr>
            <a:lvl3pPr marL="1008000">
              <a:spcBef>
                <a:spcPts val="600"/>
              </a:spcBef>
              <a:defRPr>
                <a:solidFill>
                  <a:schemeClr val="tx1"/>
                </a:solidFill>
              </a:defRPr>
            </a:lvl3pPr>
            <a:lvl4pPr marL="1404000">
              <a:spcBef>
                <a:spcPts val="600"/>
              </a:spcBef>
              <a:defRPr sz="2000">
                <a:solidFill>
                  <a:schemeClr val="tx1"/>
                </a:solidFill>
              </a:defRPr>
            </a:lvl4pPr>
            <a:lvl5pPr marL="1728000">
              <a:spcBef>
                <a:spcPts val="600"/>
              </a:spcBef>
              <a:defRPr sz="2000">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smtClean="0"/>
          </a:p>
          <a:p>
            <a:pPr lvl="0"/>
            <a:endParaRPr lang="en-US" dirty="0" smtClean="0"/>
          </a:p>
        </p:txBody>
      </p:sp>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
        <p:nvSpPr>
          <p:cNvPr id="5" name="TextBox 4"/>
          <p:cNvSpPr txBox="1"/>
          <p:nvPr userDrawn="1"/>
        </p:nvSpPr>
        <p:spPr>
          <a:xfrm>
            <a:off x="467544" y="320001"/>
            <a:ext cx="8229600" cy="430887"/>
          </a:xfrm>
          <a:prstGeom prst="rect">
            <a:avLst/>
          </a:prstGeom>
          <a:noFill/>
        </p:spPr>
        <p:txBody>
          <a:bodyPr wrap="square" lIns="0" tIns="0" rIns="0" bIns="0" rtlCol="0" anchor="ctr">
            <a:spAutoFit/>
          </a:bodyPr>
          <a:lstStyle/>
          <a:p>
            <a:r>
              <a:rPr lang="en-AU" sz="2800" b="1" baseline="0" dirty="0" smtClean="0">
                <a:solidFill>
                  <a:srgbClr val="00338D"/>
                </a:solidFill>
                <a:latin typeface="Arial" panose="020B0604020202020204" pitchFamily="34" charset="0"/>
                <a:cs typeface="Arial" panose="020B0604020202020204" pitchFamily="34" charset="0"/>
              </a:rPr>
              <a:t>Safety Minute</a:t>
            </a:r>
            <a:endParaRPr lang="en-AU" sz="2800" b="1" dirty="0">
              <a:solidFill>
                <a:srgbClr val="00338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707181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9B3E39EC-4BE2-4DEA-81C0-4ABC0AAB4AC0}" type="slidenum">
              <a:rPr lang="en-AU" smtClean="0"/>
              <a:pPr/>
              <a:t>‹#›</a:t>
            </a:fld>
            <a:endParaRPr lang="en-AU" dirty="0"/>
          </a:p>
        </p:txBody>
      </p:sp>
    </p:spTree>
    <p:extLst>
      <p:ext uri="{BB962C8B-B14F-4D97-AF65-F5344CB8AC3E}">
        <p14:creationId xmlns:p14="http://schemas.microsoft.com/office/powerpoint/2010/main" val="281132046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image" Target="../media/image1.png"/><Relationship Id="rId3" Type="http://schemas.openxmlformats.org/officeDocument/2006/relationships/slideLayout" Target="../slideLayouts/slideLayout7.xml"/><Relationship Id="rId21" Type="http://schemas.openxmlformats.org/officeDocument/2006/relationships/image" Target="../media/image25.jpeg"/><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image" Target="../media/image24.png"/><Relationship Id="rId2" Type="http://schemas.openxmlformats.org/officeDocument/2006/relationships/slideLayout" Target="../slideLayouts/slideLayout6.xml"/><Relationship Id="rId16" Type="http://schemas.openxmlformats.org/officeDocument/2006/relationships/image" Target="../media/image23.png"/><Relationship Id="rId20" Type="http://schemas.openxmlformats.org/officeDocument/2006/relationships/image" Target="../media/image7.jpe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22.jpeg"/><Relationship Id="rId23" Type="http://schemas.openxmlformats.org/officeDocument/2006/relationships/image" Target="../media/image27.jpeg"/><Relationship Id="rId10" Type="http://schemas.openxmlformats.org/officeDocument/2006/relationships/slideLayout" Target="../slideLayouts/slideLayout14.xml"/><Relationship Id="rId19" Type="http://schemas.openxmlformats.org/officeDocument/2006/relationships/image" Target="../media/image5.jpeg"/><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 Id="rId22" Type="http://schemas.openxmlformats.org/officeDocument/2006/relationships/image" Target="../media/image2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5.jpeg"/><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24.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2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theme" Target="../theme/theme4.xml"/><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1.png"/><Relationship Id="rId11" Type="http://schemas.openxmlformats.org/officeDocument/2006/relationships/image" Target="../media/image26.jpeg"/><Relationship Id="rId5" Type="http://schemas.openxmlformats.org/officeDocument/2006/relationships/image" Target="../media/image24.png"/><Relationship Id="rId10" Type="http://schemas.openxmlformats.org/officeDocument/2006/relationships/image" Target="../media/image25.jpeg"/><Relationship Id="rId4" Type="http://schemas.openxmlformats.org/officeDocument/2006/relationships/image" Target="../media/image23.png"/><Relationship Id="rId9"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theme" Target="../theme/theme5.xml"/><Relationship Id="rId7" Type="http://schemas.openxmlformats.org/officeDocument/2006/relationships/image" Target="../media/image32.png"/><Relationship Id="rId12" Type="http://schemas.openxmlformats.org/officeDocument/2006/relationships/image" Target="../media/image20.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1.png"/><Relationship Id="rId11" Type="http://schemas.openxmlformats.org/officeDocument/2006/relationships/image" Target="../media/image19.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pic>
        <p:nvPicPr>
          <p:cNvPr id="4" name="SKMMMA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2037" y="6173786"/>
            <a:ext cx="2119801" cy="684213"/>
          </a:xfrm>
          <a:prstGeom prst="rect">
            <a:avLst/>
          </a:prstGeom>
        </p:spPr>
      </p:pic>
      <p:pic>
        <p:nvPicPr>
          <p:cNvPr id="5" name="SKMCBLOGO" hidden="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24198" y="6173788"/>
            <a:ext cx="2006477" cy="315552"/>
          </a:xfrm>
          <a:prstGeom prst="rect">
            <a:avLst/>
          </a:prstGeom>
        </p:spPr>
      </p:pic>
      <p:pic>
        <p:nvPicPr>
          <p:cNvPr id="6" name="SKMENVIROSLOGO" hidden="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72200" y="6173787"/>
            <a:ext cx="1979638" cy="380451"/>
          </a:xfrm>
          <a:prstGeom prst="rect">
            <a:avLst/>
          </a:prstGeom>
        </p:spPr>
      </p:pic>
    </p:spTree>
    <p:extLst>
      <p:ext uri="{BB962C8B-B14F-4D97-AF65-F5344CB8AC3E}">
        <p14:creationId xmlns:p14="http://schemas.microsoft.com/office/powerpoint/2010/main" val="3771750657"/>
      </p:ext>
    </p:extLst>
  </p:cSld>
  <p:clrMap bg1="lt1" tx1="dk1" bg2="lt2" tx2="dk2" accent1="accent1" accent2="accent2" accent3="accent3" accent4="accent4" accent5="accent5" accent6="accent6" hlink="hlink" folHlink="folHlink"/>
  <p:sldLayoutIdLst>
    <p:sldLayoutId id="2147483963" r:id="rId1"/>
    <p:sldLayoutId id="2147483948" r:id="rId2"/>
    <p:sldLayoutId id="2147483987" r:id="rId3"/>
    <p:sldLayoutId id="2147483988" r:id="rId4"/>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457200" y="258964"/>
            <a:ext cx="8227881" cy="5688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053264"/>
            <a:ext cx="8229600" cy="4896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4"/>
          </p:nvPr>
        </p:nvSpPr>
        <p:spPr>
          <a:xfrm>
            <a:off x="457200" y="6159971"/>
            <a:ext cx="791880" cy="365125"/>
          </a:xfrm>
          <a:prstGeom prst="rect">
            <a:avLst/>
          </a:prstGeom>
        </p:spPr>
        <p:txBody>
          <a:bodyPr vert="horz" lIns="0" tIns="0" rIns="0" bIns="0" rtlCol="0" anchor="b"/>
          <a:lstStyle>
            <a:lvl1pPr algn="l">
              <a:defRPr sz="10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9" name="JACOBSLOGO"/>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14296" y="6298195"/>
            <a:ext cx="1370786" cy="210890"/>
          </a:xfrm>
          <a:prstGeom prst="rect">
            <a:avLst/>
          </a:prstGeom>
        </p:spPr>
      </p:pic>
      <p:pic>
        <p:nvPicPr>
          <p:cNvPr id="10" name="SKMENVIROSLOGO" hidden="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0243" y="6293518"/>
            <a:ext cx="1629575" cy="313175"/>
          </a:xfrm>
          <a:prstGeom prst="rect">
            <a:avLst/>
          </a:prstGeom>
        </p:spPr>
      </p:pic>
      <p:pic>
        <p:nvPicPr>
          <p:cNvPr id="11" name="SKMCBLOGO" hidden="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624000" y="6287540"/>
            <a:ext cx="1548400" cy="243512"/>
          </a:xfrm>
          <a:prstGeom prst="rect">
            <a:avLst/>
          </a:prstGeom>
        </p:spPr>
      </p:pic>
      <p:pic>
        <p:nvPicPr>
          <p:cNvPr id="12" name="SKMMMALOGO" hidden="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0241" y="6294448"/>
            <a:ext cx="1607722" cy="518928"/>
          </a:xfrm>
          <a:prstGeom prst="rect">
            <a:avLst/>
          </a:prstGeom>
        </p:spPr>
      </p:pic>
      <p:pic>
        <p:nvPicPr>
          <p:cNvPr id="13" name="SKMJACOBSLOGO" descr="I:\GMKT\Admin\Graphics\JACOBS BRANDED AND CO-BRANDED TEMPLATES\PowerPoint\Links\JacobsSKM-Logo_Blue+Grey_RGB.jpg" hidden="1"/>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850241" y="6284425"/>
            <a:ext cx="1857834" cy="226800"/>
          </a:xfrm>
          <a:prstGeom prst="rect">
            <a:avLst/>
          </a:prstGeom>
          <a:noFill/>
          <a:extLst>
            <a:ext uri="{909E8E84-426E-40DD-AFC4-6F175D3DCCD1}">
              <a14:hiddenFill xmlns:a14="http://schemas.microsoft.com/office/drawing/2010/main">
                <a:solidFill>
                  <a:srgbClr val="FFFFFF"/>
                </a:solidFill>
              </a14:hiddenFill>
            </a:ext>
          </a:extLst>
        </p:spPr>
      </p:pic>
      <p:pic>
        <p:nvPicPr>
          <p:cNvPr id="14" name="JACOBSZATELOGO" hidden="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134913" y="6298195"/>
            <a:ext cx="2548122" cy="223369"/>
          </a:xfrm>
          <a:prstGeom prst="rect">
            <a:avLst/>
          </a:prstGeom>
        </p:spPr>
      </p:pic>
      <p:pic>
        <p:nvPicPr>
          <p:cNvPr id="15" name="JACOBSMATASISLOGO" hidden="1"/>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372200" y="6282193"/>
            <a:ext cx="2446318" cy="226892"/>
          </a:xfrm>
          <a:prstGeom prst="rect">
            <a:avLst/>
          </a:prstGeom>
        </p:spPr>
      </p:pic>
      <p:pic>
        <p:nvPicPr>
          <p:cNvPr id="16" name="Picture 15" descr="JACOBSGUIMARLOGO" hidden="1"/>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298498" y="6320560"/>
            <a:ext cx="2386584" cy="216408"/>
          </a:xfrm>
          <a:prstGeom prst="rect">
            <a:avLst/>
          </a:prstGeom>
        </p:spPr>
      </p:pic>
      <p:pic>
        <p:nvPicPr>
          <p:cNvPr id="17" name="Picture 16" descr="JFSLLOGO" hidden="1"/>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103312" y="6169872"/>
            <a:ext cx="1213104" cy="283464"/>
          </a:xfrm>
          <a:prstGeom prst="rect">
            <a:avLst/>
          </a:prstGeom>
        </p:spPr>
      </p:pic>
    </p:spTree>
    <p:extLst>
      <p:ext uri="{BB962C8B-B14F-4D97-AF65-F5344CB8AC3E}">
        <p14:creationId xmlns:p14="http://schemas.microsoft.com/office/powerpoint/2010/main" val="2479632731"/>
      </p:ext>
    </p:extLst>
  </p:cSld>
  <p:clrMap bg1="lt1" tx1="dk1" bg2="lt2" tx2="dk2" accent1="accent1" accent2="accent2" accent3="accent3" accent4="accent4" accent5="accent5" accent6="accent6" hlink="hlink" folHlink="folHlink"/>
  <p:sldLayoutIdLst>
    <p:sldLayoutId id="2147483964" r:id="rId1"/>
    <p:sldLayoutId id="2147483797" r:id="rId2"/>
    <p:sldLayoutId id="2147483974" r:id="rId3"/>
    <p:sldLayoutId id="2147483993" r:id="rId4"/>
    <p:sldLayoutId id="2147483992" r:id="rId5"/>
    <p:sldLayoutId id="2147483799" r:id="rId6"/>
    <p:sldLayoutId id="2147483847" r:id="rId7"/>
    <p:sldLayoutId id="2147483802" r:id="rId8"/>
    <p:sldLayoutId id="2147483930" r:id="rId9"/>
    <p:sldLayoutId id="2147483929" r:id="rId10"/>
    <p:sldLayoutId id="2147483969" r:id="rId11"/>
    <p:sldLayoutId id="2147483970" r:id="rId12"/>
    <p:sldLayoutId id="2147483965" r:id="rId13"/>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324000" indent="-324000" algn="l" defTabSz="914400" rtl="0" eaLnBrk="1" latinLnBrk="0" hangingPunct="1">
        <a:spcBef>
          <a:spcPct val="200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457200" y="258964"/>
            <a:ext cx="8227881" cy="568800"/>
          </a:xfrm>
          <a:prstGeom prst="rect">
            <a:avLst/>
          </a:prstGeom>
        </p:spPr>
        <p:txBody>
          <a:bodyPr vert="horz" lIns="0" tIns="0" rIns="0" bIns="0" rtlCol="0" anchor="ctr">
            <a:normAutofit/>
          </a:bodyPr>
          <a:lstStyle/>
          <a:p>
            <a:r>
              <a:rPr lang="en-US" dirty="0" smtClean="0"/>
              <a:t>Click to edit Master title style</a:t>
            </a:r>
            <a:endParaRPr lang="en-AU" dirty="0"/>
          </a:p>
        </p:txBody>
      </p:sp>
      <p:sp>
        <p:nvSpPr>
          <p:cNvPr id="3" name="Text Placeholder 2"/>
          <p:cNvSpPr>
            <a:spLocks noGrp="1"/>
          </p:cNvSpPr>
          <p:nvPr>
            <p:ph type="body" idx="1"/>
          </p:nvPr>
        </p:nvSpPr>
        <p:spPr>
          <a:xfrm>
            <a:off x="457200" y="1053264"/>
            <a:ext cx="8229600" cy="48960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6" name="Slide Number Placeholder 5"/>
          <p:cNvSpPr>
            <a:spLocks noGrp="1"/>
          </p:cNvSpPr>
          <p:nvPr>
            <p:ph type="sldNum" sz="quarter" idx="4"/>
          </p:nvPr>
        </p:nvSpPr>
        <p:spPr>
          <a:xfrm>
            <a:off x="457200" y="6159971"/>
            <a:ext cx="791880" cy="365125"/>
          </a:xfrm>
          <a:prstGeom prst="rect">
            <a:avLst/>
          </a:prstGeom>
        </p:spPr>
        <p:txBody>
          <a:bodyPr vert="horz" lIns="0" tIns="0" rIns="0" bIns="0" rtlCol="0" anchor="b"/>
          <a:lstStyle>
            <a:lvl1pPr algn="l">
              <a:defRPr sz="10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10" name="SKMENVIROSLOGO" hidden="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60243" y="6293518"/>
            <a:ext cx="1629575" cy="313175"/>
          </a:xfrm>
          <a:prstGeom prst="rect">
            <a:avLst/>
          </a:prstGeom>
        </p:spPr>
      </p:pic>
      <p:pic>
        <p:nvPicPr>
          <p:cNvPr id="11" name="SKMCBLOGO" hidden="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624000" y="6287540"/>
            <a:ext cx="1548400" cy="243512"/>
          </a:xfrm>
          <a:prstGeom prst="rect">
            <a:avLst/>
          </a:prstGeom>
        </p:spPr>
      </p:pic>
      <p:pic>
        <p:nvPicPr>
          <p:cNvPr id="12" name="SKMMMALOGO" hidden="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80241" y="6294448"/>
            <a:ext cx="1607722" cy="518928"/>
          </a:xfrm>
          <a:prstGeom prst="rect">
            <a:avLst/>
          </a:prstGeom>
        </p:spPr>
      </p:pic>
      <p:pic>
        <p:nvPicPr>
          <p:cNvPr id="13" name="SKMJACOBSLOGO" descr="I:\GMKT\Admin\Graphics\JACOBS BRANDED AND CO-BRANDED TEMPLATES\PowerPoint\Links\JacobsSKM-Logo_Blue+Grey_RGB.jpg" hidden="1"/>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850241" y="6284425"/>
            <a:ext cx="1857834" cy="22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4470645"/>
      </p:ext>
    </p:extLst>
  </p:cSld>
  <p:clrMap bg1="lt1" tx1="dk1" bg2="lt2" tx2="dk2" accent1="accent1" accent2="accent2" accent3="accent3" accent4="accent4" accent5="accent5" accent6="accent6" hlink="hlink" folHlink="folHlink"/>
  <p:sldLayoutIdLst>
    <p:sldLayoutId id="2147483976" r:id="rId1"/>
    <p:sldLayoutId id="2147483994"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Lst>
  <p:timing>
    <p:tnLst>
      <p:par>
        <p:cTn id="1" dur="indefinite" restart="never" nodeType="tmRoot"/>
      </p:par>
    </p:tnLst>
  </p:timing>
  <p:hf hdr="0"/>
  <p:txStyles>
    <p:title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p:titleStyle>
    <p:bodyStyle>
      <a:lvl1pPr marL="324000" indent="-324000" algn="l" defTabSz="914400" rtl="0" eaLnBrk="1" latinLnBrk="0" hangingPunct="1">
        <a:spcBef>
          <a:spcPct val="20000"/>
        </a:spcBef>
        <a:spcAft>
          <a:spcPts val="0"/>
        </a:spcAft>
        <a:buClr>
          <a:srgbClr val="00338D"/>
        </a:buClr>
        <a:buSzPct val="110000"/>
        <a:buFont typeface="Arial"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SKMENVIROS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60243" y="6293518"/>
            <a:ext cx="1629575" cy="313175"/>
          </a:xfrm>
          <a:prstGeom prst="rect">
            <a:avLst/>
          </a:prstGeom>
        </p:spPr>
      </p:pic>
      <p:pic>
        <p:nvPicPr>
          <p:cNvPr id="14" name="SKMCB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4000" y="6287540"/>
            <a:ext cx="1548400" cy="243512"/>
          </a:xfrm>
          <a:prstGeom prst="rect">
            <a:avLst/>
          </a:prstGeom>
        </p:spPr>
      </p:pic>
      <p:pic>
        <p:nvPicPr>
          <p:cNvPr id="15" name="SKMMMA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0241" y="6294448"/>
            <a:ext cx="1607722" cy="518928"/>
          </a:xfrm>
          <a:prstGeom prst="rect">
            <a:avLst/>
          </a:prstGeom>
        </p:spPr>
      </p:pic>
      <p:pic>
        <p:nvPicPr>
          <p:cNvPr id="13"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4296" y="6298195"/>
            <a:ext cx="1370786" cy="210890"/>
          </a:xfrm>
          <a:prstGeom prst="rect">
            <a:avLst/>
          </a:prstGeom>
        </p:spPr>
      </p:pic>
      <p:pic>
        <p:nvPicPr>
          <p:cNvPr id="6" name="SKMJACOBSLOGO" descr="I:\GMKT\Admin\Graphics\JACOBS BRANDED AND CO-BRANDED TEMPLATES\PowerPoint\Links\JacobsSKM-Logo_Blue+Grey_RGB.jpg" hidden="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50241" y="6284425"/>
            <a:ext cx="1857834" cy="2268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5"/>
          <p:cNvSpPr>
            <a:spLocks noGrp="1"/>
          </p:cNvSpPr>
          <p:nvPr>
            <p:ph type="sldNum" sz="quarter" idx="4"/>
          </p:nvPr>
        </p:nvSpPr>
        <p:spPr>
          <a:xfrm>
            <a:off x="457200" y="6159600"/>
            <a:ext cx="791880" cy="365125"/>
          </a:xfrm>
          <a:prstGeom prst="rect">
            <a:avLst/>
          </a:prstGeom>
        </p:spPr>
        <p:txBody>
          <a:bodyPr vert="horz" lIns="0" tIns="0" rIns="0" bIns="0" rtlCol="0" anchor="b"/>
          <a:lstStyle>
            <a:lvl1pPr algn="l">
              <a:defRPr sz="1000">
                <a:solidFill>
                  <a:srgbClr val="00338D"/>
                </a:solidFill>
                <a:latin typeface="Arial" pitchFamily="34" charset="0"/>
                <a:cs typeface="Arial" pitchFamily="34" charset="0"/>
              </a:defRPr>
            </a:lvl1pPr>
          </a:lstStyle>
          <a:p>
            <a:fld id="{9B3E39EC-4BE2-4DEA-81C0-4ABC0AAB4AC0}" type="slidenum">
              <a:rPr lang="en-AU" smtClean="0"/>
              <a:pPr/>
              <a:t>‹#›</a:t>
            </a:fld>
            <a:endParaRPr lang="en-AU" dirty="0"/>
          </a:p>
        </p:txBody>
      </p:sp>
      <p:pic>
        <p:nvPicPr>
          <p:cNvPr id="8" name="JACOBSZATE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6960" y="6285716"/>
            <a:ext cx="2548122" cy="223369"/>
          </a:xfrm>
          <a:prstGeom prst="rect">
            <a:avLst/>
          </a:prstGeom>
        </p:spPr>
      </p:pic>
      <p:pic>
        <p:nvPicPr>
          <p:cNvPr id="9" name="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2200" y="6282193"/>
            <a:ext cx="2446318" cy="226892"/>
          </a:xfrm>
          <a:prstGeom prst="rect">
            <a:avLst/>
          </a:prstGeom>
        </p:spPr>
      </p:pic>
      <p:pic>
        <p:nvPicPr>
          <p:cNvPr id="11" name="Picture 10" descr="JACOBSGUIMARLOGO" hidden="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98498" y="6281504"/>
            <a:ext cx="2386584" cy="216408"/>
          </a:xfrm>
          <a:prstGeom prst="rect">
            <a:avLst/>
          </a:prstGeom>
        </p:spPr>
      </p:pic>
      <p:pic>
        <p:nvPicPr>
          <p:cNvPr id="12" name="Picture 11" descr="JFSLLOGO" hidden="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103312" y="6169872"/>
            <a:ext cx="1213104" cy="283464"/>
          </a:xfrm>
          <a:prstGeom prst="rect">
            <a:avLst/>
          </a:prstGeom>
        </p:spPr>
      </p:pic>
    </p:spTree>
    <p:extLst>
      <p:ext uri="{BB962C8B-B14F-4D97-AF65-F5344CB8AC3E}">
        <p14:creationId xmlns:p14="http://schemas.microsoft.com/office/powerpoint/2010/main" val="3787041173"/>
      </p:ext>
    </p:extLst>
  </p:cSld>
  <p:clrMap bg1="lt1" tx1="dk1" bg2="lt2" tx2="dk2" accent1="accent1" accent2="accent2" accent3="accent3" accent4="accent4" accent5="accent5" accent6="accent6" hlink="hlink" folHlink="folHlink"/>
  <p:sldLayoutIdLst>
    <p:sldLayoutId id="2147483966" r:id="rId1"/>
    <p:sldLayoutId id="2147483949" r:id="rId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12" name="SKMMMALOGO" hidden="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6005" y="6230404"/>
            <a:ext cx="1613128" cy="358472"/>
          </a:xfrm>
          <a:prstGeom prst="rect">
            <a:avLst/>
          </a:prstGeom>
        </p:spPr>
      </p:pic>
      <p:pic>
        <p:nvPicPr>
          <p:cNvPr id="13" name="SKMENVIROSLOGO" hidden="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7886" y="6199656"/>
            <a:ext cx="1674875" cy="435032"/>
          </a:xfrm>
          <a:prstGeom prst="rect">
            <a:avLst/>
          </a:prstGeom>
        </p:spPr>
      </p:pic>
      <p:pic>
        <p:nvPicPr>
          <p:cNvPr id="14" name="SKMCBLOGO" hidden="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23542" y="6297205"/>
            <a:ext cx="1738868" cy="267518"/>
          </a:xfrm>
          <a:prstGeom prst="rect">
            <a:avLst/>
          </a:prstGeom>
        </p:spPr>
      </p:pic>
      <p:sp>
        <p:nvSpPr>
          <p:cNvPr id="6" name="Rectangle 5"/>
          <p:cNvSpPr/>
          <p:nvPr/>
        </p:nvSpPr>
        <p:spPr>
          <a:xfrm>
            <a:off x="0" y="0"/>
            <a:ext cx="9144000" cy="6858000"/>
          </a:xfrm>
          <a:prstGeom prst="rect">
            <a:avLst/>
          </a:prstGeom>
          <a:solidFill>
            <a:srgbClr val="0033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Arial" panose="020B0604020202020204" pitchFamily="34" charset="0"/>
              <a:cs typeface="Arial" panose="020B0604020202020204" pitchFamily="34" charset="0"/>
            </a:endParaRPr>
          </a:p>
        </p:txBody>
      </p:sp>
      <p:sp>
        <p:nvSpPr>
          <p:cNvPr id="7" name="Slide Number Placeholder 2"/>
          <p:cNvSpPr>
            <a:spLocks noGrp="1"/>
          </p:cNvSpPr>
          <p:nvPr>
            <p:ph type="sldNum" sz="quarter" idx="4"/>
          </p:nvPr>
        </p:nvSpPr>
        <p:spPr>
          <a:xfrm>
            <a:off x="457200" y="6159600"/>
            <a:ext cx="791880" cy="365125"/>
          </a:xfrm>
          <a:prstGeom prst="rect">
            <a:avLst/>
          </a:prstGeom>
        </p:spPr>
        <p:txBody>
          <a:bodyPr lIns="0" tIns="0" rIns="0" bIns="0" anchor="b" anchorCtr="0"/>
          <a:lstStyle>
            <a:lvl1pPr>
              <a:defRPr sz="1000">
                <a:solidFill>
                  <a:schemeClr val="bg1"/>
                </a:solidFill>
                <a:latin typeface="Arial" panose="020B0604020202020204" pitchFamily="34" charset="0"/>
                <a:cs typeface="Arial" panose="020B0604020202020204" pitchFamily="34" charset="0"/>
              </a:defRPr>
            </a:lvl1pPr>
          </a:lstStyle>
          <a:p>
            <a:fld id="{9B3E39EC-4BE2-4DEA-81C0-4ABC0AAB4AC0}" type="slidenum">
              <a:rPr lang="en-AU" smtClean="0"/>
              <a:pPr/>
              <a:t>‹#›</a:t>
            </a:fld>
            <a:endParaRPr lang="en-AU" dirty="0"/>
          </a:p>
        </p:txBody>
      </p:sp>
      <p:pic>
        <p:nvPicPr>
          <p:cNvPr id="9" name="JACOBSLOG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4296" y="6301164"/>
            <a:ext cx="1370786" cy="204952"/>
          </a:xfrm>
          <a:prstGeom prst="rect">
            <a:avLst/>
          </a:prstGeom>
        </p:spPr>
      </p:pic>
      <p:pic>
        <p:nvPicPr>
          <p:cNvPr id="8" name="SKMJACOBSLOGO" hidden="1"/>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697553" y="6283718"/>
            <a:ext cx="1987529" cy="241626"/>
          </a:xfrm>
          <a:prstGeom prst="rect">
            <a:avLst/>
          </a:prstGeom>
          <a:noFill/>
          <a:extLst>
            <a:ext uri="{909E8E84-426E-40DD-AFC4-6F175D3DCCD1}">
              <a14:hiddenFill xmlns:a14="http://schemas.microsoft.com/office/drawing/2010/main">
                <a:solidFill>
                  <a:srgbClr val="FFFFFF"/>
                </a:solidFill>
              </a14:hiddenFill>
            </a:ext>
          </a:extLst>
        </p:spPr>
      </p:pic>
      <p:pic>
        <p:nvPicPr>
          <p:cNvPr id="10" name="JACOBSZATELOGO" hidden="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84708" y="6301164"/>
            <a:ext cx="2466736" cy="216235"/>
          </a:xfrm>
          <a:prstGeom prst="rect">
            <a:avLst/>
          </a:prstGeom>
        </p:spPr>
      </p:pic>
      <p:pic>
        <p:nvPicPr>
          <p:cNvPr id="11" name="JACOBSMATASISLOGO" hidden="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7762" y="6303245"/>
            <a:ext cx="2187320" cy="202871"/>
          </a:xfrm>
          <a:prstGeom prst="rect">
            <a:avLst/>
          </a:prstGeom>
        </p:spPr>
      </p:pic>
      <p:pic>
        <p:nvPicPr>
          <p:cNvPr id="15" name="Picture 14" descr="JACOBSGUIMARLOGO" hidden="1"/>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343622" y="6315032"/>
            <a:ext cx="2340869" cy="210312"/>
          </a:xfrm>
          <a:prstGeom prst="rect">
            <a:avLst/>
          </a:prstGeom>
        </p:spPr>
      </p:pic>
      <p:pic>
        <p:nvPicPr>
          <p:cNvPr id="16" name="JACOBSLOGO" descr="JFSLLOGO" hidden="1"/>
          <p:cNvPicPr>
            <a:picLocks noChangeAspect="1" noChangeArrowheads="1"/>
          </p:cNvPicPr>
          <p:nvPr userDrawn="1"/>
        </p:nvPicPr>
        <p:blipFill>
          <a:blip r:embed="rId12" cstate="print">
            <a:extLst>
              <a:ext uri="{28A0092B-C50C-407E-A947-70E740481C1C}">
                <a14:useLocalDpi xmlns:a14="http://schemas.microsoft.com/office/drawing/2010/main" val="0"/>
              </a:ext>
            </a:extLst>
          </a:blip>
          <a:stretch>
            <a:fillRect/>
          </a:stretch>
        </p:blipFill>
        <p:spPr bwMode="auto">
          <a:xfrm>
            <a:off x="7092280" y="6159265"/>
            <a:ext cx="1222465" cy="28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353046"/>
      </p:ext>
    </p:extLst>
  </p:cSld>
  <p:clrMap bg1="lt1" tx1="dk1" bg2="lt2" tx2="dk2" accent1="accent1" accent2="accent2" accent3="accent3" accent4="accent4" accent5="accent5" accent6="accent6" hlink="hlink" folHlink="folHlink"/>
  <p:sldLayoutIdLst>
    <p:sldLayoutId id="2147483973" r:id="rId1"/>
    <p:sldLayoutId id="2147483972" r:id="rId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6326612"/>
      </p:ext>
    </p:extLst>
  </p:cSld>
  <p:clrMap bg1="lt1" tx1="dk1" bg2="lt2" tx2="dk2" accent1="accent1" accent2="accent2" accent3="accent3" accent4="accent4" accent5="accent5" accent6="accent6" hlink="hlink" folHlink="folHlink"/>
  <p:sldLayoutIdLst>
    <p:sldLayoutId id="2147483927" r:id="rId1"/>
  </p:sldLayoutIdLst>
  <p:timing>
    <p:tnLst>
      <p:par>
        <p:cTn id="1" dur="indefinite" restart="never" nodeType="tmRoot"/>
      </p:par>
    </p:tnLst>
  </p:timing>
  <p:hf hdr="0"/>
  <p:txStyles>
    <p:titleStyle>
      <a:lvl1pPr algn="l" defTabSz="914400" rtl="0" eaLnBrk="1" latinLnBrk="0" hangingPunct="1">
        <a:spcBef>
          <a:spcPct val="0"/>
        </a:spcBef>
        <a:buNone/>
        <a:defRPr sz="3000" b="1" kern="1200">
          <a:solidFill>
            <a:schemeClr val="bg1"/>
          </a:solidFill>
          <a:latin typeface="Arial" pitchFamily="34" charset="0"/>
          <a:ea typeface="+mj-ea"/>
          <a:cs typeface="Arial" pitchFamily="34" charset="0"/>
        </a:defRPr>
      </a:lvl1pPr>
    </p:titleStyle>
    <p:bodyStyle>
      <a:lvl1pPr marL="216000" indent="-216000" algn="l" defTabSz="914400" rtl="0" eaLnBrk="1" latinLnBrk="0" hangingPunct="1">
        <a:spcBef>
          <a:spcPct val="20000"/>
        </a:spcBef>
        <a:spcAft>
          <a:spcPts val="1200"/>
        </a:spcAft>
        <a:buClr>
          <a:srgbClr val="42145F"/>
        </a:buClr>
        <a:buSzPct val="110000"/>
        <a:buFont typeface="Arial" pitchFamily="34" charset="0"/>
        <a:buChar char="•"/>
        <a:defRPr sz="2200" kern="1200">
          <a:solidFill>
            <a:schemeClr val="tx1"/>
          </a:solidFill>
          <a:latin typeface="Arial" pitchFamily="34" charset="0"/>
          <a:ea typeface="+mn-ea"/>
          <a:cs typeface="Arial" pitchFamily="34" charset="0"/>
        </a:defRPr>
      </a:lvl1pPr>
      <a:lvl2pPr marL="468000" indent="-216000" algn="l" defTabSz="914400" rtl="0" eaLnBrk="1" latinLnBrk="0" hangingPunct="1">
        <a:spcBef>
          <a:spcPct val="20000"/>
        </a:spcBef>
        <a:buClr>
          <a:srgbClr val="4C4D4F"/>
        </a:buClr>
        <a:buFont typeface="Arial" pitchFamily="34" charset="0"/>
        <a:buChar char="–"/>
        <a:defRPr sz="2200" kern="1200">
          <a:solidFill>
            <a:schemeClr val="tx1"/>
          </a:solidFill>
          <a:latin typeface="Arial" pitchFamily="34" charset="0"/>
          <a:ea typeface="+mn-ea"/>
          <a:cs typeface="Arial" pitchFamily="34" charset="0"/>
        </a:defRPr>
      </a:lvl2pPr>
      <a:lvl3pPr marL="684000" indent="-180000" algn="l" defTabSz="914400" rtl="0" eaLnBrk="1" latinLnBrk="0" hangingPunct="1">
        <a:spcBef>
          <a:spcPct val="20000"/>
        </a:spcBef>
        <a:buClr>
          <a:srgbClr val="4C4D4F"/>
        </a:buClr>
        <a:buFont typeface="Arial" pitchFamily="34" charset="0"/>
        <a:buChar char="•"/>
        <a:defRPr sz="2200" kern="1200">
          <a:solidFill>
            <a:schemeClr val="tx1"/>
          </a:solidFill>
          <a:latin typeface="Arial" pitchFamily="34" charset="0"/>
          <a:ea typeface="+mn-ea"/>
          <a:cs typeface="Arial" pitchFamily="34" charset="0"/>
        </a:defRPr>
      </a:lvl3pPr>
      <a:lvl4pPr marL="972000" indent="-228600" algn="l" defTabSz="914400" rtl="0" eaLnBrk="1" latinLnBrk="0" hangingPunct="1">
        <a:spcBef>
          <a:spcPct val="20000"/>
        </a:spcBef>
        <a:buClr>
          <a:srgbClr val="4C4D4F"/>
        </a:buClr>
        <a:buFont typeface="Arial" pitchFamily="34" charset="0"/>
        <a:buChar char="–"/>
        <a:defRPr sz="2200" kern="1200">
          <a:solidFill>
            <a:schemeClr val="tx1"/>
          </a:solidFill>
          <a:latin typeface="Arial" pitchFamily="34" charset="0"/>
          <a:ea typeface="+mn-ea"/>
          <a:cs typeface="Arial" pitchFamily="34" charset="0"/>
        </a:defRPr>
      </a:lvl4pPr>
      <a:lvl5pPr marL="1224000" indent="-228600" algn="l" defTabSz="914400" rtl="0" eaLnBrk="1" latinLnBrk="0" hangingPunct="1">
        <a:spcBef>
          <a:spcPct val="20000"/>
        </a:spcBef>
        <a:buClr>
          <a:srgbClr val="4C4D4F"/>
        </a:buClr>
        <a:buSzPct val="67000"/>
        <a:buFont typeface="Arial Narrow" pitchFamily="34" charset="0"/>
        <a:buChar char="►"/>
        <a:defRPr sz="22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4.emf"/><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53.emf"/><Relationship Id="rId5" Type="http://schemas.openxmlformats.org/officeDocument/2006/relationships/image" Target="../media/image52.emf"/><Relationship Id="rId4" Type="http://schemas.openxmlformats.org/officeDocument/2006/relationships/image" Target="../media/image51.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55.emf"/><Relationship Id="rId2" Type="http://schemas.openxmlformats.org/officeDocument/2006/relationships/slideLayout" Target="../slideLayouts/slideLayout11.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oleObject" Target="../embeddings/oleObject1.bin"/><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image" Target="../media/image56.emf"/><Relationship Id="rId5" Type="http://schemas.openxmlformats.org/officeDocument/2006/relationships/package" Target="../embeddings/Microsoft_Excel_Worksheet2.xlsx"/><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11.xml"/><Relationship Id="rId1" Type="http://schemas.openxmlformats.org/officeDocument/2006/relationships/vmlDrawing" Target="../drawings/vmlDrawing3.vml"/><Relationship Id="rId6" Type="http://schemas.openxmlformats.org/officeDocument/2006/relationships/image" Target="../media/image57.emf"/><Relationship Id="rId5" Type="http://schemas.openxmlformats.org/officeDocument/2006/relationships/package" Target="../embeddings/Microsoft_Excel_Worksheet3.xlsx"/><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9.emf"/><Relationship Id="rId2" Type="http://schemas.openxmlformats.org/officeDocument/2006/relationships/slideLayout" Target="../slideLayouts/slideLayout5.xml"/><Relationship Id="rId1" Type="http://schemas.openxmlformats.org/officeDocument/2006/relationships/vmlDrawing" Target="../drawings/vmlDrawing4.vml"/><Relationship Id="rId6" Type="http://schemas.openxmlformats.org/officeDocument/2006/relationships/package" Target="../embeddings/Microsoft_Excel_Worksheet4.xlsx"/><Relationship Id="rId5" Type="http://schemas.openxmlformats.org/officeDocument/2006/relationships/oleObject" Target="../embeddings/oleObject4.bin"/><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1.emf"/><Relationship Id="rId2" Type="http://schemas.openxmlformats.org/officeDocument/2006/relationships/slideLayout" Target="../slideLayouts/slideLayout5.xml"/><Relationship Id="rId1" Type="http://schemas.openxmlformats.org/officeDocument/2006/relationships/vmlDrawing" Target="../drawings/vmlDrawing5.vml"/><Relationship Id="rId6" Type="http://schemas.openxmlformats.org/officeDocument/2006/relationships/package" Target="../embeddings/Microsoft_Excel_Worksheet5.xlsx"/><Relationship Id="rId5" Type="http://schemas.openxmlformats.org/officeDocument/2006/relationships/oleObject" Target="../embeddings/oleObject5.bin"/><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63.emf"/><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package" Target="../embeddings/Microsoft_Excel_Worksheet6.xlsx"/><Relationship Id="rId5" Type="http://schemas.openxmlformats.org/officeDocument/2006/relationships/oleObject" Target="../embeddings/oleObject6.bin"/><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40.gif"/></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45.jpe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79512" y="3140968"/>
            <a:ext cx="6696744" cy="576064"/>
          </a:xfrm>
        </p:spPr>
        <p:txBody>
          <a:bodyPr>
            <a:noAutofit/>
          </a:bodyPr>
          <a:lstStyle/>
          <a:p>
            <a:r>
              <a:rPr lang="en-AU" sz="2000" dirty="0" smtClean="0"/>
              <a:t>Redundancy and Emergency Interconnectivity Plan</a:t>
            </a:r>
            <a:br>
              <a:rPr lang="en-AU" sz="2000" dirty="0" smtClean="0"/>
            </a:br>
            <a:r>
              <a:rPr lang="en-AU" sz="2000" dirty="0" smtClean="0"/>
              <a:t> </a:t>
            </a:r>
            <a:endParaRPr lang="en-AU" sz="2000" dirty="0"/>
          </a:p>
        </p:txBody>
      </p:sp>
      <p:sp>
        <p:nvSpPr>
          <p:cNvPr id="5" name="Subtitle 4"/>
          <p:cNvSpPr>
            <a:spLocks noGrp="1"/>
          </p:cNvSpPr>
          <p:nvPr>
            <p:ph type="subTitle" idx="1"/>
          </p:nvPr>
        </p:nvSpPr>
        <p:spPr>
          <a:xfrm>
            <a:off x="179512" y="3429000"/>
            <a:ext cx="5352789" cy="288032"/>
          </a:xfrm>
        </p:spPr>
        <p:txBody>
          <a:bodyPr/>
          <a:lstStyle/>
          <a:p>
            <a:r>
              <a:rPr lang="en-AU" dirty="0" smtClean="0"/>
              <a:t>For the </a:t>
            </a:r>
            <a:r>
              <a:rPr lang="en-AU" dirty="0" err="1" smtClean="0"/>
              <a:t>Coosa</a:t>
            </a:r>
            <a:r>
              <a:rPr lang="en-AU" dirty="0" smtClean="0"/>
              <a:t> North Georgia Region</a:t>
            </a:r>
            <a:endParaRPr lang="en-AU" dirty="0"/>
          </a:p>
        </p:txBody>
      </p:sp>
      <p:sp>
        <p:nvSpPr>
          <p:cNvPr id="7" name="Text Placeholder 6"/>
          <p:cNvSpPr>
            <a:spLocks noGrp="1"/>
          </p:cNvSpPr>
          <p:nvPr>
            <p:ph type="body" sz="quarter" idx="12"/>
          </p:nvPr>
        </p:nvSpPr>
        <p:spPr>
          <a:xfrm>
            <a:off x="324350" y="4221088"/>
            <a:ext cx="6623913" cy="720080"/>
          </a:xfrm>
        </p:spPr>
        <p:txBody>
          <a:bodyPr/>
          <a:lstStyle/>
          <a:p>
            <a:r>
              <a:rPr lang="en-AU" dirty="0" smtClean="0"/>
              <a:t>May 3, 2017</a:t>
            </a:r>
          </a:p>
          <a:p>
            <a:endParaRPr lang="en-AU" dirty="0" smtClean="0"/>
          </a:p>
          <a:p>
            <a:r>
              <a:rPr lang="en-AU" dirty="0" smtClean="0"/>
              <a:t>Presented by: Michelle Vincent, Jacobs Engineering</a:t>
            </a:r>
            <a:endParaRPr lang="en-AU"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260648"/>
            <a:ext cx="1590675" cy="1819275"/>
          </a:xfrm>
          <a:prstGeom prst="rect">
            <a:avLst/>
          </a:prstGeom>
        </p:spPr>
      </p:pic>
      <p:pic>
        <p:nvPicPr>
          <p:cNvPr id="8" name="Picture 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5306805"/>
            <a:ext cx="1288415" cy="1304925"/>
          </a:xfrm>
          <a:prstGeom prst="rect">
            <a:avLst/>
          </a:prstGeom>
          <a:noFill/>
          <a:ln w="9525">
            <a:noFill/>
            <a:miter lim="800000"/>
            <a:headEnd/>
            <a:tailEnd/>
          </a:ln>
        </p:spPr>
      </p:pic>
    </p:spTree>
    <p:extLst>
      <p:ext uri="{BB962C8B-B14F-4D97-AF65-F5344CB8AC3E}">
        <p14:creationId xmlns:p14="http://schemas.microsoft.com/office/powerpoint/2010/main" val="3661195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227881" cy="568800"/>
          </a:xfrm>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10</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619125"/>
            <a:ext cx="9505950" cy="623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19156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227881" cy="568800"/>
          </a:xfrm>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11</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141" y="631412"/>
            <a:ext cx="9026859" cy="55338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89195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227881" cy="568800"/>
          </a:xfrm>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12</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60151"/>
            <a:ext cx="8907022" cy="57211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4491724" y="3212976"/>
            <a:ext cx="4652276" cy="3816424"/>
          </a:xfrm>
          <a:prstGeom prst="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36551" t="6513" b="14891"/>
          <a:stretch/>
        </p:blipFill>
        <p:spPr>
          <a:xfrm>
            <a:off x="4879093" y="3499835"/>
            <a:ext cx="3918451" cy="3235936"/>
          </a:xfrm>
          <a:prstGeom prst="rect">
            <a:avLst/>
          </a:prstGeom>
        </p:spPr>
      </p:pic>
      <p:sp>
        <p:nvSpPr>
          <p:cNvPr id="5" name="TextBox 4"/>
          <p:cNvSpPr txBox="1"/>
          <p:nvPr/>
        </p:nvSpPr>
        <p:spPr>
          <a:xfrm>
            <a:off x="3782252" y="6381328"/>
            <a:ext cx="1418945" cy="430887"/>
          </a:xfrm>
          <a:prstGeom prst="rect">
            <a:avLst/>
          </a:prstGeom>
          <a:noFill/>
        </p:spPr>
        <p:txBody>
          <a:bodyPr wrap="square" rtlCol="0">
            <a:spAutoFit/>
          </a:bodyPr>
          <a:lstStyle/>
          <a:p>
            <a:r>
              <a:rPr lang="en-US" sz="1100" b="1" i="1" dirty="0" smtClean="0"/>
              <a:t>Fly Fishing, Fannin County</a:t>
            </a:r>
            <a:endParaRPr lang="en-US" sz="1100" b="1" i="1" dirty="0"/>
          </a:p>
        </p:txBody>
      </p:sp>
    </p:spTree>
    <p:extLst>
      <p:ext uri="{BB962C8B-B14F-4D97-AF65-F5344CB8AC3E}">
        <p14:creationId xmlns:p14="http://schemas.microsoft.com/office/powerpoint/2010/main" val="17189195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13</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
        <p:nvSpPr>
          <p:cNvPr id="12" name="Content Placeholder 4"/>
          <p:cNvSpPr>
            <a:spLocks noGrp="1"/>
          </p:cNvSpPr>
          <p:nvPr>
            <p:ph sz="half" idx="2"/>
          </p:nvPr>
        </p:nvSpPr>
        <p:spPr>
          <a:xfrm>
            <a:off x="251456" y="836712"/>
            <a:ext cx="8785040" cy="3024336"/>
          </a:xfrm>
        </p:spPr>
        <p:txBody>
          <a:bodyPr>
            <a:normAutofit/>
          </a:bodyPr>
          <a:lstStyle/>
          <a:p>
            <a:r>
              <a:rPr lang="en-AU" dirty="0" smtClean="0"/>
              <a:t>Next steps: Determine capacity and demand for Emergency Scenario Evaluation</a:t>
            </a:r>
          </a:p>
          <a:p>
            <a:r>
              <a:rPr lang="en-AU" dirty="0" smtClean="0"/>
              <a:t>Collected Water System Data </a:t>
            </a:r>
          </a:p>
          <a:p>
            <a:pPr lvl="1"/>
            <a:r>
              <a:rPr lang="en-AU" dirty="0" smtClean="0"/>
              <a:t>Permitted water withdrawals, water system capacity, capacity of water treatment facilities, purchases, raw sources</a:t>
            </a:r>
          </a:p>
          <a:p>
            <a:pPr lvl="1"/>
            <a:r>
              <a:rPr lang="en-AU" dirty="0" smtClean="0"/>
              <a:t>Current and Future Demand – allocated </a:t>
            </a:r>
            <a:r>
              <a:rPr lang="en-US" dirty="0" smtClean="0"/>
              <a:t>projected </a:t>
            </a:r>
            <a:r>
              <a:rPr lang="en-US" dirty="0"/>
              <a:t>demand by population served. Removed self-serve </a:t>
            </a:r>
            <a:r>
              <a:rPr lang="en-US" dirty="0" smtClean="0"/>
              <a:t>customers, </a:t>
            </a:r>
            <a:r>
              <a:rPr lang="en-US" dirty="0"/>
              <a:t>allocated demand through </a:t>
            </a:r>
            <a:r>
              <a:rPr lang="en-US" dirty="0" smtClean="0"/>
              <a:t>2050</a:t>
            </a:r>
            <a:endParaRPr lang="en-AU" dirty="0" smtClean="0"/>
          </a:p>
          <a:p>
            <a:r>
              <a:rPr lang="en-AU" dirty="0" smtClean="0"/>
              <a:t>Region has nearly 250 permitted water withdrawals.</a:t>
            </a:r>
          </a:p>
          <a:p>
            <a:r>
              <a:rPr lang="en-AU" dirty="0"/>
              <a:t>A</a:t>
            </a:r>
            <a:r>
              <a:rPr lang="en-AU" dirty="0" smtClean="0"/>
              <a:t>nalysed at least </a:t>
            </a:r>
            <a:r>
              <a:rPr lang="en-AU" dirty="0" smtClean="0"/>
              <a:t>two* </a:t>
            </a:r>
            <a:r>
              <a:rPr lang="en-AU" dirty="0" smtClean="0"/>
              <a:t>water systems per county </a:t>
            </a:r>
            <a:r>
              <a:rPr lang="en-AU" dirty="0" smtClean="0"/>
              <a:t>– </a:t>
            </a:r>
            <a:r>
              <a:rPr lang="en-AU" dirty="0" smtClean="0"/>
              <a:t>largest capacity systems (and any interconnected), systems of comparable size, others as appropriate.</a:t>
            </a:r>
          </a:p>
          <a:p>
            <a:endParaRPr lang="en-AU" dirty="0" smtClean="0"/>
          </a:p>
          <a:p>
            <a:endParaRPr lang="en-AU" dirty="0" smtClean="0"/>
          </a:p>
          <a:p>
            <a:endParaRPr lang="en-AU" dirty="0"/>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40576" b="9693"/>
          <a:stretch/>
        </p:blipFill>
        <p:spPr>
          <a:xfrm>
            <a:off x="-10044" y="3835020"/>
            <a:ext cx="9143875" cy="3031555"/>
          </a:xfrm>
          <a:prstGeom prst="rect">
            <a:avLst/>
          </a:prstGeom>
        </p:spPr>
      </p:pic>
      <p:sp>
        <p:nvSpPr>
          <p:cNvPr id="5" name="TextBox 4"/>
          <p:cNvSpPr txBox="1"/>
          <p:nvPr/>
        </p:nvSpPr>
        <p:spPr>
          <a:xfrm>
            <a:off x="97894" y="6596390"/>
            <a:ext cx="2592288" cy="261610"/>
          </a:xfrm>
          <a:prstGeom prst="rect">
            <a:avLst/>
          </a:prstGeom>
          <a:noFill/>
        </p:spPr>
        <p:txBody>
          <a:bodyPr wrap="square" rtlCol="0">
            <a:spAutoFit/>
          </a:bodyPr>
          <a:lstStyle/>
          <a:p>
            <a:r>
              <a:rPr lang="en-US" sz="1100" b="1" i="1" dirty="0" smtClean="0">
                <a:solidFill>
                  <a:schemeClr val="bg1"/>
                </a:solidFill>
              </a:rPr>
              <a:t>Blue Ridge Scenic Railway</a:t>
            </a:r>
            <a:endParaRPr lang="en-US" sz="1100" b="1" i="1" dirty="0">
              <a:solidFill>
                <a:schemeClr val="bg1"/>
              </a:solidFill>
            </a:endParaRPr>
          </a:p>
        </p:txBody>
      </p:sp>
    </p:spTree>
    <p:extLst>
      <p:ext uri="{BB962C8B-B14F-4D97-AF65-F5344CB8AC3E}">
        <p14:creationId xmlns:p14="http://schemas.microsoft.com/office/powerpoint/2010/main" val="4017938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2" name="Text Placeholder 1"/>
          <p:cNvSpPr>
            <a:spLocks noGrp="1"/>
          </p:cNvSpPr>
          <p:nvPr>
            <p:ph type="body" idx="1"/>
          </p:nvPr>
        </p:nvSpPr>
        <p:spPr/>
        <p:txBody>
          <a:bodyPr/>
          <a:lstStyle/>
          <a:p>
            <a:r>
              <a:rPr lang="en-US" dirty="0" smtClean="0"/>
              <a:t> </a:t>
            </a:r>
            <a:endParaRPr lang="en-US" dirty="0"/>
          </a:p>
        </p:txBody>
      </p:sp>
      <p:sp>
        <p:nvSpPr>
          <p:cNvPr id="7" name="Text Placeholder 6"/>
          <p:cNvSpPr>
            <a:spLocks noGrp="1"/>
          </p:cNvSpPr>
          <p:nvPr>
            <p:ph type="body" sz="quarter" idx="3"/>
          </p:nvPr>
        </p:nvSpPr>
        <p:spPr>
          <a:xfrm>
            <a:off x="179512" y="836712"/>
            <a:ext cx="6336704" cy="668642"/>
          </a:xfrm>
        </p:spPr>
        <p:txBody>
          <a:bodyPr/>
          <a:lstStyle/>
          <a:p>
            <a:r>
              <a:rPr lang="en-US" dirty="0" smtClean="0"/>
              <a:t>Water system, water treatment plant, raw water capacity:</a:t>
            </a:r>
          </a:p>
        </p:txBody>
      </p:sp>
      <p:sp>
        <p:nvSpPr>
          <p:cNvPr id="3" name="Slide Number Placeholder 2"/>
          <p:cNvSpPr>
            <a:spLocks noGrp="1"/>
          </p:cNvSpPr>
          <p:nvPr>
            <p:ph type="sldNum" sz="quarter" idx="12"/>
          </p:nvPr>
        </p:nvSpPr>
        <p:spPr/>
        <p:txBody>
          <a:bodyPr/>
          <a:lstStyle/>
          <a:p>
            <a:fld id="{9B3E39EC-4BE2-4DEA-81C0-4ABC0AAB4AC0}" type="slidenum">
              <a:rPr lang="en-AU" smtClean="0"/>
              <a:pPr/>
              <a:t>14</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1126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7986" b="22004"/>
          <a:stretch/>
        </p:blipFill>
        <p:spPr bwMode="auto">
          <a:xfrm>
            <a:off x="0" y="1213297"/>
            <a:ext cx="5246012" cy="1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5290" b="19788"/>
          <a:stretch/>
        </p:blipFill>
        <p:spPr bwMode="auto">
          <a:xfrm>
            <a:off x="37123" y="2680118"/>
            <a:ext cx="5208889" cy="1488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50033" y="1340768"/>
            <a:ext cx="1907930" cy="369332"/>
          </a:xfrm>
          <a:prstGeom prst="rect">
            <a:avLst/>
          </a:prstGeom>
          <a:noFill/>
        </p:spPr>
        <p:txBody>
          <a:bodyPr wrap="square" rtlCol="0">
            <a:spAutoFit/>
          </a:bodyPr>
          <a:lstStyle/>
          <a:p>
            <a:r>
              <a:rPr lang="en-US" dirty="0" smtClean="0"/>
              <a:t>Fannin County:</a:t>
            </a:r>
            <a:endParaRPr lang="en-US" dirty="0"/>
          </a:p>
        </p:txBody>
      </p:sp>
      <p:pic>
        <p:nvPicPr>
          <p:cNvPr id="1126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25111"/>
          <a:stretch/>
        </p:blipFill>
        <p:spPr bwMode="auto">
          <a:xfrm>
            <a:off x="3520754" y="5157192"/>
            <a:ext cx="5413575" cy="1085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9"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b="20596"/>
          <a:stretch/>
        </p:blipFill>
        <p:spPr bwMode="auto">
          <a:xfrm>
            <a:off x="3530195" y="4045714"/>
            <a:ext cx="5436096" cy="1291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378939" y="3573016"/>
            <a:ext cx="1907930" cy="369332"/>
          </a:xfrm>
          <a:prstGeom prst="rect">
            <a:avLst/>
          </a:prstGeom>
          <a:noFill/>
        </p:spPr>
        <p:txBody>
          <a:bodyPr wrap="square" rtlCol="0">
            <a:spAutoFit/>
          </a:bodyPr>
          <a:lstStyle/>
          <a:p>
            <a:r>
              <a:rPr lang="en-US" dirty="0" smtClean="0"/>
              <a:t>Pickens County:</a:t>
            </a:r>
            <a:endParaRPr lang="en-US" dirty="0"/>
          </a:p>
        </p:txBody>
      </p:sp>
    </p:spTree>
    <p:extLst>
      <p:ext uri="{BB962C8B-B14F-4D97-AF65-F5344CB8AC3E}">
        <p14:creationId xmlns:p14="http://schemas.microsoft.com/office/powerpoint/2010/main" val="38560066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2" name="Text Placeholder 1"/>
          <p:cNvSpPr>
            <a:spLocks noGrp="1"/>
          </p:cNvSpPr>
          <p:nvPr>
            <p:ph type="body" idx="1"/>
          </p:nvPr>
        </p:nvSpPr>
        <p:spPr/>
        <p:txBody>
          <a:bodyPr/>
          <a:lstStyle/>
          <a:p>
            <a:r>
              <a:rPr lang="en-US" dirty="0" smtClean="0"/>
              <a:t> </a:t>
            </a:r>
            <a:endParaRPr lang="en-US" dirty="0"/>
          </a:p>
        </p:txBody>
      </p:sp>
      <p:sp>
        <p:nvSpPr>
          <p:cNvPr id="5" name="Content Placeholder 4"/>
          <p:cNvSpPr>
            <a:spLocks noGrp="1"/>
          </p:cNvSpPr>
          <p:nvPr>
            <p:ph sz="half" idx="2"/>
          </p:nvPr>
        </p:nvSpPr>
        <p:spPr>
          <a:xfrm>
            <a:off x="755576" y="1196752"/>
            <a:ext cx="7920880" cy="792088"/>
          </a:xfrm>
        </p:spPr>
        <p:txBody>
          <a:bodyPr/>
          <a:lstStyle/>
          <a:p>
            <a:r>
              <a:rPr lang="en-US" dirty="0" smtClean="0"/>
              <a:t>Compared existing and future (2050) demand of Annual Average Day demand with water availability (MGD)</a:t>
            </a:r>
            <a:endParaRPr lang="en-US" dirty="0"/>
          </a:p>
          <a:p>
            <a:pPr marL="0" indent="0">
              <a:buNone/>
            </a:pPr>
            <a:endParaRPr lang="en-US" dirty="0" smtClean="0"/>
          </a:p>
        </p:txBody>
      </p:sp>
      <p:sp>
        <p:nvSpPr>
          <p:cNvPr id="7" name="Text Placeholder 6"/>
          <p:cNvSpPr>
            <a:spLocks noGrp="1"/>
          </p:cNvSpPr>
          <p:nvPr>
            <p:ph type="body" sz="quarter" idx="3"/>
          </p:nvPr>
        </p:nvSpPr>
        <p:spPr>
          <a:xfrm>
            <a:off x="755576" y="764704"/>
            <a:ext cx="4041775" cy="668642"/>
          </a:xfrm>
        </p:spPr>
        <p:txBody>
          <a:bodyPr/>
          <a:lstStyle/>
          <a:p>
            <a:r>
              <a:rPr lang="en-US" dirty="0" smtClean="0"/>
              <a:t>Meeting existing and future demand</a:t>
            </a:r>
          </a:p>
        </p:txBody>
      </p:sp>
      <p:sp>
        <p:nvSpPr>
          <p:cNvPr id="3" name="Slide Number Placeholder 2"/>
          <p:cNvSpPr>
            <a:spLocks noGrp="1"/>
          </p:cNvSpPr>
          <p:nvPr>
            <p:ph type="sldNum" sz="quarter" idx="12"/>
          </p:nvPr>
        </p:nvSpPr>
        <p:spPr/>
        <p:txBody>
          <a:bodyPr/>
          <a:lstStyle/>
          <a:p>
            <a:fld id="{9B3E39EC-4BE2-4DEA-81C0-4ABC0AAB4AC0}" type="slidenum">
              <a:rPr lang="en-AU" smtClean="0"/>
              <a:pPr/>
              <a:t>15</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graphicFrame>
        <p:nvGraphicFramePr>
          <p:cNvPr id="9" name="Table 8"/>
          <p:cNvGraphicFramePr>
            <a:graphicFrameLocks noGrp="1"/>
          </p:cNvGraphicFramePr>
          <p:nvPr>
            <p:extLst>
              <p:ext uri="{D42A27DB-BD31-4B8C-83A1-F6EECF244321}">
                <p14:modId xmlns:p14="http://schemas.microsoft.com/office/powerpoint/2010/main" val="1156448252"/>
              </p:ext>
            </p:extLst>
          </p:nvPr>
        </p:nvGraphicFramePr>
        <p:xfrm>
          <a:off x="539552" y="2060848"/>
          <a:ext cx="8229600" cy="4394721"/>
        </p:xfrm>
        <a:graphic>
          <a:graphicData uri="http://schemas.openxmlformats.org/drawingml/2006/table">
            <a:tbl>
              <a:tblPr firstRow="1" bandRow="1"/>
              <a:tblGrid>
                <a:gridCol w="1428430"/>
                <a:gridCol w="1363920"/>
                <a:gridCol w="1339345"/>
                <a:gridCol w="1170391"/>
                <a:gridCol w="1317842"/>
                <a:gridCol w="1609672"/>
              </a:tblGrid>
              <a:tr h="894923">
                <a:tc>
                  <a:txBody>
                    <a:bodyPr/>
                    <a:lstStyle/>
                    <a:p>
                      <a:pPr marL="91440" algn="l" rtl="0" fontAlgn="ctr"/>
                      <a:r>
                        <a:rPr lang="en-US" sz="1400" b="1" i="0" u="none" strike="noStrike" dirty="0">
                          <a:solidFill>
                            <a:srgbClr val="003F75"/>
                          </a:solidFill>
                          <a:effectLst/>
                          <a:latin typeface="Arial"/>
                        </a:rPr>
                        <a:t>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9050" cap="flat" cmpd="sng" algn="ctr">
                      <a:solidFill>
                        <a:srgbClr val="939598"/>
                      </a:solidFill>
                      <a:prstDash val="solid"/>
                      <a:round/>
                      <a:headEnd type="none" w="med" len="med"/>
                      <a:tailEnd type="none" w="med" len="med"/>
                    </a:lnB>
                  </a:tcPr>
                </a:tc>
                <a:tc>
                  <a:txBody>
                    <a:bodyPr/>
                    <a:lstStyle/>
                    <a:p>
                      <a:pPr marL="91440" algn="l" rtl="0" fontAlgn="ctr"/>
                      <a:r>
                        <a:rPr lang="en-US" sz="1400" b="1" i="0" u="none" strike="noStrike" dirty="0">
                          <a:solidFill>
                            <a:srgbClr val="003F75"/>
                          </a:solidFill>
                          <a:effectLst/>
                          <a:latin typeface="Arial"/>
                        </a:rPr>
                        <a:t>Annual Average Day – 2015 Demand</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9050" cap="flat" cmpd="sng" algn="ctr">
                      <a:solidFill>
                        <a:srgbClr val="939598"/>
                      </a:solidFill>
                      <a:prstDash val="solid"/>
                      <a:round/>
                      <a:headEnd type="none" w="med" len="med"/>
                      <a:tailEnd type="none" w="med" len="med"/>
                    </a:lnB>
                  </a:tcPr>
                </a:tc>
                <a:tc>
                  <a:txBody>
                    <a:bodyPr/>
                    <a:lstStyle/>
                    <a:p>
                      <a:pPr marL="91440" algn="l" rtl="0" fontAlgn="ctr"/>
                      <a:r>
                        <a:rPr lang="en-US" sz="1400" b="1" i="0" u="none" strike="noStrike">
                          <a:solidFill>
                            <a:srgbClr val="003F75"/>
                          </a:solidFill>
                          <a:effectLst/>
                          <a:latin typeface="Arial"/>
                        </a:rPr>
                        <a:t>Annual Average Day – 2050 Demand</a:t>
                      </a:r>
                    </a:p>
                  </a:txBody>
                  <a:tcPr marL="9226" marR="9226" marT="9226" marB="0" anchor="ctr">
                    <a:lnL w="12700" cap="flat" cmpd="sng" algn="ctr">
                      <a:solidFill>
                        <a:srgbClr val="939598"/>
                      </a:solidFill>
                      <a:prstDash val="solid"/>
                      <a:round/>
                      <a:headEnd type="none" w="med" len="med"/>
                      <a:tailEnd type="none" w="med" len="med"/>
                    </a:lnL>
                    <a:lnR w="25400" cap="flat" cmpd="dbl"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9050" cap="flat" cmpd="sng" algn="ctr">
                      <a:solidFill>
                        <a:srgbClr val="939598"/>
                      </a:solidFill>
                      <a:prstDash val="solid"/>
                      <a:round/>
                      <a:headEnd type="none" w="med" len="med"/>
                      <a:tailEnd type="none" w="med" len="med"/>
                    </a:lnB>
                  </a:tcPr>
                </a:tc>
                <a:tc>
                  <a:txBody>
                    <a:bodyPr/>
                    <a:lstStyle/>
                    <a:p>
                      <a:pPr marL="91440" algn="l" rtl="0" fontAlgn="ctr"/>
                      <a:r>
                        <a:rPr lang="en-US" sz="1400" b="1" i="0" u="none" strike="noStrike">
                          <a:solidFill>
                            <a:srgbClr val="003F75"/>
                          </a:solidFill>
                          <a:effectLst/>
                          <a:latin typeface="Arial"/>
                        </a:rPr>
                        <a:t>County</a:t>
                      </a:r>
                    </a:p>
                  </a:txBody>
                  <a:tcPr marL="9226" marR="9226" marT="9226" marB="0" anchor="ctr">
                    <a:lnL w="25400" cap="flat" cmpd="dbl"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400" b="1" i="0" u="none" strike="noStrike">
                          <a:solidFill>
                            <a:srgbClr val="003F75"/>
                          </a:solidFill>
                          <a:effectLst/>
                          <a:latin typeface="Arial"/>
                        </a:rPr>
                        <a:t>Annual Average Day – 2015 Demand</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400" b="1" i="0" u="none" strike="noStrike">
                          <a:solidFill>
                            <a:srgbClr val="003F75"/>
                          </a:solidFill>
                          <a:effectLst/>
                          <a:latin typeface="Arial"/>
                        </a:rPr>
                        <a:t>Annual Average Day – 2050 Demand</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87492">
                <a:tc>
                  <a:txBody>
                    <a:bodyPr/>
                    <a:lstStyle/>
                    <a:p>
                      <a:pPr marL="91440" algn="l" rtl="0" fontAlgn="ctr"/>
                      <a:r>
                        <a:rPr lang="en-US" sz="1100" b="1" i="0" u="none" strike="noStrike">
                          <a:solidFill>
                            <a:srgbClr val="000000"/>
                          </a:solidFill>
                          <a:effectLst/>
                          <a:latin typeface="Arial"/>
                        </a:rPr>
                        <a:t>Murray County (Chatsworth)</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905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905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905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l" rtl="0" fontAlgn="ctr"/>
                      <a:r>
                        <a:rPr lang="en-US" sz="1100" b="1" i="0" u="none" strike="noStrike" dirty="0">
                          <a:solidFill>
                            <a:srgbClr val="000000"/>
                          </a:solidFill>
                          <a:effectLst/>
                          <a:latin typeface="Arial"/>
                        </a:rPr>
                        <a:t>Gilmer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78266">
                <a:tc>
                  <a:txBody>
                    <a:bodyPr/>
                    <a:lstStyle/>
                    <a:p>
                      <a:pPr marL="91440" algn="l" rtl="0" fontAlgn="ctr"/>
                      <a:r>
                        <a:rPr lang="en-US" sz="1100" b="1" i="0" u="none" strike="noStrike">
                          <a:solidFill>
                            <a:srgbClr val="000000"/>
                          </a:solidFill>
                          <a:effectLst/>
                          <a:latin typeface="Arial"/>
                        </a:rPr>
                        <a:t>Whitfield County (Dalton)</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l" rtl="0" fontAlgn="ctr"/>
                      <a:r>
                        <a:rPr lang="en-US" sz="1100" b="1" i="0" u="none" strike="noStrike" dirty="0">
                          <a:solidFill>
                            <a:srgbClr val="000000"/>
                          </a:solidFill>
                          <a:effectLst/>
                          <a:latin typeface="Arial"/>
                        </a:rPr>
                        <a:t>Habersham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78266">
                <a:tc>
                  <a:txBody>
                    <a:bodyPr/>
                    <a:lstStyle/>
                    <a:p>
                      <a:pPr marL="91440" algn="l" rtl="0" fontAlgn="ctr"/>
                      <a:r>
                        <a:rPr lang="en-US" sz="1100" b="1" i="0" u="none" strike="noStrike" dirty="0">
                          <a:solidFill>
                            <a:srgbClr val="000000"/>
                          </a:solidFill>
                          <a:effectLst/>
                          <a:latin typeface="Arial"/>
                        </a:rPr>
                        <a:t>Floyd County (Rome)</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l" rtl="0" fontAlgn="ctr"/>
                      <a:r>
                        <a:rPr lang="en-US" sz="1100" b="1" i="0" u="none" strike="noStrike" dirty="0">
                          <a:solidFill>
                            <a:srgbClr val="000000"/>
                          </a:solidFill>
                          <a:effectLst/>
                          <a:latin typeface="Arial"/>
                        </a:rPr>
                        <a:t>Lumpkin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78266">
                <a:tc>
                  <a:txBody>
                    <a:bodyPr/>
                    <a:lstStyle/>
                    <a:p>
                      <a:pPr marL="91440" algn="l" rtl="0" fontAlgn="ctr"/>
                      <a:r>
                        <a:rPr lang="en-US" sz="1100" b="1" i="0" u="none" strike="noStrike">
                          <a:solidFill>
                            <a:srgbClr val="000000"/>
                          </a:solidFill>
                          <a:effectLst/>
                          <a:latin typeface="Arial"/>
                        </a:rPr>
                        <a:t>Gordon County (Calhoun)</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solidFill>
                      <a:srgbClr val="EBF1DE"/>
                    </a:solidFill>
                  </a:tcPr>
                </a:tc>
                <a:tc>
                  <a:txBody>
                    <a:bodyPr/>
                    <a:lstStyle/>
                    <a:p>
                      <a:pPr marL="91440" algn="l" rtl="0" fontAlgn="ctr"/>
                      <a:r>
                        <a:rPr lang="en-US" sz="1100" b="1" i="0" u="none" strike="noStrike" dirty="0">
                          <a:solidFill>
                            <a:srgbClr val="000000"/>
                          </a:solidFill>
                          <a:effectLst/>
                          <a:latin typeface="Arial"/>
                        </a:rPr>
                        <a:t>Pickens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22910">
                <a:tc>
                  <a:txBody>
                    <a:bodyPr/>
                    <a:lstStyle/>
                    <a:p>
                      <a:pPr marL="91440" algn="l" rtl="0" fontAlgn="ctr"/>
                      <a:r>
                        <a:rPr lang="en-US" sz="1100" b="1" i="0" u="none" strike="noStrike">
                          <a:solidFill>
                            <a:srgbClr val="000000"/>
                          </a:solidFill>
                          <a:effectLst/>
                          <a:latin typeface="Arial"/>
                        </a:rPr>
                        <a:t>Catoosa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100" b="1" i="0" u="none" strike="noStrike" dirty="0">
                          <a:solidFill>
                            <a:srgbClr val="000000"/>
                          </a:solidFill>
                          <a:effectLst/>
                          <a:latin typeface="Arial"/>
                        </a:rPr>
                        <a:t>Polk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32136">
                <a:tc>
                  <a:txBody>
                    <a:bodyPr/>
                    <a:lstStyle/>
                    <a:p>
                      <a:pPr marL="91440" algn="l" rtl="0" fontAlgn="ctr"/>
                      <a:r>
                        <a:rPr lang="en-US" sz="1100" b="1" i="0" u="none" strike="noStrike">
                          <a:solidFill>
                            <a:srgbClr val="000000"/>
                          </a:solidFill>
                          <a:effectLst/>
                          <a:latin typeface="Arial"/>
                        </a:rPr>
                        <a:t>Chattooga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100" b="1" i="0" u="none" strike="noStrike" dirty="0">
                          <a:solidFill>
                            <a:srgbClr val="000000"/>
                          </a:solidFill>
                          <a:effectLst/>
                          <a:latin typeface="Arial"/>
                        </a:rPr>
                        <a:t>Towns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smtClean="0">
                          <a:solidFill>
                            <a:srgbClr val="C00000"/>
                          </a:solidFill>
                          <a:effectLst>
                            <a:outerShdw blurRad="50800" dist="38100" algn="tr" rotWithShape="0">
                              <a:prstClr val="black">
                                <a:alpha val="40000"/>
                              </a:prstClr>
                            </a:outerShdw>
                          </a:effectLst>
                          <a:latin typeface="Arial"/>
                        </a:rPr>
                        <a:t>(0.18)</a:t>
                      </a:r>
                      <a:endParaRPr lang="en-US" sz="1900" b="1" i="0" u="none" strike="noStrike" dirty="0">
                        <a:solidFill>
                          <a:srgbClr val="C00000"/>
                        </a:solidFill>
                        <a:effectLst>
                          <a:outerShdw blurRad="50800" dist="38100" algn="tr" rotWithShape="0">
                            <a:prstClr val="black">
                              <a:alpha val="40000"/>
                            </a:prstClr>
                          </a:outerShdw>
                        </a:effectLst>
                        <a:latin typeface="Arial"/>
                      </a:endParaRP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22910">
                <a:tc>
                  <a:txBody>
                    <a:bodyPr/>
                    <a:lstStyle/>
                    <a:p>
                      <a:pPr marL="91440" algn="l" rtl="0" fontAlgn="ctr"/>
                      <a:r>
                        <a:rPr lang="en-US" sz="1100" b="1" i="0" u="none" strike="noStrike">
                          <a:solidFill>
                            <a:srgbClr val="000000"/>
                          </a:solidFill>
                          <a:effectLst/>
                          <a:latin typeface="Arial"/>
                        </a:rPr>
                        <a:t>Dade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100" b="1" i="0" u="none" strike="noStrike" dirty="0">
                          <a:solidFill>
                            <a:srgbClr val="000000"/>
                          </a:solidFill>
                          <a:effectLst/>
                          <a:latin typeface="Arial"/>
                        </a:rPr>
                        <a:t>Union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32136">
                <a:tc>
                  <a:txBody>
                    <a:bodyPr/>
                    <a:lstStyle/>
                    <a:p>
                      <a:pPr marL="91440" algn="l" rtl="0" fontAlgn="ctr"/>
                      <a:r>
                        <a:rPr lang="en-US" sz="1100" b="1" i="0" u="none" strike="noStrike">
                          <a:solidFill>
                            <a:srgbClr val="000000"/>
                          </a:solidFill>
                          <a:effectLst/>
                          <a:latin typeface="Arial"/>
                        </a:rPr>
                        <a:t>Dawson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smtClean="0">
                          <a:solidFill>
                            <a:srgbClr val="C00000"/>
                          </a:solidFill>
                          <a:effectLst>
                            <a:outerShdw blurRad="50800" dist="38100" algn="tr" rotWithShape="0">
                              <a:prstClr val="black">
                                <a:alpha val="40000"/>
                              </a:prstClr>
                            </a:outerShdw>
                          </a:effectLst>
                          <a:latin typeface="Arial"/>
                        </a:rPr>
                        <a:t>(</a:t>
                      </a:r>
                      <a:r>
                        <a:rPr lang="en-US" sz="1900" b="1" i="0" u="none" strike="noStrike" dirty="0" smtClean="0">
                          <a:solidFill>
                            <a:srgbClr val="C00000"/>
                          </a:solidFill>
                          <a:effectLst>
                            <a:outerShdw blurRad="50800" dist="38100" algn="tr" rotWithShape="0">
                              <a:prstClr val="black">
                                <a:alpha val="40000"/>
                              </a:prstClr>
                            </a:outerShdw>
                          </a:effectLst>
                          <a:latin typeface="+mn-lt"/>
                        </a:rPr>
                        <a:t>1.65</a:t>
                      </a:r>
                      <a:r>
                        <a:rPr lang="en-US" sz="1900" b="1" i="0" u="none" strike="noStrike" dirty="0" smtClean="0">
                          <a:solidFill>
                            <a:srgbClr val="C00000"/>
                          </a:solidFill>
                          <a:effectLst>
                            <a:outerShdw blurRad="50800" dist="38100" algn="tr" rotWithShape="0">
                              <a:prstClr val="black">
                                <a:alpha val="40000"/>
                              </a:prstClr>
                            </a:outerShdw>
                          </a:effectLst>
                          <a:latin typeface="Arial"/>
                        </a:rPr>
                        <a:t>)</a:t>
                      </a:r>
                      <a:endParaRPr lang="en-US" sz="1900" b="1" i="0" u="none" strike="noStrike" dirty="0">
                        <a:solidFill>
                          <a:srgbClr val="C00000"/>
                        </a:solidFill>
                        <a:effectLst>
                          <a:outerShdw blurRad="50800" dist="38100" algn="tr" rotWithShape="0">
                            <a:prstClr val="black">
                              <a:alpha val="40000"/>
                            </a:prstClr>
                          </a:outerShdw>
                        </a:effectLst>
                        <a:latin typeface="Arial"/>
                      </a:endParaRP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100" b="1" i="0" u="none" strike="noStrike" dirty="0">
                          <a:solidFill>
                            <a:srgbClr val="000000"/>
                          </a:solidFill>
                          <a:effectLst/>
                          <a:latin typeface="Arial"/>
                        </a:rPr>
                        <a:t>White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322910">
                <a:tc>
                  <a:txBody>
                    <a:bodyPr/>
                    <a:lstStyle/>
                    <a:p>
                      <a:pPr marL="91440" algn="l" rtl="0" fontAlgn="ctr"/>
                      <a:r>
                        <a:rPr lang="en-US" sz="1100" b="1" i="0" u="none" strike="noStrike" dirty="0">
                          <a:solidFill>
                            <a:srgbClr val="000000"/>
                          </a:solidFill>
                          <a:effectLst/>
                          <a:latin typeface="Arial"/>
                        </a:rPr>
                        <a:t>Fannin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l" rtl="0" fontAlgn="ctr"/>
                      <a:r>
                        <a:rPr lang="en-US" sz="1100" b="1" i="0" u="none" strike="noStrike" dirty="0">
                          <a:solidFill>
                            <a:srgbClr val="000000"/>
                          </a:solidFill>
                          <a:effectLst/>
                          <a:latin typeface="Arial"/>
                        </a:rPr>
                        <a:t>Walker County</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c>
                  <a:txBody>
                    <a:bodyPr/>
                    <a:lstStyle/>
                    <a:p>
                      <a:pPr marL="91440" algn="ctr" rtl="0" fontAlgn="ctr"/>
                      <a:r>
                        <a:rPr lang="en-US" sz="1900" b="1" i="0" u="none" strike="noStrike" dirty="0">
                          <a:solidFill>
                            <a:srgbClr val="5FA326"/>
                          </a:solidFill>
                          <a:effectLst>
                            <a:outerShdw blurRad="50800" dist="38100" algn="tr" rotWithShape="0">
                              <a:prstClr val="black">
                                <a:alpha val="40000"/>
                              </a:prstClr>
                            </a:outerShdw>
                          </a:effectLst>
                          <a:latin typeface="Wingdings 2"/>
                        </a:rPr>
                        <a:t>P</a:t>
                      </a:r>
                    </a:p>
                  </a:txBody>
                  <a:tcPr marL="9226" marR="9226" marT="9226" marB="0" anchor="ctr">
                    <a:lnL w="12700" cap="flat" cmpd="sng" algn="ctr">
                      <a:solidFill>
                        <a:srgbClr val="939598"/>
                      </a:solidFill>
                      <a:prstDash val="solid"/>
                      <a:round/>
                      <a:headEnd type="none" w="med" len="med"/>
                      <a:tailEnd type="none" w="med" len="med"/>
                    </a:lnL>
                    <a:lnR w="12700" cap="flat" cmpd="sng" algn="ctr">
                      <a:solidFill>
                        <a:srgbClr val="939598"/>
                      </a:solidFill>
                      <a:prstDash val="solid"/>
                      <a:round/>
                      <a:headEnd type="none" w="med" len="med"/>
                      <a:tailEnd type="none" w="med" len="med"/>
                    </a:lnR>
                    <a:lnT w="12700" cap="flat" cmpd="sng" algn="ctr">
                      <a:solidFill>
                        <a:srgbClr val="939598"/>
                      </a:solidFill>
                      <a:prstDash val="solid"/>
                      <a:round/>
                      <a:headEnd type="none" w="med" len="med"/>
                      <a:tailEnd type="none" w="med" len="med"/>
                    </a:lnT>
                    <a:lnB w="12700" cap="flat" cmpd="sng" algn="ctr">
                      <a:solidFill>
                        <a:srgbClr val="939598"/>
                      </a:solidFill>
                      <a:prstDash val="solid"/>
                      <a:round/>
                      <a:headEnd type="none" w="med" len="med"/>
                      <a:tailEnd type="none" w="med" len="med"/>
                    </a:lnB>
                  </a:tcPr>
                </a:tc>
              </a:tr>
              <a:tr h="184520">
                <a:tc gridSpan="2">
                  <a:txBody>
                    <a:bodyPr/>
                    <a:lstStyle/>
                    <a:p>
                      <a:pPr marL="91440" algn="l" fontAlgn="b"/>
                      <a:r>
                        <a:rPr lang="en-US" sz="1100" b="0" i="0" u="none" strike="noStrike" dirty="0" smtClean="0">
                          <a:solidFill>
                            <a:srgbClr val="000000"/>
                          </a:solidFill>
                          <a:effectLst/>
                          <a:latin typeface="Calibri"/>
                        </a:rPr>
                        <a:t>(Source: Coosa North Georgia Draft Regional Water Plan, 2017)</a:t>
                      </a:r>
                      <a:endParaRPr lang="en-US" sz="1100" b="0" i="0" u="none" strike="noStrike" dirty="0">
                        <a:solidFill>
                          <a:srgbClr val="000000"/>
                        </a:solidFill>
                        <a:effectLst/>
                        <a:latin typeface="Calibri"/>
                      </a:endParaRPr>
                    </a:p>
                  </a:txBody>
                  <a:tcPr marL="9226" marR="9226" marT="9226" marB="0" anchor="b">
                    <a:lnL>
                      <a:noFill/>
                    </a:lnL>
                    <a:lnR>
                      <a:noFill/>
                    </a:lnR>
                    <a:lnT w="12700" cap="flat" cmpd="sng" algn="ctr">
                      <a:solidFill>
                        <a:srgbClr val="939598"/>
                      </a:solidFill>
                      <a:prstDash val="solid"/>
                      <a:round/>
                      <a:headEnd type="none" w="med" len="med"/>
                      <a:tailEnd type="none" w="med" len="med"/>
                    </a:lnT>
                    <a:lnB>
                      <a:noFill/>
                    </a:lnB>
                  </a:tcPr>
                </a:tc>
                <a:tc hMerge="1">
                  <a:txBody>
                    <a:bodyPr/>
                    <a:lstStyle/>
                    <a:p>
                      <a:pPr marL="91440" algn="l" fontAlgn="b"/>
                      <a:endParaRPr lang="en-US" sz="1100" b="0" i="0" u="none" strike="noStrike" dirty="0">
                        <a:solidFill>
                          <a:srgbClr val="000000"/>
                        </a:solidFill>
                        <a:effectLst/>
                        <a:latin typeface="Calibri"/>
                      </a:endParaRPr>
                    </a:p>
                  </a:txBody>
                  <a:tcPr marL="9226" marR="9226" marT="9226" marB="0" anchor="b">
                    <a:lnL>
                      <a:noFill/>
                    </a:lnL>
                    <a:lnR>
                      <a:noFill/>
                    </a:lnR>
                    <a:lnT w="12700" cap="flat" cmpd="sng" algn="ctr">
                      <a:solidFill>
                        <a:srgbClr val="939598"/>
                      </a:solidFill>
                      <a:prstDash val="solid"/>
                      <a:round/>
                      <a:headEnd type="none" w="med" len="med"/>
                      <a:tailEnd type="none" w="med" len="med"/>
                    </a:lnT>
                    <a:lnB>
                      <a:noFill/>
                    </a:lnB>
                  </a:tcPr>
                </a:tc>
                <a:tc>
                  <a:txBody>
                    <a:bodyPr/>
                    <a:lstStyle/>
                    <a:p>
                      <a:pPr marL="91440" algn="l" fontAlgn="b"/>
                      <a:endParaRPr lang="en-US" sz="1100" b="0" i="0" u="none" strike="noStrike">
                        <a:solidFill>
                          <a:srgbClr val="000000"/>
                        </a:solidFill>
                        <a:effectLst/>
                        <a:latin typeface="Calibri"/>
                      </a:endParaRPr>
                    </a:p>
                  </a:txBody>
                  <a:tcPr marL="9226" marR="9226" marT="9226" marB="0" anchor="b">
                    <a:lnL>
                      <a:noFill/>
                    </a:lnL>
                    <a:lnR>
                      <a:noFill/>
                    </a:lnR>
                    <a:lnT w="12700" cap="flat" cmpd="sng" algn="ctr">
                      <a:solidFill>
                        <a:srgbClr val="939598"/>
                      </a:solidFill>
                      <a:prstDash val="solid"/>
                      <a:round/>
                      <a:headEnd type="none" w="med" len="med"/>
                      <a:tailEnd type="none" w="med" len="med"/>
                    </a:lnT>
                    <a:lnB>
                      <a:noFill/>
                    </a:lnB>
                  </a:tcPr>
                </a:tc>
                <a:tc>
                  <a:txBody>
                    <a:bodyPr/>
                    <a:lstStyle/>
                    <a:p>
                      <a:pPr marL="91440" algn="l" fontAlgn="b"/>
                      <a:endParaRPr lang="en-US" sz="1100" b="0" i="0" u="none" strike="noStrike">
                        <a:solidFill>
                          <a:srgbClr val="000000"/>
                        </a:solidFill>
                        <a:effectLst/>
                        <a:latin typeface="Calibri"/>
                      </a:endParaRPr>
                    </a:p>
                  </a:txBody>
                  <a:tcPr marL="9226" marR="9226" marT="9226" marB="0" anchor="b">
                    <a:lnL>
                      <a:noFill/>
                    </a:lnL>
                    <a:lnR>
                      <a:noFill/>
                    </a:lnR>
                    <a:lnT w="12700" cap="flat" cmpd="sng" algn="ctr">
                      <a:solidFill>
                        <a:srgbClr val="939598"/>
                      </a:solidFill>
                      <a:prstDash val="solid"/>
                      <a:round/>
                      <a:headEnd type="none" w="med" len="med"/>
                      <a:tailEnd type="none" w="med" len="med"/>
                    </a:lnT>
                    <a:lnB>
                      <a:noFill/>
                    </a:lnB>
                  </a:tcPr>
                </a:tc>
                <a:tc>
                  <a:txBody>
                    <a:bodyPr/>
                    <a:lstStyle/>
                    <a:p>
                      <a:pPr marL="91440" algn="l" fontAlgn="b"/>
                      <a:endParaRPr lang="en-US" sz="1100" b="0" i="0" u="none" strike="noStrike">
                        <a:solidFill>
                          <a:srgbClr val="000000"/>
                        </a:solidFill>
                        <a:effectLst/>
                        <a:latin typeface="Calibri"/>
                      </a:endParaRPr>
                    </a:p>
                  </a:txBody>
                  <a:tcPr marL="9226" marR="9226" marT="9226" marB="0" anchor="b">
                    <a:lnL>
                      <a:noFill/>
                    </a:lnL>
                    <a:lnR>
                      <a:noFill/>
                    </a:lnR>
                    <a:lnT w="12700" cap="flat" cmpd="sng" algn="ctr">
                      <a:solidFill>
                        <a:srgbClr val="939598"/>
                      </a:solidFill>
                      <a:prstDash val="solid"/>
                      <a:round/>
                      <a:headEnd type="none" w="med" len="med"/>
                      <a:tailEnd type="none" w="med" len="med"/>
                    </a:lnT>
                    <a:lnB>
                      <a:noFill/>
                    </a:lnB>
                  </a:tcPr>
                </a:tc>
                <a:tc>
                  <a:txBody>
                    <a:bodyPr/>
                    <a:lstStyle/>
                    <a:p>
                      <a:pPr marL="91440" algn="l" fontAlgn="b"/>
                      <a:endParaRPr lang="en-US" sz="1100" b="0" i="0" u="none" strike="noStrike" dirty="0">
                        <a:solidFill>
                          <a:srgbClr val="000000"/>
                        </a:solidFill>
                        <a:effectLst/>
                        <a:latin typeface="Calibri"/>
                      </a:endParaRPr>
                    </a:p>
                  </a:txBody>
                  <a:tcPr marL="9226" marR="9226" marT="9226" marB="0" anchor="b">
                    <a:lnL>
                      <a:noFill/>
                    </a:lnL>
                    <a:lnR>
                      <a:noFill/>
                    </a:lnR>
                    <a:lnT w="12700" cap="flat" cmpd="sng" algn="ctr">
                      <a:solidFill>
                        <a:srgbClr val="939598"/>
                      </a:solidFill>
                      <a:prstDash val="solid"/>
                      <a:round/>
                      <a:headEnd type="none" w="med" len="med"/>
                      <a:tailEnd type="none" w="med" len="med"/>
                    </a:lnT>
                    <a:lnB>
                      <a:noFill/>
                    </a:lnB>
                  </a:tcPr>
                </a:tc>
              </a:tr>
            </a:tbl>
          </a:graphicData>
        </a:graphic>
      </p:graphicFrame>
    </p:spTree>
    <p:extLst>
      <p:ext uri="{BB962C8B-B14F-4D97-AF65-F5344CB8AC3E}">
        <p14:creationId xmlns:p14="http://schemas.microsoft.com/office/powerpoint/2010/main" val="3137686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9552" y="0"/>
            <a:ext cx="8227881" cy="568800"/>
          </a:xfrm>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16</a:t>
            </a:fld>
            <a:endParaRPr lang="en-AU" dirty="0"/>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graphicFrame>
        <p:nvGraphicFramePr>
          <p:cNvPr id="2" name="Object 1"/>
          <p:cNvGraphicFramePr>
            <a:graphicFrameLocks noChangeAspect="1"/>
          </p:cNvGraphicFramePr>
          <p:nvPr>
            <p:extLst>
              <p:ext uri="{D42A27DB-BD31-4B8C-83A1-F6EECF244321}">
                <p14:modId xmlns:p14="http://schemas.microsoft.com/office/powerpoint/2010/main" val="354482167"/>
              </p:ext>
            </p:extLst>
          </p:nvPr>
        </p:nvGraphicFramePr>
        <p:xfrm>
          <a:off x="323528" y="522399"/>
          <a:ext cx="8568952" cy="6356743"/>
        </p:xfrm>
        <a:graphic>
          <a:graphicData uri="http://schemas.openxmlformats.org/presentationml/2006/ole">
            <mc:AlternateContent xmlns:mc="http://schemas.openxmlformats.org/markup-compatibility/2006">
              <mc:Choice xmlns:v="urn:schemas-microsoft-com:vml" Requires="v">
                <p:oleObj spid="_x0000_s3093" name="Worksheet" r:id="rId6" imgW="8820285" imgH="6934290" progId="Excel.Sheet.12">
                  <p:embed/>
                </p:oleObj>
              </mc:Choice>
              <mc:Fallback>
                <p:oleObj name="Worksheet" r:id="rId6" imgW="8820285" imgH="6934290" progId="Excel.Sheet.12">
                  <p:embed/>
                  <p:pic>
                    <p:nvPicPr>
                      <p:cNvPr id="0" name=""/>
                      <p:cNvPicPr/>
                      <p:nvPr/>
                    </p:nvPicPr>
                    <p:blipFill>
                      <a:blip r:embed="rId7"/>
                      <a:stretch>
                        <a:fillRect/>
                      </a:stretch>
                    </p:blipFill>
                    <p:spPr>
                      <a:xfrm>
                        <a:off x="323528" y="522399"/>
                        <a:ext cx="8568952" cy="6356743"/>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50154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2" name="Text Placeholder 1"/>
          <p:cNvSpPr>
            <a:spLocks noGrp="1"/>
          </p:cNvSpPr>
          <p:nvPr>
            <p:ph type="body" idx="1"/>
          </p:nvPr>
        </p:nvSpPr>
        <p:spPr/>
        <p:txBody>
          <a:bodyPr/>
          <a:lstStyle/>
          <a:p>
            <a:r>
              <a:rPr lang="en-US" dirty="0" smtClean="0"/>
              <a:t> </a:t>
            </a:r>
            <a:endParaRPr lang="en-US" dirty="0"/>
          </a:p>
        </p:txBody>
      </p:sp>
      <p:sp>
        <p:nvSpPr>
          <p:cNvPr id="5" name="Content Placeholder 4"/>
          <p:cNvSpPr>
            <a:spLocks noGrp="1"/>
          </p:cNvSpPr>
          <p:nvPr>
            <p:ph sz="half" idx="2"/>
          </p:nvPr>
        </p:nvSpPr>
        <p:spPr>
          <a:xfrm>
            <a:off x="467544" y="1484784"/>
            <a:ext cx="4041206" cy="4176464"/>
          </a:xfrm>
        </p:spPr>
        <p:txBody>
          <a:bodyPr>
            <a:normAutofit/>
          </a:bodyPr>
          <a:lstStyle/>
          <a:p>
            <a:pPr lvl="0"/>
            <a:r>
              <a:rPr lang="en-US" b="1" dirty="0" smtClean="0">
                <a:solidFill>
                  <a:srgbClr val="C00000"/>
                </a:solidFill>
                <a:effectLst>
                  <a:outerShdw blurRad="38100" dist="38100" dir="2700000" algn="tl">
                    <a:srgbClr val="000000">
                      <a:alpha val="43137"/>
                    </a:srgbClr>
                  </a:outerShdw>
                </a:effectLst>
              </a:rPr>
              <a:t>Emergency Scenarios:</a:t>
            </a:r>
          </a:p>
          <a:p>
            <a:pPr lvl="1"/>
            <a:r>
              <a:rPr lang="en-US" dirty="0" smtClean="0"/>
              <a:t>Failure </a:t>
            </a:r>
            <a:r>
              <a:rPr lang="en-US" dirty="0"/>
              <a:t>of largest treatment facility within a </a:t>
            </a:r>
            <a:r>
              <a:rPr lang="en-US" dirty="0" smtClean="0"/>
              <a:t>water system</a:t>
            </a:r>
            <a:endParaRPr lang="en-US" dirty="0"/>
          </a:p>
          <a:p>
            <a:pPr lvl="1"/>
            <a:r>
              <a:rPr lang="en-US" dirty="0"/>
              <a:t>Short-term catastrophic failure of distribution system </a:t>
            </a:r>
          </a:p>
          <a:p>
            <a:pPr lvl="1"/>
            <a:r>
              <a:rPr lang="en-US" dirty="0"/>
              <a:t>Short-term contamination of a water supply system</a:t>
            </a:r>
          </a:p>
          <a:p>
            <a:pPr lvl="1"/>
            <a:r>
              <a:rPr lang="en-US" dirty="0"/>
              <a:t>Short-term contamination of a raw water source</a:t>
            </a:r>
          </a:p>
          <a:p>
            <a:endParaRPr lang="en-AU" dirty="0"/>
          </a:p>
        </p:txBody>
      </p:sp>
      <p:sp>
        <p:nvSpPr>
          <p:cNvPr id="7" name="Text Placeholder 6"/>
          <p:cNvSpPr>
            <a:spLocks noGrp="1"/>
          </p:cNvSpPr>
          <p:nvPr>
            <p:ph type="body" sz="quarter" idx="3"/>
          </p:nvPr>
        </p:nvSpPr>
        <p:spPr>
          <a:xfrm>
            <a:off x="755576" y="908720"/>
            <a:ext cx="5904656" cy="668642"/>
          </a:xfrm>
        </p:spPr>
        <p:txBody>
          <a:bodyPr/>
          <a:lstStyle/>
          <a:p>
            <a:r>
              <a:rPr lang="en-US" dirty="0" smtClean="0"/>
              <a:t>Reliability Targets and Emergency Scenarios</a:t>
            </a:r>
          </a:p>
        </p:txBody>
      </p:sp>
      <p:sp>
        <p:nvSpPr>
          <p:cNvPr id="8" name="Content Placeholder 7"/>
          <p:cNvSpPr>
            <a:spLocks noGrp="1"/>
          </p:cNvSpPr>
          <p:nvPr>
            <p:ph sz="quarter" idx="4"/>
          </p:nvPr>
        </p:nvSpPr>
        <p:spPr>
          <a:xfrm>
            <a:off x="4644008" y="1556792"/>
            <a:ext cx="4042793" cy="4176464"/>
          </a:xfrm>
        </p:spPr>
        <p:txBody>
          <a:bodyPr/>
          <a:lstStyle/>
          <a:p>
            <a:pPr lvl="0"/>
            <a:r>
              <a:rPr lang="en-US" b="1" dirty="0" smtClean="0">
                <a:solidFill>
                  <a:schemeClr val="accent1">
                    <a:lumMod val="50000"/>
                  </a:schemeClr>
                </a:solidFill>
                <a:effectLst>
                  <a:outerShdw blurRad="38100" dist="38100" dir="2700000" algn="tl">
                    <a:srgbClr val="000000">
                      <a:alpha val="43137"/>
                    </a:srgbClr>
                  </a:outerShdw>
                </a:effectLst>
              </a:rPr>
              <a:t>Reliability Targets</a:t>
            </a:r>
          </a:p>
          <a:p>
            <a:pPr lvl="1"/>
            <a:r>
              <a:rPr lang="en-US" dirty="0" smtClean="0"/>
              <a:t>100</a:t>
            </a:r>
            <a:r>
              <a:rPr lang="en-US" dirty="0"/>
              <a:t>% Annual Average Day Demand</a:t>
            </a:r>
          </a:p>
          <a:p>
            <a:pPr lvl="1"/>
            <a:r>
              <a:rPr lang="en-US" dirty="0"/>
              <a:t>65% Annual Average Day Demand</a:t>
            </a:r>
          </a:p>
          <a:p>
            <a:pPr lvl="1"/>
            <a:r>
              <a:rPr lang="en-US" dirty="0"/>
              <a:t>35% Annual Average Day Demand</a:t>
            </a:r>
          </a:p>
          <a:p>
            <a:endParaRPr lang="en-US"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17</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Tree>
    <p:extLst>
      <p:ext uri="{BB962C8B-B14F-4D97-AF65-F5344CB8AC3E}">
        <p14:creationId xmlns:p14="http://schemas.microsoft.com/office/powerpoint/2010/main" val="16836586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227881" cy="568800"/>
          </a:xfrm>
        </p:spPr>
        <p:txBody>
          <a:bodyPr/>
          <a:lstStyle/>
          <a:p>
            <a:r>
              <a:rPr lang="en-AU" dirty="0" smtClean="0"/>
              <a:t>Redundancy and Emergency Interconnectivity</a:t>
            </a:r>
            <a:endParaRPr lang="en-AU" dirty="0"/>
          </a:p>
        </p:txBody>
      </p:sp>
      <p:sp>
        <p:nvSpPr>
          <p:cNvPr id="7" name="Text Placeholder 6"/>
          <p:cNvSpPr>
            <a:spLocks noGrp="1"/>
          </p:cNvSpPr>
          <p:nvPr>
            <p:ph type="body" sz="quarter" idx="3"/>
          </p:nvPr>
        </p:nvSpPr>
        <p:spPr>
          <a:xfrm>
            <a:off x="323528" y="620688"/>
            <a:ext cx="5904656" cy="360040"/>
          </a:xfrm>
        </p:spPr>
        <p:txBody>
          <a:bodyPr>
            <a:normAutofit/>
          </a:bodyPr>
          <a:lstStyle/>
          <a:p>
            <a:r>
              <a:rPr lang="en-US" dirty="0" smtClean="0"/>
              <a:t>Reliability Targets and Emergency Scenarios</a:t>
            </a:r>
          </a:p>
          <a:p>
            <a:endParaRPr lang="en-US" dirty="0"/>
          </a:p>
        </p:txBody>
      </p:sp>
      <p:sp>
        <p:nvSpPr>
          <p:cNvPr id="3" name="Slide Number Placeholder 2"/>
          <p:cNvSpPr>
            <a:spLocks noGrp="1"/>
          </p:cNvSpPr>
          <p:nvPr>
            <p:ph type="sldNum" sz="quarter" idx="12"/>
          </p:nvPr>
        </p:nvSpPr>
        <p:spPr>
          <a:xfrm>
            <a:off x="251520" y="6222421"/>
            <a:ext cx="791880" cy="365125"/>
          </a:xfrm>
        </p:spPr>
        <p:txBody>
          <a:bodyPr/>
          <a:lstStyle/>
          <a:p>
            <a:fld id="{9B3E39EC-4BE2-4DEA-81C0-4ABC0AAB4AC0}" type="slidenum">
              <a:rPr lang="en-AU" smtClean="0"/>
              <a:pPr/>
              <a:t>18</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
        <p:nvSpPr>
          <p:cNvPr id="13" name="Rectangle 12"/>
          <p:cNvSpPr/>
          <p:nvPr/>
        </p:nvSpPr>
        <p:spPr>
          <a:xfrm>
            <a:off x="395536" y="951522"/>
            <a:ext cx="7488832" cy="338554"/>
          </a:xfrm>
          <a:prstGeom prst="rect">
            <a:avLst/>
          </a:prstGeom>
        </p:spPr>
        <p:txBody>
          <a:bodyPr wrap="square">
            <a:spAutoFit/>
          </a:bodyPr>
          <a:lstStyle/>
          <a:p>
            <a:r>
              <a:rPr lang="en-US" sz="1600" dirty="0"/>
              <a:t>Maximum </a:t>
            </a:r>
            <a:r>
              <a:rPr lang="en-US" sz="1600" dirty="0" smtClean="0"/>
              <a:t>Deficit (in MGD) </a:t>
            </a:r>
            <a:r>
              <a:rPr lang="en-US" sz="1600" dirty="0"/>
              <a:t>for evaluated emergency planning </a:t>
            </a:r>
            <a:r>
              <a:rPr lang="en-US" sz="1600" dirty="0" smtClean="0"/>
              <a:t>scenarios</a:t>
            </a:r>
            <a:endParaRPr lang="en-US" sz="1600" dirty="0"/>
          </a:p>
        </p:txBody>
      </p:sp>
      <p:graphicFrame>
        <p:nvGraphicFramePr>
          <p:cNvPr id="2" name="Object 1"/>
          <p:cNvGraphicFramePr>
            <a:graphicFrameLocks noChangeAspect="1"/>
          </p:cNvGraphicFramePr>
          <p:nvPr>
            <p:extLst>
              <p:ext uri="{D42A27DB-BD31-4B8C-83A1-F6EECF244321}">
                <p14:modId xmlns:p14="http://schemas.microsoft.com/office/powerpoint/2010/main" val="2821230802"/>
              </p:ext>
            </p:extLst>
          </p:nvPr>
        </p:nvGraphicFramePr>
        <p:xfrm>
          <a:off x="468313" y="1276350"/>
          <a:ext cx="7272337" cy="4435475"/>
        </p:xfrm>
        <a:graphic>
          <a:graphicData uri="http://schemas.openxmlformats.org/presentationml/2006/ole">
            <mc:AlternateContent xmlns:mc="http://schemas.openxmlformats.org/markup-compatibility/2006">
              <mc:Choice xmlns:v="urn:schemas-microsoft-com:vml" Requires="v">
                <p:oleObj spid="_x0000_s4114" name="Worksheet" r:id="rId5" imgW="6372166" imgH="3886110" progId="Excel.Sheet.12">
                  <p:embed/>
                </p:oleObj>
              </mc:Choice>
              <mc:Fallback>
                <p:oleObj name="Worksheet" r:id="rId5" imgW="6372166" imgH="3886110" progId="Excel.Sheet.12">
                  <p:embed/>
                  <p:pic>
                    <p:nvPicPr>
                      <p:cNvPr id="0" name=""/>
                      <p:cNvPicPr/>
                      <p:nvPr/>
                    </p:nvPicPr>
                    <p:blipFill>
                      <a:blip r:embed="rId6"/>
                      <a:stretch>
                        <a:fillRect/>
                      </a:stretch>
                    </p:blipFill>
                    <p:spPr>
                      <a:xfrm>
                        <a:off x="468313" y="1276350"/>
                        <a:ext cx="7272337" cy="4435475"/>
                      </a:xfrm>
                      <a:prstGeom prst="rect">
                        <a:avLst/>
                      </a:prstGeom>
                    </p:spPr>
                  </p:pic>
                </p:oleObj>
              </mc:Fallback>
            </mc:AlternateContent>
          </a:graphicData>
        </a:graphic>
      </p:graphicFrame>
      <p:sp>
        <p:nvSpPr>
          <p:cNvPr id="9" name="Rectangle 8"/>
          <p:cNvSpPr/>
          <p:nvPr/>
        </p:nvSpPr>
        <p:spPr>
          <a:xfrm>
            <a:off x="467544" y="5781664"/>
            <a:ext cx="8676456" cy="1138773"/>
          </a:xfrm>
          <a:prstGeom prst="rect">
            <a:avLst/>
          </a:prstGeom>
        </p:spPr>
        <p:txBody>
          <a:bodyPr wrap="square">
            <a:spAutoFit/>
          </a:bodyPr>
          <a:lstStyle/>
          <a:p>
            <a:r>
              <a:rPr lang="en-US" sz="1400" b="1" dirty="0"/>
              <a:t>Emergency Scenario with Max Deficit:</a:t>
            </a:r>
          </a:p>
          <a:p>
            <a:r>
              <a:rPr lang="en-US" sz="1400" dirty="0" smtClean="0"/>
              <a:t>Phase I: Dalton </a:t>
            </a:r>
            <a:r>
              <a:rPr lang="en-US" sz="1400" dirty="0"/>
              <a:t>and Rome: Failure of largest </a:t>
            </a:r>
            <a:r>
              <a:rPr lang="en-US" sz="1400" dirty="0" smtClean="0"/>
              <a:t>Water Treatment Facility </a:t>
            </a:r>
            <a:r>
              <a:rPr lang="en-US" sz="1400" dirty="0"/>
              <a:t>or F</a:t>
            </a:r>
            <a:r>
              <a:rPr lang="en-US" sz="1400" dirty="0" smtClean="0"/>
              <a:t>ailure </a:t>
            </a:r>
            <a:r>
              <a:rPr lang="en-US" sz="1400" dirty="0"/>
              <a:t>of water distribution system</a:t>
            </a:r>
            <a:r>
              <a:rPr lang="en-US" sz="1400" dirty="0" smtClean="0"/>
              <a:t>. [Demand not yet updated]</a:t>
            </a:r>
          </a:p>
          <a:p>
            <a:r>
              <a:rPr lang="en-US" sz="1400" dirty="0" smtClean="0"/>
              <a:t>Dade: Failure of largest Water Treatment Facility</a:t>
            </a:r>
          </a:p>
          <a:p>
            <a:r>
              <a:rPr lang="en-US" sz="1200" dirty="0"/>
              <a:t>	</a:t>
            </a:r>
          </a:p>
        </p:txBody>
      </p:sp>
      <p:sp>
        <p:nvSpPr>
          <p:cNvPr id="5" name="TextBox 4"/>
          <p:cNvSpPr txBox="1"/>
          <p:nvPr/>
        </p:nvSpPr>
        <p:spPr>
          <a:xfrm>
            <a:off x="8028384" y="2592181"/>
            <a:ext cx="1115616" cy="338554"/>
          </a:xfrm>
          <a:prstGeom prst="rect">
            <a:avLst/>
          </a:prstGeom>
          <a:noFill/>
        </p:spPr>
        <p:txBody>
          <a:bodyPr wrap="square" rtlCol="0">
            <a:spAutoFit/>
          </a:bodyPr>
          <a:lstStyle/>
          <a:p>
            <a:r>
              <a:rPr lang="en-US" sz="1600" b="1" dirty="0" smtClean="0"/>
              <a:t>Phase I</a:t>
            </a:r>
            <a:endParaRPr lang="en-US" sz="1600" b="1" dirty="0"/>
          </a:p>
        </p:txBody>
      </p:sp>
      <p:cxnSp>
        <p:nvCxnSpPr>
          <p:cNvPr id="17" name="Straight Connector 16"/>
          <p:cNvCxnSpPr/>
          <p:nvPr/>
        </p:nvCxnSpPr>
        <p:spPr>
          <a:xfrm>
            <a:off x="2483768" y="2060848"/>
            <a:ext cx="55446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83768" y="3789040"/>
            <a:ext cx="55446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028384" y="2060848"/>
            <a:ext cx="0" cy="17281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8028384" y="2951067"/>
            <a:ext cx="971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545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116632"/>
            <a:ext cx="8227881" cy="568800"/>
          </a:xfrm>
        </p:spPr>
        <p:txBody>
          <a:bodyPr/>
          <a:lstStyle/>
          <a:p>
            <a:r>
              <a:rPr lang="en-AU" dirty="0" smtClean="0"/>
              <a:t>Redundancy and Emergency Interconnectivity</a:t>
            </a:r>
            <a:endParaRPr lang="en-AU" dirty="0"/>
          </a:p>
        </p:txBody>
      </p:sp>
      <p:sp>
        <p:nvSpPr>
          <p:cNvPr id="7" name="Text Placeholder 6"/>
          <p:cNvSpPr>
            <a:spLocks noGrp="1"/>
          </p:cNvSpPr>
          <p:nvPr>
            <p:ph type="body" sz="quarter" idx="3"/>
          </p:nvPr>
        </p:nvSpPr>
        <p:spPr>
          <a:xfrm>
            <a:off x="323528" y="620688"/>
            <a:ext cx="5904656" cy="360040"/>
          </a:xfrm>
        </p:spPr>
        <p:txBody>
          <a:bodyPr>
            <a:normAutofit/>
          </a:bodyPr>
          <a:lstStyle/>
          <a:p>
            <a:r>
              <a:rPr lang="en-US" dirty="0" smtClean="0"/>
              <a:t>Reliability Targets and Emergency Scenarios</a:t>
            </a:r>
          </a:p>
          <a:p>
            <a:endParaRPr lang="en-US" dirty="0"/>
          </a:p>
        </p:txBody>
      </p:sp>
      <p:sp>
        <p:nvSpPr>
          <p:cNvPr id="3" name="Slide Number Placeholder 2"/>
          <p:cNvSpPr>
            <a:spLocks noGrp="1"/>
          </p:cNvSpPr>
          <p:nvPr>
            <p:ph type="sldNum" sz="quarter" idx="12"/>
          </p:nvPr>
        </p:nvSpPr>
        <p:spPr>
          <a:xfrm>
            <a:off x="251520" y="6222421"/>
            <a:ext cx="791880" cy="365125"/>
          </a:xfrm>
        </p:spPr>
        <p:txBody>
          <a:bodyPr/>
          <a:lstStyle/>
          <a:p>
            <a:fld id="{9B3E39EC-4BE2-4DEA-81C0-4ABC0AAB4AC0}" type="slidenum">
              <a:rPr lang="en-AU" smtClean="0"/>
              <a:pPr/>
              <a:t>19</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
        <p:nvSpPr>
          <p:cNvPr id="13" name="Rectangle 12"/>
          <p:cNvSpPr/>
          <p:nvPr/>
        </p:nvSpPr>
        <p:spPr>
          <a:xfrm>
            <a:off x="395536" y="980728"/>
            <a:ext cx="7488832" cy="338554"/>
          </a:xfrm>
          <a:prstGeom prst="rect">
            <a:avLst/>
          </a:prstGeom>
        </p:spPr>
        <p:txBody>
          <a:bodyPr wrap="square">
            <a:spAutoFit/>
          </a:bodyPr>
          <a:lstStyle/>
          <a:p>
            <a:r>
              <a:rPr lang="en-US" sz="1600" dirty="0"/>
              <a:t>Maximum </a:t>
            </a:r>
            <a:r>
              <a:rPr lang="en-US" sz="1600" dirty="0" smtClean="0"/>
              <a:t>Deficit (in MGD) </a:t>
            </a:r>
            <a:r>
              <a:rPr lang="en-US" sz="1600" dirty="0"/>
              <a:t>for evaluated emergency planning </a:t>
            </a:r>
            <a:r>
              <a:rPr lang="en-US" sz="1600" dirty="0" smtClean="0"/>
              <a:t>scenarios</a:t>
            </a:r>
            <a:endParaRPr lang="en-US" sz="1600" dirty="0"/>
          </a:p>
        </p:txBody>
      </p:sp>
      <p:sp>
        <p:nvSpPr>
          <p:cNvPr id="9" name="Rectangle 8"/>
          <p:cNvSpPr/>
          <p:nvPr/>
        </p:nvSpPr>
        <p:spPr>
          <a:xfrm>
            <a:off x="492250" y="5688250"/>
            <a:ext cx="7536242" cy="954107"/>
          </a:xfrm>
          <a:prstGeom prst="rect">
            <a:avLst/>
          </a:prstGeom>
        </p:spPr>
        <p:txBody>
          <a:bodyPr wrap="square">
            <a:spAutoFit/>
          </a:bodyPr>
          <a:lstStyle/>
          <a:p>
            <a:r>
              <a:rPr lang="en-US" sz="1400" b="1" dirty="0" smtClean="0"/>
              <a:t>Emergency Scenario with Max Deficit:</a:t>
            </a:r>
          </a:p>
          <a:p>
            <a:r>
              <a:rPr lang="en-US" sz="1400" dirty="0" smtClean="0"/>
              <a:t>Gilmer, Lumpkin and Towns: </a:t>
            </a:r>
            <a:r>
              <a:rPr lang="en-US" sz="1400" dirty="0"/>
              <a:t>Short-term catastrophic failure of a water distribution </a:t>
            </a:r>
            <a:r>
              <a:rPr lang="en-US" sz="1400" dirty="0" smtClean="0"/>
              <a:t>system, </a:t>
            </a:r>
            <a:r>
              <a:rPr lang="en-US" sz="1400" dirty="0"/>
              <a:t>Failure of largest Water </a:t>
            </a:r>
            <a:r>
              <a:rPr lang="en-US" sz="1400" dirty="0" smtClean="0"/>
              <a:t>Treatment Facility, or </a:t>
            </a:r>
            <a:r>
              <a:rPr lang="en-US" sz="1400" dirty="0"/>
              <a:t>contamination of major water </a:t>
            </a:r>
            <a:r>
              <a:rPr lang="en-US" sz="1400" dirty="0" smtClean="0"/>
              <a:t>source</a:t>
            </a:r>
            <a:endParaRPr lang="en-US" sz="1400" dirty="0"/>
          </a:p>
          <a:p>
            <a:r>
              <a:rPr lang="en-US" sz="1400" dirty="0" smtClean="0"/>
              <a:t>Walker</a:t>
            </a:r>
            <a:r>
              <a:rPr lang="en-US" sz="1400" dirty="0"/>
              <a:t>: Short-term catastrophic failure of a water distribution </a:t>
            </a:r>
            <a:r>
              <a:rPr lang="en-US" sz="1400" dirty="0" smtClean="0"/>
              <a:t>system</a:t>
            </a:r>
            <a:r>
              <a:rPr lang="en-US" sz="1200" dirty="0"/>
              <a:t>			</a:t>
            </a:r>
          </a:p>
        </p:txBody>
      </p:sp>
      <p:graphicFrame>
        <p:nvGraphicFramePr>
          <p:cNvPr id="5" name="Object 4"/>
          <p:cNvGraphicFramePr>
            <a:graphicFrameLocks noChangeAspect="1"/>
          </p:cNvGraphicFramePr>
          <p:nvPr>
            <p:extLst>
              <p:ext uri="{D42A27DB-BD31-4B8C-83A1-F6EECF244321}">
                <p14:modId xmlns:p14="http://schemas.microsoft.com/office/powerpoint/2010/main" val="99191225"/>
              </p:ext>
            </p:extLst>
          </p:nvPr>
        </p:nvGraphicFramePr>
        <p:xfrm>
          <a:off x="539750" y="1320800"/>
          <a:ext cx="7848600" cy="4408488"/>
        </p:xfrm>
        <a:graphic>
          <a:graphicData uri="http://schemas.openxmlformats.org/presentationml/2006/ole">
            <mc:AlternateContent xmlns:mc="http://schemas.openxmlformats.org/markup-compatibility/2006">
              <mc:Choice xmlns:v="urn:schemas-microsoft-com:vml" Requires="v">
                <p:oleObj spid="_x0000_s5137" name="Worksheet" r:id="rId5" imgW="6972300" imgH="3914775" progId="Excel.Sheet.12">
                  <p:embed/>
                </p:oleObj>
              </mc:Choice>
              <mc:Fallback>
                <p:oleObj name="Worksheet" r:id="rId5" imgW="6972300" imgH="3914775" progId="Excel.Sheet.12">
                  <p:embed/>
                  <p:pic>
                    <p:nvPicPr>
                      <p:cNvPr id="0" name=""/>
                      <p:cNvPicPr/>
                      <p:nvPr/>
                    </p:nvPicPr>
                    <p:blipFill>
                      <a:blip r:embed="rId6"/>
                      <a:stretch>
                        <a:fillRect/>
                      </a:stretch>
                    </p:blipFill>
                    <p:spPr>
                      <a:xfrm>
                        <a:off x="539750" y="1320800"/>
                        <a:ext cx="7848600" cy="4408488"/>
                      </a:xfrm>
                      <a:prstGeom prst="rect">
                        <a:avLst/>
                      </a:prstGeom>
                    </p:spPr>
                  </p:pic>
                </p:oleObj>
              </mc:Fallback>
            </mc:AlternateContent>
          </a:graphicData>
        </a:graphic>
      </p:graphicFrame>
    </p:spTree>
    <p:extLst>
      <p:ext uri="{BB962C8B-B14F-4D97-AF65-F5344CB8AC3E}">
        <p14:creationId xmlns:p14="http://schemas.microsoft.com/office/powerpoint/2010/main" val="8016218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Introduction</a:t>
            </a:r>
            <a:endParaRPr lang="en-AU" dirty="0"/>
          </a:p>
        </p:txBody>
      </p:sp>
      <p:sp>
        <p:nvSpPr>
          <p:cNvPr id="5" name="Content Placeholder 4"/>
          <p:cNvSpPr>
            <a:spLocks noGrp="1"/>
          </p:cNvSpPr>
          <p:nvPr>
            <p:ph idx="1"/>
          </p:nvPr>
        </p:nvSpPr>
        <p:spPr>
          <a:xfrm>
            <a:off x="395536" y="832939"/>
            <a:ext cx="4609226" cy="4679992"/>
          </a:xfrm>
        </p:spPr>
        <p:txBody>
          <a:bodyPr>
            <a:normAutofit/>
          </a:bodyPr>
          <a:lstStyle/>
          <a:p>
            <a:r>
              <a:rPr lang="en-AU" sz="2000" dirty="0" smtClean="0"/>
              <a:t>Background</a:t>
            </a:r>
          </a:p>
          <a:p>
            <a:endParaRPr lang="en-AU" sz="2000" dirty="0" smtClean="0"/>
          </a:p>
          <a:p>
            <a:r>
              <a:rPr lang="en-AU" sz="2000" dirty="0" smtClean="0"/>
              <a:t>Redundancy </a:t>
            </a:r>
            <a:r>
              <a:rPr lang="en-AU" sz="2000" dirty="0"/>
              <a:t>and Emergency </a:t>
            </a:r>
            <a:r>
              <a:rPr lang="en-AU" sz="2000" dirty="0" smtClean="0"/>
              <a:t>Interconnectivity Plan</a:t>
            </a:r>
          </a:p>
          <a:p>
            <a:pPr lvl="1"/>
            <a:r>
              <a:rPr lang="en-US" sz="1600" dirty="0" smtClean="0"/>
              <a:t>Service </a:t>
            </a:r>
            <a:r>
              <a:rPr lang="en-US" sz="1600" dirty="0"/>
              <a:t>Areas </a:t>
            </a:r>
          </a:p>
          <a:p>
            <a:pPr lvl="1"/>
            <a:r>
              <a:rPr lang="en-US" sz="1600" dirty="0"/>
              <a:t>E</a:t>
            </a:r>
            <a:r>
              <a:rPr lang="en-US" sz="1600" dirty="0" smtClean="0"/>
              <a:t>xisting </a:t>
            </a:r>
            <a:r>
              <a:rPr lang="en-US" sz="1600" dirty="0"/>
              <a:t>interconnections</a:t>
            </a:r>
          </a:p>
          <a:p>
            <a:pPr lvl="1"/>
            <a:r>
              <a:rPr lang="en-US" sz="1600" dirty="0" smtClean="0"/>
              <a:t>Emergency scenarios and reliability targets</a:t>
            </a:r>
            <a:endParaRPr lang="en-US" sz="1600" dirty="0"/>
          </a:p>
          <a:p>
            <a:pPr lvl="1"/>
            <a:r>
              <a:rPr lang="en-US" sz="1600" dirty="0" smtClean="0"/>
              <a:t>Potential </a:t>
            </a:r>
            <a:r>
              <a:rPr lang="en-US" sz="1600" dirty="0"/>
              <a:t>interconnection </a:t>
            </a:r>
            <a:r>
              <a:rPr lang="en-US" sz="1600" dirty="0" smtClean="0"/>
              <a:t>projects and preliminary cost estimates</a:t>
            </a:r>
            <a:endParaRPr lang="en-US" sz="1600" dirty="0"/>
          </a:p>
          <a:p>
            <a:pPr lvl="1"/>
            <a:r>
              <a:rPr lang="en-US" sz="1600" dirty="0"/>
              <a:t>Next steps and </a:t>
            </a:r>
            <a:r>
              <a:rPr lang="en-US" sz="1600" dirty="0" smtClean="0"/>
              <a:t>recommendations</a:t>
            </a:r>
            <a:endParaRPr lang="en-AU" sz="2000" dirty="0" smtClean="0"/>
          </a:p>
          <a:p>
            <a:endParaRPr lang="en-AU" sz="2000"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2</a:t>
            </a:fld>
            <a:endParaRPr lang="en-AU"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1132" y="476672"/>
            <a:ext cx="4055668" cy="5248511"/>
          </a:xfrm>
          <a:prstGeom prst="rect">
            <a:avLst/>
          </a:prstGeom>
        </p:spPr>
      </p:pic>
    </p:spTree>
    <p:extLst>
      <p:ext uri="{BB962C8B-B14F-4D97-AF65-F5344CB8AC3E}">
        <p14:creationId xmlns:p14="http://schemas.microsoft.com/office/powerpoint/2010/main" val="2011847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5" name="Content Placeholder 4"/>
          <p:cNvSpPr>
            <a:spLocks noGrp="1"/>
          </p:cNvSpPr>
          <p:nvPr>
            <p:ph idx="1"/>
          </p:nvPr>
        </p:nvSpPr>
        <p:spPr/>
        <p:txBody>
          <a:bodyPr>
            <a:normAutofit/>
          </a:bodyPr>
          <a:lstStyle/>
          <a:p>
            <a:pPr marL="0" indent="0">
              <a:buNone/>
            </a:pPr>
            <a:r>
              <a:rPr lang="en-AU" dirty="0" smtClean="0"/>
              <a:t>Potential Interconnection projects:</a:t>
            </a:r>
          </a:p>
          <a:p>
            <a:r>
              <a:rPr lang="en-AU" dirty="0" smtClean="0"/>
              <a:t>At least one interconnection per system</a:t>
            </a:r>
          </a:p>
          <a:p>
            <a:r>
              <a:rPr lang="en-AU" dirty="0" smtClean="0"/>
              <a:t>For </a:t>
            </a:r>
            <a:r>
              <a:rPr lang="en-AU" dirty="0" smtClean="0"/>
              <a:t>counties with deficits meeting reliability target, </a:t>
            </a:r>
            <a:r>
              <a:rPr lang="en-AU" dirty="0" smtClean="0"/>
              <a:t>may propose </a:t>
            </a:r>
            <a:r>
              <a:rPr lang="en-AU" dirty="0" smtClean="0"/>
              <a:t>additional interconnections</a:t>
            </a:r>
          </a:p>
          <a:p>
            <a:r>
              <a:rPr lang="en-AU" dirty="0" smtClean="0"/>
              <a:t>Systems with no deficits, no additional interconnections may be necessary. A few possible projects are </a:t>
            </a:r>
            <a:r>
              <a:rPr lang="en-AU" dirty="0" smtClean="0"/>
              <a:t>included where they may be easily achievable.</a:t>
            </a:r>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smtClean="0"/>
          </a:p>
          <a:p>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20</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Tree>
    <p:extLst>
      <p:ext uri="{BB962C8B-B14F-4D97-AF65-F5344CB8AC3E}">
        <p14:creationId xmlns:p14="http://schemas.microsoft.com/office/powerpoint/2010/main" val="439677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3E39EC-4BE2-4DEA-81C0-4ABC0AAB4AC0}" type="slidenum">
              <a:rPr lang="en-AU" smtClean="0"/>
              <a:pPr/>
              <a:t>21</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7" y="144017"/>
            <a:ext cx="9180654" cy="6021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58777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5" name="Content Placeholder 4"/>
          <p:cNvSpPr>
            <a:spLocks noGrp="1"/>
          </p:cNvSpPr>
          <p:nvPr>
            <p:ph idx="1"/>
          </p:nvPr>
        </p:nvSpPr>
        <p:spPr>
          <a:xfrm>
            <a:off x="467544" y="5517232"/>
            <a:ext cx="8568952" cy="576064"/>
          </a:xfrm>
        </p:spPr>
        <p:txBody>
          <a:bodyPr>
            <a:normAutofit fontScale="40000" lnSpcReduction="20000"/>
          </a:bodyPr>
          <a:lstStyle/>
          <a:p>
            <a:pPr marL="0" indent="0">
              <a:buNone/>
            </a:pPr>
            <a:r>
              <a:rPr lang="en-AU" sz="5000" dirty="0" smtClean="0"/>
              <a:t>Range of cost $100,000 to $6.2 million based on length</a:t>
            </a:r>
          </a:p>
          <a:p>
            <a:pPr marL="0" indent="0">
              <a:buNone/>
            </a:pPr>
            <a:r>
              <a:rPr lang="en-US" dirty="0"/>
              <a:t>Source for Cost Estimates: Georgia State-wide Water Management Plan Water Management Practice Cost </a:t>
            </a:r>
            <a:r>
              <a:rPr lang="en-US" dirty="0" smtClean="0"/>
              <a:t>Comparison </a:t>
            </a:r>
            <a:endParaRPr lang="en-AU" dirty="0" smtClean="0"/>
          </a:p>
          <a:p>
            <a:endParaRPr lang="en-AU" dirty="0" smtClean="0"/>
          </a:p>
          <a:p>
            <a:endParaRPr lang="en-AU" dirty="0" smtClean="0"/>
          </a:p>
          <a:p>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22</a:t>
            </a:fld>
            <a:endParaRPr lang="en-AU" dirty="0"/>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graphicFrame>
        <p:nvGraphicFramePr>
          <p:cNvPr id="7" name="Object 6"/>
          <p:cNvGraphicFramePr>
            <a:graphicFrameLocks noChangeAspect="1"/>
          </p:cNvGraphicFramePr>
          <p:nvPr>
            <p:extLst>
              <p:ext uri="{D42A27DB-BD31-4B8C-83A1-F6EECF244321}">
                <p14:modId xmlns:p14="http://schemas.microsoft.com/office/powerpoint/2010/main" val="3332842010"/>
              </p:ext>
            </p:extLst>
          </p:nvPr>
        </p:nvGraphicFramePr>
        <p:xfrm>
          <a:off x="193834" y="1196752"/>
          <a:ext cx="8842662" cy="4161118"/>
        </p:xfrm>
        <a:graphic>
          <a:graphicData uri="http://schemas.openxmlformats.org/presentationml/2006/ole">
            <mc:AlternateContent xmlns:mc="http://schemas.openxmlformats.org/markup-compatibility/2006">
              <mc:Choice xmlns:v="urn:schemas-microsoft-com:vml" Requires="v">
                <p:oleObj spid="_x0000_s9224" name="Worksheet" r:id="rId6" imgW="12001466" imgH="5648400" progId="Excel.Sheet.12">
                  <p:embed/>
                </p:oleObj>
              </mc:Choice>
              <mc:Fallback>
                <p:oleObj name="Worksheet" r:id="rId6" imgW="12001466" imgH="5648400" progId="Excel.Sheet.12">
                  <p:embed/>
                  <p:pic>
                    <p:nvPicPr>
                      <p:cNvPr id="0" name=""/>
                      <p:cNvPicPr/>
                      <p:nvPr/>
                    </p:nvPicPr>
                    <p:blipFill>
                      <a:blip r:embed="rId7"/>
                      <a:stretch>
                        <a:fillRect/>
                      </a:stretch>
                    </p:blipFill>
                    <p:spPr>
                      <a:xfrm>
                        <a:off x="193834" y="1196752"/>
                        <a:ext cx="8842662" cy="4161118"/>
                      </a:xfrm>
                      <a:prstGeom prst="rect">
                        <a:avLst/>
                      </a:prstGeom>
                    </p:spPr>
                  </p:pic>
                </p:oleObj>
              </mc:Fallback>
            </mc:AlternateContent>
          </a:graphicData>
        </a:graphic>
      </p:graphicFrame>
      <p:sp>
        <p:nvSpPr>
          <p:cNvPr id="9" name="Content Placeholder 4"/>
          <p:cNvSpPr txBox="1">
            <a:spLocks/>
          </p:cNvSpPr>
          <p:nvPr/>
        </p:nvSpPr>
        <p:spPr>
          <a:xfrm>
            <a:off x="323528" y="836712"/>
            <a:ext cx="8568952" cy="431784"/>
          </a:xfrm>
          <a:prstGeom prst="rect">
            <a:avLst/>
          </a:prstGeom>
        </p:spPr>
        <p:txBody>
          <a:bodyPr vert="horz" lIns="0" tIns="0" rIns="0" bIns="0" rtlCol="0">
            <a:normAutofit/>
          </a:bodyPr>
          <a:lstStyle>
            <a:lvl1pPr marL="324000" indent="-324000" algn="l" defTabSz="914400" rtl="0" eaLnBrk="1" latinLnBrk="0" hangingPunct="1">
              <a:spcBef>
                <a:spcPts val="1200"/>
              </a:spcBef>
              <a:spcAft>
                <a:spcPts val="0"/>
              </a:spcAft>
              <a:buClr>
                <a:srgbClr val="00338D"/>
              </a:buClr>
              <a:buSzPct val="110000"/>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sz="2000" dirty="0" smtClean="0">
                <a:solidFill>
                  <a:schemeClr val="accent5">
                    <a:lumMod val="50000"/>
                  </a:schemeClr>
                </a:solidFill>
              </a:rPr>
              <a:t>Potential Interconnection projects (Map 1):</a:t>
            </a:r>
          </a:p>
          <a:p>
            <a:endParaRPr lang="en-AU" dirty="0" smtClean="0"/>
          </a:p>
          <a:p>
            <a:endParaRPr lang="en-AU" dirty="0" smtClean="0"/>
          </a:p>
          <a:p>
            <a:endParaRPr lang="en-AU" dirty="0"/>
          </a:p>
        </p:txBody>
      </p:sp>
    </p:spTree>
    <p:extLst>
      <p:ext uri="{BB962C8B-B14F-4D97-AF65-F5344CB8AC3E}">
        <p14:creationId xmlns:p14="http://schemas.microsoft.com/office/powerpoint/2010/main" val="3137686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3E39EC-4BE2-4DEA-81C0-4ABC0AAB4AC0}" type="slidenum">
              <a:rPr lang="en-AU" smtClean="0"/>
              <a:pPr/>
              <a:t>23</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78"/>
            <a:ext cx="9242965" cy="6098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26209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24</a:t>
            </a:fld>
            <a:endParaRPr lang="en-AU" dirty="0"/>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
        <p:nvSpPr>
          <p:cNvPr id="7" name="Content Placeholder 4"/>
          <p:cNvSpPr txBox="1">
            <a:spLocks/>
          </p:cNvSpPr>
          <p:nvPr/>
        </p:nvSpPr>
        <p:spPr>
          <a:xfrm>
            <a:off x="323528" y="836712"/>
            <a:ext cx="8568952" cy="431784"/>
          </a:xfrm>
          <a:prstGeom prst="rect">
            <a:avLst/>
          </a:prstGeom>
        </p:spPr>
        <p:txBody>
          <a:bodyPr vert="horz" lIns="0" tIns="0" rIns="0" bIns="0" rtlCol="0">
            <a:normAutofit/>
          </a:bodyPr>
          <a:lstStyle>
            <a:lvl1pPr marL="324000" indent="-324000" algn="l" defTabSz="914400" rtl="0" eaLnBrk="1" latinLnBrk="0" hangingPunct="1">
              <a:spcBef>
                <a:spcPts val="1200"/>
              </a:spcBef>
              <a:spcAft>
                <a:spcPts val="0"/>
              </a:spcAft>
              <a:buClr>
                <a:srgbClr val="00338D"/>
              </a:buClr>
              <a:buSzPct val="110000"/>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sz="2000" dirty="0" smtClean="0">
                <a:solidFill>
                  <a:schemeClr val="accent5">
                    <a:lumMod val="50000"/>
                  </a:schemeClr>
                </a:solidFill>
              </a:rPr>
              <a:t>Potential Interconnection projects (Map 2):</a:t>
            </a:r>
          </a:p>
          <a:p>
            <a:endParaRPr lang="en-AU" dirty="0" smtClean="0"/>
          </a:p>
          <a:p>
            <a:endParaRPr lang="en-AU" dirty="0" smtClean="0"/>
          </a:p>
          <a:p>
            <a:endParaRPr lang="en-AU" dirty="0"/>
          </a:p>
        </p:txBody>
      </p:sp>
      <p:sp>
        <p:nvSpPr>
          <p:cNvPr id="8" name="Content Placeholder 4"/>
          <p:cNvSpPr>
            <a:spLocks noGrp="1"/>
          </p:cNvSpPr>
          <p:nvPr>
            <p:ph idx="1"/>
          </p:nvPr>
        </p:nvSpPr>
        <p:spPr>
          <a:xfrm>
            <a:off x="467544" y="5517232"/>
            <a:ext cx="8568952" cy="576064"/>
          </a:xfrm>
        </p:spPr>
        <p:txBody>
          <a:bodyPr>
            <a:normAutofit fontScale="40000" lnSpcReduction="20000"/>
          </a:bodyPr>
          <a:lstStyle/>
          <a:p>
            <a:pPr marL="0" indent="0">
              <a:buNone/>
            </a:pPr>
            <a:r>
              <a:rPr lang="en-AU" sz="5000" dirty="0" smtClean="0"/>
              <a:t>Range of cost $600,000 to $18 million based on length</a:t>
            </a:r>
          </a:p>
          <a:p>
            <a:pPr marL="0" indent="0">
              <a:buNone/>
            </a:pPr>
            <a:r>
              <a:rPr lang="en-US" dirty="0"/>
              <a:t>Source for Cost Estimates: Georgia State-wide Water Management Plan Water Management Practice Cost </a:t>
            </a:r>
            <a:r>
              <a:rPr lang="en-US" dirty="0" smtClean="0"/>
              <a:t>Comparison </a:t>
            </a:r>
            <a:endParaRPr lang="en-AU" dirty="0" smtClean="0"/>
          </a:p>
          <a:p>
            <a:endParaRPr lang="en-AU" dirty="0" smtClean="0"/>
          </a:p>
          <a:p>
            <a:endParaRPr lang="en-AU" dirty="0" smtClean="0"/>
          </a:p>
          <a:p>
            <a:endParaRPr lang="en-AU" dirty="0"/>
          </a:p>
        </p:txBody>
      </p:sp>
      <p:graphicFrame>
        <p:nvGraphicFramePr>
          <p:cNvPr id="9" name="Object 8"/>
          <p:cNvGraphicFramePr>
            <a:graphicFrameLocks noChangeAspect="1"/>
          </p:cNvGraphicFramePr>
          <p:nvPr>
            <p:extLst>
              <p:ext uri="{D42A27DB-BD31-4B8C-83A1-F6EECF244321}">
                <p14:modId xmlns:p14="http://schemas.microsoft.com/office/powerpoint/2010/main" val="2194067696"/>
              </p:ext>
            </p:extLst>
          </p:nvPr>
        </p:nvGraphicFramePr>
        <p:xfrm>
          <a:off x="107950" y="1196975"/>
          <a:ext cx="8896350" cy="4021138"/>
        </p:xfrm>
        <a:graphic>
          <a:graphicData uri="http://schemas.openxmlformats.org/presentationml/2006/ole">
            <mc:AlternateContent xmlns:mc="http://schemas.openxmlformats.org/markup-compatibility/2006">
              <mc:Choice xmlns:v="urn:schemas-microsoft-com:vml" Requires="v">
                <p:oleObj spid="_x0000_s12295" name="Worksheet" r:id="rId6" imgW="11487133" imgH="5191020" progId="Excel.Sheet.12">
                  <p:embed/>
                </p:oleObj>
              </mc:Choice>
              <mc:Fallback>
                <p:oleObj name="Worksheet" r:id="rId6" imgW="11487133" imgH="5191020" progId="Excel.Sheet.12">
                  <p:embed/>
                  <p:pic>
                    <p:nvPicPr>
                      <p:cNvPr id="0" name=""/>
                      <p:cNvPicPr/>
                      <p:nvPr/>
                    </p:nvPicPr>
                    <p:blipFill>
                      <a:blip r:embed="rId7"/>
                      <a:stretch>
                        <a:fillRect/>
                      </a:stretch>
                    </p:blipFill>
                    <p:spPr>
                      <a:xfrm>
                        <a:off x="107950" y="1196975"/>
                        <a:ext cx="8896350" cy="4021138"/>
                      </a:xfrm>
                      <a:prstGeom prst="rect">
                        <a:avLst/>
                      </a:prstGeom>
                    </p:spPr>
                  </p:pic>
                </p:oleObj>
              </mc:Fallback>
            </mc:AlternateContent>
          </a:graphicData>
        </a:graphic>
      </p:graphicFrame>
    </p:spTree>
    <p:extLst>
      <p:ext uri="{BB962C8B-B14F-4D97-AF65-F5344CB8AC3E}">
        <p14:creationId xmlns:p14="http://schemas.microsoft.com/office/powerpoint/2010/main" val="31280395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9B3E39EC-4BE2-4DEA-81C0-4ABC0AAB4AC0}" type="slidenum">
              <a:rPr lang="en-AU" smtClean="0"/>
              <a:pPr/>
              <a:t>25</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090" y="70565"/>
            <a:ext cx="9055718" cy="596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02620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26</a:t>
            </a:fld>
            <a:endParaRPr lang="en-AU" dirty="0"/>
          </a:p>
        </p:txBody>
      </p:sp>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
        <p:nvSpPr>
          <p:cNvPr id="7" name="Content Placeholder 4"/>
          <p:cNvSpPr txBox="1">
            <a:spLocks/>
          </p:cNvSpPr>
          <p:nvPr/>
        </p:nvSpPr>
        <p:spPr>
          <a:xfrm>
            <a:off x="467544" y="5517232"/>
            <a:ext cx="8568952" cy="576064"/>
          </a:xfrm>
          <a:prstGeom prst="rect">
            <a:avLst/>
          </a:prstGeom>
        </p:spPr>
        <p:txBody>
          <a:bodyPr vert="horz" lIns="0" tIns="0" rIns="0" bIns="0" rtlCol="0">
            <a:normAutofit fontScale="40000" lnSpcReduction="20000"/>
          </a:bodyPr>
          <a:lstStyle>
            <a:lvl1pPr marL="324000" indent="-324000" algn="l" defTabSz="914400" rtl="0" eaLnBrk="1" latinLnBrk="0" hangingPunct="1">
              <a:spcBef>
                <a:spcPts val="1200"/>
              </a:spcBef>
              <a:spcAft>
                <a:spcPts val="0"/>
              </a:spcAft>
              <a:buClr>
                <a:srgbClr val="00338D"/>
              </a:buClr>
              <a:buSzPct val="110000"/>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sz="5000" dirty="0" smtClean="0"/>
              <a:t>Range of cost $100,000 to $5.3 million based on length</a:t>
            </a:r>
          </a:p>
          <a:p>
            <a:pPr marL="0" indent="0">
              <a:buFont typeface="Arial" panose="020B0604020202020204" pitchFamily="34" charset="0"/>
              <a:buNone/>
            </a:pPr>
            <a:r>
              <a:rPr lang="en-US" dirty="0" smtClean="0"/>
              <a:t>Source for Cost Estimates: Georgia State-wide Water Management Plan Water Management Practice Cost Comparison </a:t>
            </a:r>
            <a:endParaRPr lang="en-AU" dirty="0" smtClean="0"/>
          </a:p>
          <a:p>
            <a:endParaRPr lang="en-AU" dirty="0" smtClean="0"/>
          </a:p>
          <a:p>
            <a:endParaRPr lang="en-AU" dirty="0" smtClean="0"/>
          </a:p>
          <a:p>
            <a:endParaRPr lang="en-AU" dirty="0"/>
          </a:p>
        </p:txBody>
      </p:sp>
      <p:sp>
        <p:nvSpPr>
          <p:cNvPr id="8" name="Content Placeholder 4"/>
          <p:cNvSpPr txBox="1">
            <a:spLocks/>
          </p:cNvSpPr>
          <p:nvPr/>
        </p:nvSpPr>
        <p:spPr>
          <a:xfrm>
            <a:off x="323528" y="908720"/>
            <a:ext cx="8568952" cy="431784"/>
          </a:xfrm>
          <a:prstGeom prst="rect">
            <a:avLst/>
          </a:prstGeom>
        </p:spPr>
        <p:txBody>
          <a:bodyPr vert="horz" lIns="0" tIns="0" rIns="0" bIns="0" rtlCol="0">
            <a:normAutofit/>
          </a:bodyPr>
          <a:lstStyle>
            <a:lvl1pPr marL="324000" indent="-324000" algn="l" defTabSz="914400" rtl="0" eaLnBrk="1" latinLnBrk="0" hangingPunct="1">
              <a:spcBef>
                <a:spcPts val="1200"/>
              </a:spcBef>
              <a:spcAft>
                <a:spcPts val="0"/>
              </a:spcAft>
              <a:buClr>
                <a:srgbClr val="00338D"/>
              </a:buClr>
              <a:buSzPct val="110000"/>
              <a:buFont typeface="Arial" panose="020B0604020202020204" pitchFamily="34" charset="0"/>
              <a:buChar char="•"/>
              <a:defRPr sz="2800" kern="1200">
                <a:solidFill>
                  <a:schemeClr val="tx1"/>
                </a:solidFill>
                <a:latin typeface="Arial" pitchFamily="34" charset="0"/>
                <a:ea typeface="+mn-ea"/>
                <a:cs typeface="Arial" pitchFamily="34" charset="0"/>
              </a:defRPr>
            </a:lvl1pPr>
            <a:lvl2pPr marL="684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2pPr>
            <a:lvl3pPr marL="1008000" indent="-288000" algn="l" defTabSz="914400" rtl="0" eaLnBrk="1" latinLnBrk="0" hangingPunct="1">
              <a:spcBef>
                <a:spcPts val="600"/>
              </a:spcBef>
              <a:buClr>
                <a:srgbClr val="6C6F70"/>
              </a:buClr>
              <a:buFont typeface="Arial" pitchFamily="34" charset="0"/>
              <a:buChar char="•"/>
              <a:defRPr sz="2400" kern="1200">
                <a:solidFill>
                  <a:schemeClr val="tx1"/>
                </a:solidFill>
                <a:latin typeface="Arial" pitchFamily="34" charset="0"/>
                <a:ea typeface="+mn-ea"/>
                <a:cs typeface="Arial" pitchFamily="34" charset="0"/>
              </a:defRPr>
            </a:lvl3pPr>
            <a:lvl4pPr marL="1404000" indent="-288000" algn="l" defTabSz="914400" rtl="0" eaLnBrk="1" latinLnBrk="0" hangingPunct="1">
              <a:spcBef>
                <a:spcPts val="600"/>
              </a:spcBef>
              <a:buClr>
                <a:srgbClr val="6C6F70"/>
              </a:buClr>
              <a:buFont typeface="Arial" pitchFamily="34" charset="0"/>
              <a:buChar char="–"/>
              <a:defRPr sz="2000" kern="1200">
                <a:solidFill>
                  <a:schemeClr val="tx1"/>
                </a:solidFill>
                <a:latin typeface="Arial" pitchFamily="34" charset="0"/>
                <a:ea typeface="+mn-ea"/>
                <a:cs typeface="Arial" pitchFamily="34" charset="0"/>
              </a:defRPr>
            </a:lvl4pPr>
            <a:lvl5pPr marL="1728000" indent="-288000" algn="l" defTabSz="914400" rtl="0" eaLnBrk="1" latinLnBrk="0" hangingPunct="1">
              <a:spcBef>
                <a:spcPts val="600"/>
              </a:spcBef>
              <a:buClr>
                <a:srgbClr val="6C6F70"/>
              </a:buClr>
              <a:buSzPct val="67000"/>
              <a:buFont typeface="Arial" panose="020B0604020202020204"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AU" sz="2000" dirty="0" smtClean="0">
                <a:solidFill>
                  <a:schemeClr val="accent5">
                    <a:lumMod val="50000"/>
                  </a:schemeClr>
                </a:solidFill>
              </a:rPr>
              <a:t>Potential Interconnection projects (Map 3):</a:t>
            </a:r>
          </a:p>
          <a:p>
            <a:endParaRPr lang="en-AU" dirty="0" smtClean="0"/>
          </a:p>
          <a:p>
            <a:endParaRPr lang="en-AU" dirty="0" smtClean="0"/>
          </a:p>
          <a:p>
            <a:endParaRPr lang="en-AU" dirty="0"/>
          </a:p>
        </p:txBody>
      </p:sp>
      <p:graphicFrame>
        <p:nvGraphicFramePr>
          <p:cNvPr id="9" name="Object 8"/>
          <p:cNvGraphicFramePr>
            <a:graphicFrameLocks noChangeAspect="1"/>
          </p:cNvGraphicFramePr>
          <p:nvPr>
            <p:extLst>
              <p:ext uri="{D42A27DB-BD31-4B8C-83A1-F6EECF244321}">
                <p14:modId xmlns:p14="http://schemas.microsoft.com/office/powerpoint/2010/main" val="2447409792"/>
              </p:ext>
            </p:extLst>
          </p:nvPr>
        </p:nvGraphicFramePr>
        <p:xfrm>
          <a:off x="251520" y="1340768"/>
          <a:ext cx="8539981" cy="2664296"/>
        </p:xfrm>
        <a:graphic>
          <a:graphicData uri="http://schemas.openxmlformats.org/presentationml/2006/ole">
            <mc:AlternateContent xmlns:mc="http://schemas.openxmlformats.org/markup-compatibility/2006">
              <mc:Choice xmlns:v="urn:schemas-microsoft-com:vml" Requires="v">
                <p:oleObj spid="_x0000_s13319" name="Worksheet" r:id="rId6" imgW="11144334" imgH="3476520" progId="Excel.Sheet.12">
                  <p:embed/>
                </p:oleObj>
              </mc:Choice>
              <mc:Fallback>
                <p:oleObj name="Worksheet" r:id="rId6" imgW="11144334" imgH="3476520" progId="Excel.Sheet.12">
                  <p:embed/>
                  <p:pic>
                    <p:nvPicPr>
                      <p:cNvPr id="0" name=""/>
                      <p:cNvPicPr/>
                      <p:nvPr/>
                    </p:nvPicPr>
                    <p:blipFill>
                      <a:blip r:embed="rId7"/>
                      <a:stretch>
                        <a:fillRect/>
                      </a:stretch>
                    </p:blipFill>
                    <p:spPr>
                      <a:xfrm>
                        <a:off x="251520" y="1340768"/>
                        <a:ext cx="8539981" cy="2664296"/>
                      </a:xfrm>
                      <a:prstGeom prst="rect">
                        <a:avLst/>
                      </a:prstGeom>
                    </p:spPr>
                  </p:pic>
                </p:oleObj>
              </mc:Fallback>
            </mc:AlternateContent>
          </a:graphicData>
        </a:graphic>
      </p:graphicFrame>
    </p:spTree>
    <p:extLst>
      <p:ext uri="{BB962C8B-B14F-4D97-AF65-F5344CB8AC3E}">
        <p14:creationId xmlns:p14="http://schemas.microsoft.com/office/powerpoint/2010/main" val="23527689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5" name="Content Placeholder 4"/>
          <p:cNvSpPr>
            <a:spLocks noGrp="1"/>
          </p:cNvSpPr>
          <p:nvPr>
            <p:ph idx="1"/>
          </p:nvPr>
        </p:nvSpPr>
        <p:spPr/>
        <p:txBody>
          <a:bodyPr>
            <a:normAutofit/>
          </a:bodyPr>
          <a:lstStyle/>
          <a:p>
            <a:pPr marL="0" indent="0">
              <a:buNone/>
            </a:pPr>
            <a:r>
              <a:rPr lang="en-AU" dirty="0" smtClean="0"/>
              <a:t>Alternate </a:t>
            </a:r>
            <a:r>
              <a:rPr lang="en-AU" dirty="0" smtClean="0"/>
              <a:t>potential projects:</a:t>
            </a:r>
          </a:p>
          <a:p>
            <a:r>
              <a:rPr lang="en-AU" dirty="0" smtClean="0"/>
              <a:t>May propose an increase in pipe size for existing connections, where we know pipe sizes, and additional need for water, and donating systems additional availability of water</a:t>
            </a:r>
          </a:p>
          <a:p>
            <a:r>
              <a:rPr lang="en-AU" dirty="0"/>
              <a:t>May also propose additional raw water sources for isolated systems (i.e., surface water withdrawals, well systems, small reservoirs) </a:t>
            </a:r>
            <a:endParaRPr lang="en-AU" dirty="0" smtClean="0"/>
          </a:p>
        </p:txBody>
      </p:sp>
      <p:sp>
        <p:nvSpPr>
          <p:cNvPr id="3" name="Slide Number Placeholder 2"/>
          <p:cNvSpPr>
            <a:spLocks noGrp="1"/>
          </p:cNvSpPr>
          <p:nvPr>
            <p:ph type="sldNum" sz="quarter" idx="12"/>
          </p:nvPr>
        </p:nvSpPr>
        <p:spPr/>
        <p:txBody>
          <a:bodyPr/>
          <a:lstStyle/>
          <a:p>
            <a:fld id="{9B3E39EC-4BE2-4DEA-81C0-4ABC0AAB4AC0}" type="slidenum">
              <a:rPr lang="en-AU" smtClean="0"/>
              <a:pPr/>
              <a:t>27</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Tree>
    <p:extLst>
      <p:ext uri="{BB962C8B-B14F-4D97-AF65-F5344CB8AC3E}">
        <p14:creationId xmlns:p14="http://schemas.microsoft.com/office/powerpoint/2010/main" val="25052265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5" name="Content Placeholder 4"/>
          <p:cNvSpPr>
            <a:spLocks noGrp="1"/>
          </p:cNvSpPr>
          <p:nvPr>
            <p:ph idx="1"/>
          </p:nvPr>
        </p:nvSpPr>
        <p:spPr>
          <a:xfrm>
            <a:off x="457200" y="1053264"/>
            <a:ext cx="8229600" cy="4103928"/>
          </a:xfrm>
        </p:spPr>
        <p:txBody>
          <a:bodyPr>
            <a:normAutofit/>
          </a:bodyPr>
          <a:lstStyle/>
          <a:p>
            <a:pPr marL="0" indent="0">
              <a:buNone/>
            </a:pPr>
            <a:r>
              <a:rPr lang="en-AU" dirty="0" smtClean="0"/>
              <a:t>Alternate </a:t>
            </a:r>
            <a:r>
              <a:rPr lang="en-AU" dirty="0" smtClean="0"/>
              <a:t>potential projects:</a:t>
            </a:r>
          </a:p>
          <a:p>
            <a:r>
              <a:rPr lang="en-AU" dirty="0" smtClean="0"/>
              <a:t>Redundancy evaluation for </a:t>
            </a:r>
            <a:r>
              <a:rPr lang="en-AU" dirty="0" err="1" smtClean="0"/>
              <a:t>WTP</a:t>
            </a:r>
            <a:r>
              <a:rPr lang="en-AU" dirty="0" smtClean="0"/>
              <a:t>:</a:t>
            </a:r>
          </a:p>
          <a:p>
            <a:pPr lvl="1"/>
            <a:r>
              <a:rPr lang="en-AU" sz="2600" dirty="0" smtClean="0"/>
              <a:t>For areas with one </a:t>
            </a:r>
            <a:r>
              <a:rPr lang="en-AU" sz="2600" dirty="0" err="1" smtClean="0"/>
              <a:t>WTP</a:t>
            </a:r>
            <a:r>
              <a:rPr lang="en-AU" sz="2600" dirty="0" smtClean="0"/>
              <a:t>, or significant deficits at 35% reliability target due to failure of </a:t>
            </a:r>
            <a:r>
              <a:rPr lang="en-AU" sz="2600" dirty="0" err="1" smtClean="0"/>
              <a:t>WTP</a:t>
            </a:r>
            <a:r>
              <a:rPr lang="en-AU" sz="2600" dirty="0" smtClean="0"/>
              <a:t>, encourage redundancy evaluation for plant. </a:t>
            </a:r>
            <a:endParaRPr lang="en-US" sz="2600" dirty="0" smtClean="0"/>
          </a:p>
          <a:p>
            <a:pPr lvl="1"/>
            <a:r>
              <a:rPr lang="en-US" sz="2600" dirty="0" smtClean="0"/>
              <a:t>Recommend determining </a:t>
            </a:r>
            <a:r>
              <a:rPr lang="en-US" sz="2600" dirty="0"/>
              <a:t>what improvements would be necessary to provide full redundancy for each unit process, treatment train, storage tank and flow distribution structure</a:t>
            </a:r>
            <a:r>
              <a:rPr lang="en-US" sz="2600" dirty="0" smtClean="0"/>
              <a:t>.  </a:t>
            </a:r>
          </a:p>
        </p:txBody>
      </p:sp>
      <p:sp>
        <p:nvSpPr>
          <p:cNvPr id="3" name="Slide Number Placeholder 2"/>
          <p:cNvSpPr>
            <a:spLocks noGrp="1"/>
          </p:cNvSpPr>
          <p:nvPr>
            <p:ph type="sldNum" sz="quarter" idx="12"/>
          </p:nvPr>
        </p:nvSpPr>
        <p:spPr/>
        <p:txBody>
          <a:bodyPr/>
          <a:lstStyle/>
          <a:p>
            <a:fld id="{9B3E39EC-4BE2-4DEA-81C0-4ABC0AAB4AC0}" type="slidenum">
              <a:rPr lang="en-AU" smtClean="0"/>
              <a:pPr/>
              <a:t>28</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Tree>
    <p:extLst>
      <p:ext uri="{BB962C8B-B14F-4D97-AF65-F5344CB8AC3E}">
        <p14:creationId xmlns:p14="http://schemas.microsoft.com/office/powerpoint/2010/main" val="18086534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5" name="Content Placeholder 4"/>
          <p:cNvSpPr>
            <a:spLocks noGrp="1"/>
          </p:cNvSpPr>
          <p:nvPr>
            <p:ph idx="1"/>
          </p:nvPr>
        </p:nvSpPr>
        <p:spPr>
          <a:xfrm>
            <a:off x="457200" y="1053264"/>
            <a:ext cx="8229600" cy="5112040"/>
          </a:xfrm>
        </p:spPr>
        <p:txBody>
          <a:bodyPr>
            <a:normAutofit fontScale="92500" lnSpcReduction="10000"/>
          </a:bodyPr>
          <a:lstStyle/>
          <a:p>
            <a:pPr marL="0" indent="0">
              <a:buNone/>
            </a:pPr>
            <a:r>
              <a:rPr lang="en-AU" dirty="0" smtClean="0"/>
              <a:t>Next steps and Future Activities:</a:t>
            </a:r>
          </a:p>
          <a:p>
            <a:r>
              <a:rPr lang="en-US" dirty="0" smtClean="0"/>
              <a:t>Assist small communities with mapping their water lines and GIS data </a:t>
            </a:r>
          </a:p>
          <a:p>
            <a:r>
              <a:rPr lang="en-US" dirty="0" smtClean="0"/>
              <a:t>Incorporate additional available data into REI Plan</a:t>
            </a:r>
            <a:endParaRPr lang="en-US" dirty="0"/>
          </a:p>
          <a:p>
            <a:r>
              <a:rPr lang="en-US" dirty="0"/>
              <a:t>Identify future regional water </a:t>
            </a:r>
            <a:r>
              <a:rPr lang="en-US" dirty="0" smtClean="0"/>
              <a:t>projects</a:t>
            </a:r>
            <a:endParaRPr lang="en-US" dirty="0"/>
          </a:p>
          <a:p>
            <a:r>
              <a:rPr lang="en-US" dirty="0" smtClean="0"/>
              <a:t>Local </a:t>
            </a:r>
            <a:r>
              <a:rPr lang="en-US" dirty="0"/>
              <a:t>and regional systems work to achieve emergency redundancy </a:t>
            </a:r>
            <a:r>
              <a:rPr lang="en-US" dirty="0" smtClean="0"/>
              <a:t>goals (35</a:t>
            </a:r>
            <a:r>
              <a:rPr lang="en-US" dirty="0"/>
              <a:t>% and 65</a:t>
            </a:r>
            <a:r>
              <a:rPr lang="en-US" dirty="0" smtClean="0"/>
              <a:t>%)</a:t>
            </a:r>
          </a:p>
          <a:p>
            <a:pPr lvl="2"/>
            <a:r>
              <a:rPr lang="en-US" dirty="0" smtClean="0"/>
              <a:t>Implement </a:t>
            </a:r>
            <a:r>
              <a:rPr lang="en-US" dirty="0" smtClean="0"/>
              <a:t>recommended interconnections</a:t>
            </a:r>
            <a:endParaRPr lang="en-US" dirty="0" smtClean="0"/>
          </a:p>
          <a:p>
            <a:pPr lvl="2"/>
            <a:r>
              <a:rPr lang="en-US" dirty="0" smtClean="0"/>
              <a:t>Implement proposed </a:t>
            </a:r>
            <a:r>
              <a:rPr lang="en-US" dirty="0" smtClean="0"/>
              <a:t>alternate </a:t>
            </a:r>
            <a:r>
              <a:rPr lang="en-US" dirty="0" smtClean="0"/>
              <a:t>projects (or similar)</a:t>
            </a:r>
            <a:endParaRPr lang="en-US" dirty="0"/>
          </a:p>
          <a:p>
            <a:r>
              <a:rPr lang="en-US" dirty="0" smtClean="0"/>
              <a:t>Encourage communities to perform </a:t>
            </a:r>
            <a:r>
              <a:rPr lang="en-US" dirty="0"/>
              <a:t>periodic maintenance of </a:t>
            </a:r>
            <a:r>
              <a:rPr lang="en-US" dirty="0" smtClean="0"/>
              <a:t>existing interconnections</a:t>
            </a:r>
            <a:endParaRPr lang="en-US" dirty="0"/>
          </a:p>
          <a:p>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29</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Tree>
    <p:extLst>
      <p:ext uri="{BB962C8B-B14F-4D97-AF65-F5344CB8AC3E}">
        <p14:creationId xmlns:p14="http://schemas.microsoft.com/office/powerpoint/2010/main" val="1320035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Background</a:t>
            </a:r>
            <a:endParaRPr lang="en-AU" dirty="0"/>
          </a:p>
        </p:txBody>
      </p:sp>
      <p:sp>
        <p:nvSpPr>
          <p:cNvPr id="5" name="Content Placeholder 4"/>
          <p:cNvSpPr>
            <a:spLocks noGrp="1"/>
          </p:cNvSpPr>
          <p:nvPr>
            <p:ph idx="1"/>
          </p:nvPr>
        </p:nvSpPr>
        <p:spPr>
          <a:xfrm>
            <a:off x="323528" y="944988"/>
            <a:ext cx="8229600" cy="4679992"/>
          </a:xfrm>
        </p:spPr>
        <p:txBody>
          <a:bodyPr>
            <a:normAutofit fontScale="70000" lnSpcReduction="20000"/>
          </a:bodyPr>
          <a:lstStyle/>
          <a:p>
            <a:r>
              <a:rPr lang="en-AU" sz="2400" dirty="0" smtClean="0"/>
              <a:t>Studies were commissioned by the </a:t>
            </a:r>
            <a:r>
              <a:rPr lang="en-AU" sz="2400" dirty="0" err="1" smtClean="0"/>
              <a:t>Coosa</a:t>
            </a:r>
            <a:r>
              <a:rPr lang="en-AU" sz="2400" dirty="0" smtClean="0"/>
              <a:t> North Georgia Regional Water Planning Council (“Council”) to support Regional Water Plan implementation efforts</a:t>
            </a:r>
          </a:p>
          <a:p>
            <a:r>
              <a:rPr lang="en-AU" sz="2400" b="1" dirty="0" smtClean="0"/>
              <a:t>The Council</a:t>
            </a:r>
            <a:r>
              <a:rPr lang="en-AU" sz="2400" dirty="0" smtClean="0"/>
              <a:t>:</a:t>
            </a:r>
          </a:p>
          <a:p>
            <a:pPr lvl="1">
              <a:tabLst>
                <a:tab pos="4572000" algn="l"/>
              </a:tabLst>
            </a:pPr>
            <a:r>
              <a:rPr lang="en-AU" sz="2000" dirty="0" smtClean="0"/>
              <a:t>Established by Georgia's State Water Plan </a:t>
            </a:r>
          </a:p>
          <a:p>
            <a:pPr marL="682625" lvl="1" indent="0">
              <a:buNone/>
              <a:tabLst>
                <a:tab pos="4572000" algn="l"/>
              </a:tabLst>
            </a:pPr>
            <a:r>
              <a:rPr lang="en-AU" sz="2000" dirty="0" smtClean="0"/>
              <a:t>in 2008</a:t>
            </a:r>
          </a:p>
          <a:p>
            <a:pPr lvl="1">
              <a:tabLst>
                <a:tab pos="4572000" algn="l"/>
              </a:tabLst>
            </a:pPr>
            <a:r>
              <a:rPr lang="en-AU" sz="2000" dirty="0" smtClean="0"/>
              <a:t>Sets </a:t>
            </a:r>
            <a:r>
              <a:rPr lang="en-AU" sz="2000" dirty="0"/>
              <a:t>direction, goals, and policy for water planning in the region</a:t>
            </a:r>
          </a:p>
          <a:p>
            <a:pPr lvl="1"/>
            <a:r>
              <a:rPr lang="en-AU" sz="2000" dirty="0" smtClean="0"/>
              <a:t>Works closely with Georgia Environmental Protection Division to produce Regional Water Plans and support implementation</a:t>
            </a:r>
          </a:p>
          <a:p>
            <a:pPr lvl="1"/>
            <a:r>
              <a:rPr lang="en-AU" sz="2000" dirty="0"/>
              <a:t>Meets semi-annually to quarterly </a:t>
            </a:r>
            <a:endParaRPr lang="en-AU" sz="2000" dirty="0" smtClean="0"/>
          </a:p>
          <a:p>
            <a:r>
              <a:rPr lang="en-AU" sz="2400" dirty="0" smtClean="0"/>
              <a:t>The North Georgia Water Partnership (“Partnership”) serves as the technical advisory body for the Council, in addition to implementing goals for water planning and service for the region. </a:t>
            </a:r>
          </a:p>
          <a:p>
            <a:pPr marL="1882775" indent="-323850"/>
            <a:r>
              <a:rPr lang="en-AU" sz="2400" b="1" dirty="0" smtClean="0"/>
              <a:t>The Partnership</a:t>
            </a:r>
            <a:r>
              <a:rPr lang="en-AU" sz="2400" dirty="0" smtClean="0"/>
              <a:t>:</a:t>
            </a:r>
          </a:p>
          <a:p>
            <a:pPr marL="1882775" lvl="1" indent="-323850"/>
            <a:r>
              <a:rPr lang="en-US" sz="2000" dirty="0" smtClean="0"/>
              <a:t>Formed in 2003 </a:t>
            </a:r>
            <a:endParaRPr lang="en-US" sz="2000" dirty="0"/>
          </a:p>
          <a:p>
            <a:pPr marL="1882775" lvl="1" indent="-323850"/>
            <a:r>
              <a:rPr lang="en-US" sz="2000" dirty="0" smtClean="0"/>
              <a:t>Provides proactive </a:t>
            </a:r>
            <a:r>
              <a:rPr lang="en-US" sz="2000" dirty="0"/>
              <a:t>regional water-based planning, technical assistance and education</a:t>
            </a:r>
            <a:endParaRPr lang="en-AU" sz="2000" dirty="0"/>
          </a:p>
          <a:p>
            <a:pPr marL="1882775" lvl="1" indent="-323850"/>
            <a:r>
              <a:rPr lang="en-AU" sz="2000" dirty="0" smtClean="0"/>
              <a:t>Meets monthly and assists with implementation process</a:t>
            </a:r>
          </a:p>
        </p:txBody>
      </p:sp>
      <p:sp>
        <p:nvSpPr>
          <p:cNvPr id="3" name="Slide Number Placeholder 2"/>
          <p:cNvSpPr>
            <a:spLocks noGrp="1"/>
          </p:cNvSpPr>
          <p:nvPr>
            <p:ph type="sldNum" sz="quarter" idx="12"/>
          </p:nvPr>
        </p:nvSpPr>
        <p:spPr/>
        <p:txBody>
          <a:bodyPr/>
          <a:lstStyle/>
          <a:p>
            <a:fld id="{9B3E39EC-4BE2-4DEA-81C0-4ABC0AAB4AC0}" type="slidenum">
              <a:rPr lang="en-AU" smtClean="0"/>
              <a:pPr/>
              <a:t>3</a:t>
            </a:fld>
            <a:endParaRPr lang="en-AU" dirty="0"/>
          </a:p>
        </p:txBody>
      </p:sp>
      <p:pic>
        <p:nvPicPr>
          <p:cNvPr id="7" name="Picture 6"/>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1" y="4293096"/>
            <a:ext cx="1322157" cy="151216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056" y="1412776"/>
            <a:ext cx="3104753" cy="848128"/>
          </a:xfrm>
          <a:prstGeom prst="rect">
            <a:avLst/>
          </a:prstGeom>
        </p:spPr>
      </p:pic>
    </p:spTree>
    <p:extLst>
      <p:ext uri="{BB962C8B-B14F-4D97-AF65-F5344CB8AC3E}">
        <p14:creationId xmlns:p14="http://schemas.microsoft.com/office/powerpoint/2010/main" val="8243312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AU" dirty="0" smtClean="0"/>
              <a:t>Comments, Questions and Discussion</a:t>
            </a:r>
            <a:endParaRPr lang="en-AU" dirty="0"/>
          </a:p>
        </p:txBody>
      </p:sp>
      <p:sp>
        <p:nvSpPr>
          <p:cNvPr id="7" name="Subtitle 6"/>
          <p:cNvSpPr>
            <a:spLocks noGrp="1"/>
          </p:cNvSpPr>
          <p:nvPr>
            <p:ph type="subTitle" idx="1"/>
          </p:nvPr>
        </p:nvSpPr>
        <p:spPr/>
        <p:txBody>
          <a:bodyPr/>
          <a:lstStyle/>
          <a:p>
            <a:r>
              <a:rPr lang="en-AU" dirty="0"/>
              <a:t>Michelle Vincent, Jacobs </a:t>
            </a:r>
            <a:r>
              <a:rPr lang="en-AU" dirty="0" smtClean="0"/>
              <a:t>Engineering</a:t>
            </a:r>
            <a:endParaRPr lang="en-AU"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5594837"/>
            <a:ext cx="720080" cy="642475"/>
          </a:xfrm>
          <a:prstGeom prst="rect">
            <a:avLst/>
          </a:prstGeom>
          <a:ln w="9525">
            <a:noFill/>
            <a:miter lim="800000"/>
            <a:headEnd/>
            <a:tailEnd/>
          </a:ln>
        </p:spPr>
      </p:pic>
    </p:spTree>
    <p:extLst>
      <p:ext uri="{BB962C8B-B14F-4D97-AF65-F5344CB8AC3E}">
        <p14:creationId xmlns:p14="http://schemas.microsoft.com/office/powerpoint/2010/main" val="1566646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oosaNGA"/>
          <p:cNvPicPr>
            <a:picLocks noChangeAspect="1" noChangeArrowheads="1"/>
          </p:cNvPicPr>
          <p:nvPr/>
        </p:nvPicPr>
        <p:blipFill rotWithShape="1">
          <a:blip r:embed="rId2" cstate="print"/>
          <a:srcRect l="4708" t="15077" r="3955" b="2606"/>
          <a:stretch/>
        </p:blipFill>
        <p:spPr bwMode="auto">
          <a:xfrm>
            <a:off x="645631" y="273294"/>
            <a:ext cx="6192688" cy="6573952"/>
          </a:xfrm>
          <a:prstGeom prst="rect">
            <a:avLst/>
          </a:prstGeom>
          <a:noFill/>
        </p:spPr>
      </p:pic>
      <p:sp>
        <p:nvSpPr>
          <p:cNvPr id="4" name="Title 3"/>
          <p:cNvSpPr>
            <a:spLocks noGrp="1"/>
          </p:cNvSpPr>
          <p:nvPr>
            <p:ph type="title"/>
          </p:nvPr>
        </p:nvSpPr>
        <p:spPr/>
        <p:txBody>
          <a:bodyPr/>
          <a:lstStyle/>
          <a:p>
            <a:r>
              <a:rPr lang="en-AU" dirty="0" smtClean="0"/>
              <a:t>Background</a:t>
            </a:r>
            <a:endParaRPr lang="en-AU" dirty="0"/>
          </a:p>
        </p:txBody>
      </p:sp>
      <p:sp>
        <p:nvSpPr>
          <p:cNvPr id="5" name="Content Placeholder 4"/>
          <p:cNvSpPr>
            <a:spLocks noGrp="1"/>
          </p:cNvSpPr>
          <p:nvPr>
            <p:ph idx="1"/>
          </p:nvPr>
        </p:nvSpPr>
        <p:spPr>
          <a:xfrm>
            <a:off x="3347864" y="3573016"/>
            <a:ext cx="5328592" cy="1296144"/>
          </a:xfrm>
        </p:spPr>
        <p:txBody>
          <a:bodyPr>
            <a:normAutofit lnSpcReduction="10000"/>
          </a:bodyPr>
          <a:lstStyle/>
          <a:p>
            <a:r>
              <a:rPr lang="en-AU" sz="2000" dirty="0" err="1" smtClean="0"/>
              <a:t>Coosa</a:t>
            </a:r>
            <a:r>
              <a:rPr lang="en-AU" sz="2000" dirty="0" smtClean="0"/>
              <a:t> North Georgia Water Planning Region</a:t>
            </a:r>
          </a:p>
          <a:p>
            <a:r>
              <a:rPr lang="en-AU" sz="2000" dirty="0" smtClean="0"/>
              <a:t>River basins: Tennessee, </a:t>
            </a:r>
            <a:r>
              <a:rPr lang="en-AU" sz="2000" dirty="0" err="1" smtClean="0"/>
              <a:t>Coosa</a:t>
            </a:r>
            <a:r>
              <a:rPr lang="en-AU" sz="2000" dirty="0" smtClean="0"/>
              <a:t>, Chattahoochee, Savannah</a:t>
            </a:r>
            <a:endParaRPr lang="en-AU" sz="2000"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4</a:t>
            </a:fld>
            <a:endParaRPr lang="en-AU" dirty="0"/>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Tree>
    <p:extLst>
      <p:ext uri="{BB962C8B-B14F-4D97-AF65-F5344CB8AC3E}">
        <p14:creationId xmlns:p14="http://schemas.microsoft.com/office/powerpoint/2010/main" val="3103882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AU" dirty="0" smtClean="0"/>
              <a:t>Background</a:t>
            </a:r>
            <a:endParaRPr lang="en-AU" dirty="0"/>
          </a:p>
        </p:txBody>
      </p:sp>
      <p:sp>
        <p:nvSpPr>
          <p:cNvPr id="5" name="Content Placeholder 4"/>
          <p:cNvSpPr>
            <a:spLocks noGrp="1"/>
          </p:cNvSpPr>
          <p:nvPr>
            <p:ph sz="half" idx="2"/>
          </p:nvPr>
        </p:nvSpPr>
        <p:spPr>
          <a:xfrm>
            <a:off x="3851920" y="1916832"/>
            <a:ext cx="4041206" cy="4176464"/>
          </a:xfrm>
        </p:spPr>
        <p:txBody>
          <a:bodyPr/>
          <a:lstStyle/>
          <a:p>
            <a:endParaRPr lang="en-AU" dirty="0" smtClean="0"/>
          </a:p>
          <a:p>
            <a:endParaRPr lang="en-AU" dirty="0"/>
          </a:p>
        </p:txBody>
      </p:sp>
      <p:sp>
        <p:nvSpPr>
          <p:cNvPr id="8" name="Content Placeholder 7"/>
          <p:cNvSpPr>
            <a:spLocks noGrp="1"/>
          </p:cNvSpPr>
          <p:nvPr>
            <p:ph sz="quarter" idx="4"/>
          </p:nvPr>
        </p:nvSpPr>
        <p:spPr>
          <a:xfrm>
            <a:off x="467544" y="908720"/>
            <a:ext cx="8208912" cy="3096344"/>
          </a:xfrm>
        </p:spPr>
        <p:txBody>
          <a:bodyPr>
            <a:normAutofit/>
          </a:bodyPr>
          <a:lstStyle/>
          <a:p>
            <a:r>
              <a:rPr lang="en-US" dirty="0" smtClean="0"/>
              <a:t>Studies were modeled after a study commissioned by </a:t>
            </a:r>
            <a:r>
              <a:rPr lang="en-US" dirty="0" err="1" smtClean="0"/>
              <a:t>GEFA</a:t>
            </a:r>
            <a:r>
              <a:rPr lang="en-US" dirty="0" smtClean="0"/>
              <a:t> for the Metro Atlanta area.</a:t>
            </a:r>
            <a:endParaRPr lang="en-US" dirty="0"/>
          </a:p>
          <a:p>
            <a:r>
              <a:rPr lang="en-US" dirty="0" smtClean="0"/>
              <a:t>Phase I and Phase II studies, combined into one “Redundancy and Emergency Interconnectivity Plan.”</a:t>
            </a:r>
          </a:p>
          <a:p>
            <a:r>
              <a:rPr lang="en-US" dirty="0" smtClean="0"/>
              <a:t>Includes entirety of the Coosa-North Georgia Water Planning Region </a:t>
            </a:r>
          </a:p>
          <a:p>
            <a:r>
              <a:rPr lang="en-US" dirty="0" smtClean="0"/>
              <a:t>The REI plan evaluates if communities are meeting reliability targets for water supply, in case of water – related emergency scenarios.</a:t>
            </a:r>
          </a:p>
          <a:p>
            <a:r>
              <a:rPr lang="en-US" dirty="0" smtClean="0"/>
              <a:t>Plan then proposes additional projects to help communities meet reliability targets.</a:t>
            </a:r>
          </a:p>
          <a:p>
            <a:r>
              <a:rPr lang="en-US" dirty="0" smtClean="0"/>
              <a:t>Proposed projects can be part of implementation of Regional Water Plan.</a:t>
            </a:r>
          </a:p>
          <a:p>
            <a:endParaRPr lang="en-US" dirty="0" smtClean="0"/>
          </a:p>
        </p:txBody>
      </p:sp>
      <p:sp>
        <p:nvSpPr>
          <p:cNvPr id="3" name="Slide Number Placeholder 2"/>
          <p:cNvSpPr>
            <a:spLocks noGrp="1"/>
          </p:cNvSpPr>
          <p:nvPr>
            <p:ph type="sldNum" sz="quarter" idx="12"/>
          </p:nvPr>
        </p:nvSpPr>
        <p:spPr/>
        <p:txBody>
          <a:bodyPr/>
          <a:lstStyle/>
          <a:p>
            <a:fld id="{9B3E39EC-4BE2-4DEA-81C0-4ABC0AAB4AC0}" type="slidenum">
              <a:rPr lang="en-AU" smtClean="0"/>
              <a:pPr/>
              <a:t>5</a:t>
            </a:fld>
            <a:endParaRPr lang="en-AU"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3768" y="4077070"/>
            <a:ext cx="3888432" cy="2605249"/>
          </a:xfrm>
          <a:prstGeom prst="rect">
            <a:avLst/>
          </a:prstGeom>
        </p:spPr>
      </p:pic>
      <p:sp>
        <p:nvSpPr>
          <p:cNvPr id="7" name="TextBox 6"/>
          <p:cNvSpPr txBox="1"/>
          <p:nvPr/>
        </p:nvSpPr>
        <p:spPr>
          <a:xfrm>
            <a:off x="1108983" y="6420709"/>
            <a:ext cx="1368152" cy="261610"/>
          </a:xfrm>
          <a:prstGeom prst="rect">
            <a:avLst/>
          </a:prstGeom>
          <a:noFill/>
        </p:spPr>
        <p:txBody>
          <a:bodyPr wrap="square" rtlCol="0">
            <a:spAutoFit/>
          </a:bodyPr>
          <a:lstStyle/>
          <a:p>
            <a:r>
              <a:rPr lang="en-US" sz="1100" b="1" i="1" dirty="0" err="1" smtClean="0"/>
              <a:t>Conasauga</a:t>
            </a:r>
            <a:r>
              <a:rPr lang="en-US" sz="1100" b="1" i="1" dirty="0" smtClean="0"/>
              <a:t> River</a:t>
            </a:r>
            <a:endParaRPr lang="en-US" sz="1100" b="1" i="1" dirty="0"/>
          </a:p>
        </p:txBody>
      </p:sp>
    </p:spTree>
    <p:extLst>
      <p:ext uri="{BB962C8B-B14F-4D97-AF65-F5344CB8AC3E}">
        <p14:creationId xmlns:p14="http://schemas.microsoft.com/office/powerpoint/2010/main" val="8098128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B3E39EC-4BE2-4DEA-81C0-4ABC0AAB4AC0}" type="slidenum">
              <a:rPr lang="en-AU" smtClean="0"/>
              <a:pPr/>
              <a:t>6</a:t>
            </a:fld>
            <a:endParaRPr lang="en-AU"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757440"/>
            <a:ext cx="7573878" cy="489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3"/>
          <p:cNvSpPr txBox="1">
            <a:spLocks/>
          </p:cNvSpPr>
          <p:nvPr/>
        </p:nvSpPr>
        <p:spPr bwMode="black">
          <a:xfrm>
            <a:off x="395536" y="188640"/>
            <a:ext cx="8227881" cy="568800"/>
          </a:xfrm>
          <a:prstGeom prst="rect">
            <a:avLst/>
          </a:prstGeom>
        </p:spPr>
        <p:txBody>
          <a:bodyPr vert="horz" lIns="0" tIns="0" rIns="0" bIns="0" rtlCol="0" anchor="ctr">
            <a:normAutofit/>
          </a:bodyPr>
          <a:lstStyle>
            <a:lvl1pPr algn="l" defTabSz="914400" rtl="0" eaLnBrk="1" latinLnBrk="0" hangingPunct="1">
              <a:spcBef>
                <a:spcPct val="0"/>
              </a:spcBef>
              <a:buNone/>
              <a:defRPr sz="2800" b="1" kern="1200">
                <a:solidFill>
                  <a:srgbClr val="00338D"/>
                </a:solidFill>
                <a:latin typeface="Arial" pitchFamily="34" charset="0"/>
                <a:ea typeface="+mj-ea"/>
                <a:cs typeface="Arial" pitchFamily="34" charset="0"/>
              </a:defRPr>
            </a:lvl1pPr>
          </a:lstStyle>
          <a:p>
            <a:r>
              <a:rPr lang="en-AU" dirty="0" smtClean="0"/>
              <a:t>Redundancy and Emergency Interconnectivity</a:t>
            </a:r>
            <a:endParaRPr lang="en-AU" dirty="0"/>
          </a:p>
        </p:txBody>
      </p:sp>
      <p:sp>
        <p:nvSpPr>
          <p:cNvPr id="5" name="Rectangle 4"/>
          <p:cNvSpPr/>
          <p:nvPr/>
        </p:nvSpPr>
        <p:spPr>
          <a:xfrm>
            <a:off x="2987824" y="3933056"/>
            <a:ext cx="6048672" cy="2160591"/>
          </a:xfrm>
          <a:prstGeom prst="rect">
            <a:avLst/>
          </a:prstGeom>
          <a:solidFill>
            <a:srgbClr val="CFDAC2">
              <a:alpha val="50000"/>
            </a:srgbClr>
          </a:solidFill>
        </p:spPr>
        <p:txBody>
          <a:bodyPr wrap="square">
            <a:spAutoFit/>
          </a:bodyPr>
          <a:lstStyle/>
          <a:p>
            <a:pPr marL="324000" lvl="0" indent="-324000">
              <a:spcBef>
                <a:spcPct val="20000"/>
              </a:spcBef>
              <a:buClr>
                <a:srgbClr val="00338D"/>
              </a:buClr>
              <a:buSzPct val="110000"/>
              <a:buFont typeface="Arial" pitchFamily="34" charset="0"/>
              <a:buChar char="•"/>
            </a:pPr>
            <a:r>
              <a:rPr lang="en-US" sz="1600" b="1" dirty="0">
                <a:solidFill>
                  <a:prstClr val="black"/>
                </a:solidFill>
                <a:latin typeface="Arial" pitchFamily="34" charset="0"/>
                <a:cs typeface="Arial" pitchFamily="34" charset="0"/>
              </a:rPr>
              <a:t>Phase 1 (2014-2015): Initial Focus Area  - Rome/Floyd, Chatsworth, Dalton, Calhoun </a:t>
            </a:r>
            <a:endParaRPr lang="en-US" sz="1600" b="1" dirty="0" smtClean="0">
              <a:solidFill>
                <a:prstClr val="black"/>
              </a:solidFill>
              <a:latin typeface="Arial" pitchFamily="34" charset="0"/>
              <a:cs typeface="Arial" pitchFamily="34" charset="0"/>
            </a:endParaRPr>
          </a:p>
          <a:p>
            <a:pPr marL="324000" lvl="0" indent="-324000">
              <a:spcBef>
                <a:spcPct val="20000"/>
              </a:spcBef>
              <a:buClr>
                <a:srgbClr val="00338D"/>
              </a:buClr>
              <a:buSzPct val="110000"/>
              <a:buFont typeface="Arial" pitchFamily="34" charset="0"/>
              <a:buChar char="•"/>
            </a:pPr>
            <a:endParaRPr lang="en-US" sz="1600" b="1" dirty="0">
              <a:solidFill>
                <a:prstClr val="black"/>
              </a:solidFill>
              <a:latin typeface="Arial" pitchFamily="34" charset="0"/>
              <a:cs typeface="Arial" pitchFamily="34" charset="0"/>
            </a:endParaRPr>
          </a:p>
          <a:p>
            <a:pPr marL="324000" lvl="0" indent="-324000">
              <a:spcBef>
                <a:spcPct val="20000"/>
              </a:spcBef>
              <a:buClr>
                <a:srgbClr val="00338D"/>
              </a:buClr>
              <a:buSzPct val="110000"/>
              <a:buFont typeface="Arial" pitchFamily="34" charset="0"/>
              <a:buChar char="•"/>
            </a:pPr>
            <a:r>
              <a:rPr lang="en-US" sz="1600" b="1" dirty="0">
                <a:solidFill>
                  <a:prstClr val="black"/>
                </a:solidFill>
                <a:latin typeface="Arial" pitchFamily="34" charset="0"/>
                <a:cs typeface="Arial" pitchFamily="34" charset="0"/>
              </a:rPr>
              <a:t>Phase 2 (2016-2017): Remainder of  Coosa Region: Dade, Walker, Catoosa, Chattooga, Polk, Gilmer, Murray, Pickens, Dawson, Fannin, Union, Lumpkin, Towns, White, Habersham (and connections with Tennessee, and Metro counties) </a:t>
            </a:r>
          </a:p>
        </p:txBody>
      </p:sp>
    </p:spTree>
    <p:extLst>
      <p:ext uri="{BB962C8B-B14F-4D97-AF65-F5344CB8AC3E}">
        <p14:creationId xmlns:p14="http://schemas.microsoft.com/office/powerpoint/2010/main" val="36755036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7</a:t>
            </a:fld>
            <a:endParaRPr lang="en-AU"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3276050"/>
            <a:ext cx="5189582" cy="3459721"/>
          </a:xfrm>
          <a:prstGeom prst="rect">
            <a:avLst/>
          </a:prstGeom>
        </p:spPr>
      </p:pic>
      <p:sp>
        <p:nvSpPr>
          <p:cNvPr id="2" name="Text Placeholder 1"/>
          <p:cNvSpPr>
            <a:spLocks noGrp="1"/>
          </p:cNvSpPr>
          <p:nvPr>
            <p:ph type="body" idx="1"/>
          </p:nvPr>
        </p:nvSpPr>
        <p:spPr>
          <a:xfrm>
            <a:off x="323528" y="1260006"/>
            <a:ext cx="8219256" cy="3744416"/>
          </a:xfrm>
        </p:spPr>
        <p:txBody>
          <a:bodyPr>
            <a:normAutofit/>
          </a:bodyPr>
          <a:lstStyle/>
          <a:p>
            <a:r>
              <a:rPr lang="en-US" dirty="0" smtClean="0">
                <a:solidFill>
                  <a:schemeClr val="bg2">
                    <a:lumMod val="25000"/>
                  </a:schemeClr>
                </a:solidFill>
              </a:rPr>
              <a:t>Major tasks of Study:</a:t>
            </a:r>
          </a:p>
          <a:p>
            <a:pPr marL="285750" indent="-285750">
              <a:buFont typeface="Arial" panose="020B0604020202020204" pitchFamily="34" charset="0"/>
              <a:buChar char="•"/>
            </a:pPr>
            <a:r>
              <a:rPr lang="en-US" dirty="0" smtClean="0">
                <a:solidFill>
                  <a:schemeClr val="bg2">
                    <a:lumMod val="25000"/>
                  </a:schemeClr>
                </a:solidFill>
              </a:rPr>
              <a:t>Data collection</a:t>
            </a:r>
          </a:p>
          <a:p>
            <a:pPr marL="285750" indent="-285750">
              <a:buFont typeface="Arial" panose="020B0604020202020204" pitchFamily="34" charset="0"/>
              <a:buChar char="•"/>
            </a:pPr>
            <a:r>
              <a:rPr lang="en-US" dirty="0" smtClean="0">
                <a:solidFill>
                  <a:schemeClr val="bg2">
                    <a:lumMod val="25000"/>
                  </a:schemeClr>
                </a:solidFill>
              </a:rPr>
              <a:t>Analyze and map existing systems and interconnections</a:t>
            </a:r>
          </a:p>
          <a:p>
            <a:pPr marL="285750" indent="-285750">
              <a:buFont typeface="Arial" panose="020B0604020202020204" pitchFamily="34" charset="0"/>
              <a:buChar char="•"/>
            </a:pPr>
            <a:r>
              <a:rPr lang="en-US" dirty="0" smtClean="0">
                <a:solidFill>
                  <a:schemeClr val="bg2">
                    <a:lumMod val="25000"/>
                  </a:schemeClr>
                </a:solidFill>
              </a:rPr>
              <a:t>Evaluate emergency scenarios and reliability targets</a:t>
            </a:r>
          </a:p>
          <a:p>
            <a:pPr marL="285750" indent="-285750">
              <a:buFont typeface="Arial" panose="020B0604020202020204" pitchFamily="34" charset="0"/>
              <a:buChar char="•"/>
            </a:pPr>
            <a:r>
              <a:rPr lang="en-US" dirty="0" smtClean="0">
                <a:solidFill>
                  <a:schemeClr val="bg2">
                    <a:lumMod val="25000"/>
                  </a:schemeClr>
                </a:solidFill>
              </a:rPr>
              <a:t>Propose additional interconnection projects</a:t>
            </a:r>
          </a:p>
          <a:p>
            <a:pPr marL="285750" indent="-285750">
              <a:buFont typeface="Arial" panose="020B0604020202020204" pitchFamily="34" charset="0"/>
              <a:buChar char="•"/>
            </a:pPr>
            <a:r>
              <a:rPr lang="en-US" dirty="0" smtClean="0">
                <a:solidFill>
                  <a:schemeClr val="bg2">
                    <a:lumMod val="25000"/>
                  </a:schemeClr>
                </a:solidFill>
              </a:rPr>
              <a:t>Next steps and recommendations</a:t>
            </a:r>
            <a:endParaRPr lang="en-US" dirty="0">
              <a:solidFill>
                <a:schemeClr val="bg2">
                  <a:lumMod val="25000"/>
                </a:schemeClr>
              </a:solidFill>
            </a:endParaRPr>
          </a:p>
        </p:txBody>
      </p:sp>
      <p:sp>
        <p:nvSpPr>
          <p:cNvPr id="7" name="TextBox 6"/>
          <p:cNvSpPr txBox="1"/>
          <p:nvPr/>
        </p:nvSpPr>
        <p:spPr>
          <a:xfrm>
            <a:off x="2051720" y="6312146"/>
            <a:ext cx="2088232" cy="430887"/>
          </a:xfrm>
          <a:prstGeom prst="rect">
            <a:avLst/>
          </a:prstGeom>
          <a:noFill/>
        </p:spPr>
        <p:txBody>
          <a:bodyPr wrap="square" rtlCol="0">
            <a:spAutoFit/>
          </a:bodyPr>
          <a:lstStyle/>
          <a:p>
            <a:r>
              <a:rPr lang="en-US" sz="1100" b="1" i="1" dirty="0" smtClean="0"/>
              <a:t>Stand up paddle boarding on Lake Blue Ridge</a:t>
            </a:r>
            <a:endParaRPr lang="en-US" sz="1100" b="1" i="1" dirty="0"/>
          </a:p>
        </p:txBody>
      </p:sp>
    </p:spTree>
    <p:extLst>
      <p:ext uri="{BB962C8B-B14F-4D97-AF65-F5344CB8AC3E}">
        <p14:creationId xmlns:p14="http://schemas.microsoft.com/office/powerpoint/2010/main" val="20557066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2" name="Text Placeholder 1"/>
          <p:cNvSpPr>
            <a:spLocks noGrp="1"/>
          </p:cNvSpPr>
          <p:nvPr>
            <p:ph type="body" idx="1"/>
          </p:nvPr>
        </p:nvSpPr>
        <p:spPr/>
        <p:txBody>
          <a:bodyPr/>
          <a:lstStyle/>
          <a:p>
            <a:endParaRPr lang="en-US" dirty="0"/>
          </a:p>
        </p:txBody>
      </p:sp>
      <p:sp>
        <p:nvSpPr>
          <p:cNvPr id="7" name="Text Placeholder 6"/>
          <p:cNvSpPr>
            <a:spLocks noGrp="1"/>
          </p:cNvSpPr>
          <p:nvPr>
            <p:ph type="body" sz="quarter" idx="3"/>
          </p:nvPr>
        </p:nvSpPr>
        <p:spPr/>
        <p:txBody>
          <a:bodyPr/>
          <a:lstStyle/>
          <a:p>
            <a:endParaRPr lang="en-US"/>
          </a:p>
        </p:txBody>
      </p:sp>
      <p:sp>
        <p:nvSpPr>
          <p:cNvPr id="3" name="Slide Number Placeholder 2"/>
          <p:cNvSpPr>
            <a:spLocks noGrp="1"/>
          </p:cNvSpPr>
          <p:nvPr>
            <p:ph type="sldNum" sz="quarter" idx="12"/>
          </p:nvPr>
        </p:nvSpPr>
        <p:spPr/>
        <p:txBody>
          <a:bodyPr/>
          <a:lstStyle/>
          <a:p>
            <a:fld id="{9B3E39EC-4BE2-4DEA-81C0-4ABC0AAB4AC0}" type="slidenum">
              <a:rPr lang="en-AU" smtClean="0"/>
              <a:pPr/>
              <a:t>8</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pic>
        <p:nvPicPr>
          <p:cNvPr id="11" name="Content Placeholder 10"/>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l="1396" t="14115" r="2007" b="10155"/>
          <a:stretch/>
        </p:blipFill>
        <p:spPr>
          <a:xfrm>
            <a:off x="0" y="855847"/>
            <a:ext cx="8795991" cy="5328592"/>
          </a:xfrm>
        </p:spPr>
      </p:pic>
      <p:sp>
        <p:nvSpPr>
          <p:cNvPr id="12" name="TextBox 11"/>
          <p:cNvSpPr txBox="1"/>
          <p:nvPr/>
        </p:nvSpPr>
        <p:spPr>
          <a:xfrm>
            <a:off x="3281998" y="4509120"/>
            <a:ext cx="3888432" cy="461665"/>
          </a:xfrm>
          <a:prstGeom prst="rect">
            <a:avLst/>
          </a:prstGeom>
          <a:solidFill>
            <a:schemeClr val="accent3">
              <a:lumMod val="20000"/>
              <a:lumOff val="80000"/>
            </a:schemeClr>
          </a:solidFill>
        </p:spPr>
        <p:txBody>
          <a:bodyPr wrap="square" rtlCol="0">
            <a:spAutoFit/>
          </a:bodyPr>
          <a:lstStyle/>
          <a:p>
            <a:r>
              <a:rPr lang="en-US" sz="2400" dirty="0" smtClean="0"/>
              <a:t>Public Water Service Areas</a:t>
            </a:r>
            <a:endParaRPr lang="en-US" sz="2400" dirty="0"/>
          </a:p>
        </p:txBody>
      </p:sp>
    </p:spTree>
    <p:extLst>
      <p:ext uri="{BB962C8B-B14F-4D97-AF65-F5344CB8AC3E}">
        <p14:creationId xmlns:p14="http://schemas.microsoft.com/office/powerpoint/2010/main" val="4200102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dirty="0" smtClean="0"/>
              <a:t>Redundancy and Emergency Interconnectivity</a:t>
            </a:r>
            <a:endParaRPr lang="en-AU" dirty="0"/>
          </a:p>
        </p:txBody>
      </p:sp>
      <p:sp>
        <p:nvSpPr>
          <p:cNvPr id="3" name="Slide Number Placeholder 2"/>
          <p:cNvSpPr>
            <a:spLocks noGrp="1"/>
          </p:cNvSpPr>
          <p:nvPr>
            <p:ph type="sldNum" sz="quarter" idx="12"/>
          </p:nvPr>
        </p:nvSpPr>
        <p:spPr/>
        <p:txBody>
          <a:bodyPr/>
          <a:lstStyle/>
          <a:p>
            <a:fld id="{9B3E39EC-4BE2-4DEA-81C0-4ABC0AAB4AC0}" type="slidenum">
              <a:rPr lang="en-AU" smtClean="0"/>
              <a:pPr/>
              <a:t>9</a:t>
            </a:fld>
            <a:endParaRPr lang="en-AU" dirty="0"/>
          </a:p>
        </p:txBody>
      </p:sp>
      <p:pic>
        <p:nvPicPr>
          <p:cNvPr id="6" name="Picture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6165304"/>
            <a:ext cx="644207" cy="570467"/>
          </a:xfrm>
          <a:prstGeom prst="rect">
            <a:avLst/>
          </a:prstGeom>
          <a:noFill/>
          <a:ln w="9525">
            <a:noFill/>
            <a:miter lim="800000"/>
            <a:headEnd/>
            <a:tailEnd/>
          </a:ln>
        </p:spPr>
      </p:pic>
      <p:sp>
        <p:nvSpPr>
          <p:cNvPr id="12" name="Content Placeholder 4"/>
          <p:cNvSpPr>
            <a:spLocks noGrp="1"/>
          </p:cNvSpPr>
          <p:nvPr>
            <p:ph sz="half" idx="2"/>
          </p:nvPr>
        </p:nvSpPr>
        <p:spPr>
          <a:xfrm>
            <a:off x="467544" y="908720"/>
            <a:ext cx="7128792" cy="4392488"/>
          </a:xfrm>
        </p:spPr>
        <p:txBody>
          <a:bodyPr>
            <a:normAutofit fontScale="92500" lnSpcReduction="10000"/>
          </a:bodyPr>
          <a:lstStyle/>
          <a:p>
            <a:r>
              <a:rPr lang="en-AU" dirty="0" smtClean="0">
                <a:effectLst>
                  <a:outerShdw blurRad="38100" dist="38100" dir="2700000" algn="tl">
                    <a:srgbClr val="000000">
                      <a:alpha val="43137"/>
                    </a:srgbClr>
                  </a:outerShdw>
                </a:effectLst>
              </a:rPr>
              <a:t>Collected GIS and Pipe Data </a:t>
            </a:r>
          </a:p>
          <a:p>
            <a:pPr lvl="1"/>
            <a:r>
              <a:rPr lang="en-AU" dirty="0" smtClean="0"/>
              <a:t>GIS data not widely available across the region</a:t>
            </a:r>
          </a:p>
          <a:p>
            <a:pPr lvl="1"/>
            <a:r>
              <a:rPr lang="en-AU" dirty="0" smtClean="0"/>
              <a:t>GIS data are not </a:t>
            </a:r>
            <a:r>
              <a:rPr lang="en-AU" dirty="0"/>
              <a:t>just the “lines on the maps”</a:t>
            </a:r>
          </a:p>
          <a:p>
            <a:pPr lvl="1"/>
            <a:r>
              <a:rPr lang="en-AU" dirty="0" smtClean="0"/>
              <a:t>Important part of GIS are pipe size, when pipe was installed, when inspected, type of material, etc. </a:t>
            </a:r>
          </a:p>
          <a:p>
            <a:pPr lvl="1"/>
            <a:r>
              <a:rPr lang="en-AU" dirty="0" smtClean="0"/>
              <a:t>Many communities don’t have GIS data, some don’t even paper maps, only “institutional knowledge” of where pipes are</a:t>
            </a:r>
          </a:p>
          <a:p>
            <a:pPr lvl="1"/>
            <a:r>
              <a:rPr lang="en-AU" dirty="0" smtClean="0">
                <a:solidFill>
                  <a:srgbClr val="961334"/>
                </a:solidFill>
                <a:effectLst>
                  <a:outerShdw blurRad="38100" dist="38100" dir="2700000" algn="tl">
                    <a:srgbClr val="000000">
                      <a:alpha val="43137"/>
                    </a:srgbClr>
                  </a:outerShdw>
                </a:effectLst>
              </a:rPr>
              <a:t>Real need for communities to get a handle on location of pipes, collect and collate data</a:t>
            </a:r>
          </a:p>
          <a:p>
            <a:pPr lvl="1"/>
            <a:r>
              <a:rPr lang="en-AU" dirty="0" smtClean="0"/>
              <a:t>Opportunities for some future efforts and projects to work with smaller systems to get their systems tracked or mapped</a:t>
            </a:r>
          </a:p>
          <a:p>
            <a:pPr marL="0" indent="0">
              <a:buNone/>
            </a:pPr>
            <a:endParaRPr lang="en-AU" dirty="0" smtClean="0">
              <a:effectLst>
                <a:outerShdw blurRad="38100" dist="38100" dir="2700000" algn="tl">
                  <a:srgbClr val="000000">
                    <a:alpha val="43137"/>
                  </a:srgbClr>
                </a:outerShdw>
              </a:effectLst>
            </a:endParaRPr>
          </a:p>
          <a:p>
            <a:r>
              <a:rPr lang="en-AU" dirty="0" smtClean="0">
                <a:effectLst>
                  <a:outerShdw blurRad="38100" dist="38100" dir="2700000" algn="tl">
                    <a:srgbClr val="000000">
                      <a:alpha val="43137"/>
                    </a:srgbClr>
                  </a:outerShdw>
                </a:effectLst>
              </a:rPr>
              <a:t>Analysed and mapped existing </a:t>
            </a:r>
            <a:r>
              <a:rPr lang="en-AU" dirty="0" smtClean="0">
                <a:effectLst>
                  <a:outerShdw blurRad="38100" dist="38100" dir="2700000" algn="tl">
                    <a:srgbClr val="000000">
                      <a:alpha val="43137"/>
                    </a:srgbClr>
                  </a:outerShdw>
                </a:effectLst>
              </a:rPr>
              <a:t>interconnections</a:t>
            </a:r>
          </a:p>
          <a:p>
            <a:pPr lvl="1"/>
            <a:r>
              <a:rPr lang="en-AU" dirty="0" smtClean="0"/>
              <a:t>Some interconnections classified “Existing, location unknown”</a:t>
            </a:r>
          </a:p>
          <a:p>
            <a:pPr lvl="1"/>
            <a:r>
              <a:rPr lang="en-AU" dirty="0" smtClean="0"/>
              <a:t>Assumed </a:t>
            </a:r>
            <a:r>
              <a:rPr lang="en-AU" dirty="0"/>
              <a:t>6” pipes when no GIS data </a:t>
            </a:r>
            <a:r>
              <a:rPr lang="en-AU" dirty="0" smtClean="0"/>
              <a:t>available </a:t>
            </a:r>
            <a:endParaRPr lang="en-AU" dirty="0" smtClean="0"/>
          </a:p>
          <a:p>
            <a:endParaRPr lang="en-AU" dirty="0" smtClean="0"/>
          </a:p>
          <a:p>
            <a:endParaRPr lang="en-AU" dirty="0"/>
          </a:p>
        </p:txBody>
      </p:sp>
      <p:sp>
        <p:nvSpPr>
          <p:cNvPr id="2" name="Right Arrow 1"/>
          <p:cNvSpPr/>
          <p:nvPr/>
        </p:nvSpPr>
        <p:spPr>
          <a:xfrm>
            <a:off x="179512" y="2923808"/>
            <a:ext cx="576064" cy="288032"/>
          </a:xfrm>
          <a:prstGeom prst="rightArrow">
            <a:avLst/>
          </a:prstGeom>
          <a:solidFill>
            <a:srgbClr val="961334"/>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985070"/>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porate 4x3 Standar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orporate 4x3 V7.potx" id="{CD2DD6DD-D8EE-4AEC-8782-835F61B608D7}" vid="{236E6C86-D0E6-4895-BD0A-A6BD7CC57B93}"/>
    </a:ext>
  </a:extLst>
</a:theme>
</file>

<file path=ppt/theme/theme2.xml><?xml version="1.0" encoding="utf-8"?>
<a:theme xmlns:a="http://schemas.openxmlformats.org/drawingml/2006/main" name="Internal Pages">
  <a:themeElements>
    <a:clrScheme name="Custom 5">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006CD1"/>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orporate 4x3 V7.potx" id="{CD2DD6DD-D8EE-4AEC-8782-835F61B608D7}" vid="{0D3D3E8E-216B-4476-869C-4CE303224AF3}"/>
    </a:ext>
  </a:extLst>
</a:theme>
</file>

<file path=ppt/theme/theme3.xml><?xml version="1.0" encoding="utf-8"?>
<a:theme xmlns:a="http://schemas.openxmlformats.org/drawingml/2006/main" name="Internal Pages - No Logo">
  <a:themeElements>
    <a:clrScheme name="Custom 5">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006CD1"/>
      </a:hlink>
      <a:folHlink>
        <a:srgbClr val="5F77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orporate 4x3 V7.potx" id="{CD2DD6DD-D8EE-4AEC-8782-835F61B608D7}" vid="{AA2ED873-4B49-415B-85DA-64D78FECE96B}"/>
    </a:ext>
  </a:extLst>
</a:theme>
</file>

<file path=ppt/theme/theme4.xml><?xml version="1.0" encoding="utf-8"?>
<a:theme xmlns:a="http://schemas.openxmlformats.org/drawingml/2006/main" name="Full Pages / Divid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orporate 4x3 V7.potx" id="{CD2DD6DD-D8EE-4AEC-8782-835F61B608D7}" vid="{40E0188D-F6E6-4423-8129-A8801A7DCB20}"/>
    </a:ext>
  </a:extLst>
</a:theme>
</file>

<file path=ppt/theme/theme5.xml><?xml version="1.0" encoding="utf-8"?>
<a:theme xmlns:a="http://schemas.openxmlformats.org/drawingml/2006/main" name="Disclaim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Corporate 4x3 V7.potx" id="{CD2DD6DD-D8EE-4AEC-8782-835F61B608D7}" vid="{4D190B7D-D816-48E1-BB31-D4AFB106AEBD}"/>
    </a:ext>
  </a:extLst>
</a:theme>
</file>

<file path=ppt/theme/theme6.xml><?xml version="1.0" encoding="utf-8"?>
<a:theme xmlns:a="http://schemas.openxmlformats.org/drawingml/2006/main" name="Instru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1200" b="1" dirty="0" smtClean="0">
            <a:solidFill>
              <a:srgbClr val="5185C0"/>
            </a:solidFill>
          </a:defRPr>
        </a:defPPr>
      </a:lstStyle>
    </a:txDef>
  </a:objectDefaults>
  <a:extraClrSchemeLst/>
  <a:extLst>
    <a:ext uri="{05A4C25C-085E-4340-85A3-A5531E510DB2}">
      <thm15:themeFamily xmlns:thm15="http://schemas.microsoft.com/office/thememl/2012/main" xmlns="" name="Corporate 4x3 V7.potx" id="{CD2DD6DD-D8EE-4AEC-8782-835F61B608D7}" vid="{BFD55267-AD63-4E2A-BFCE-0AAAFA9C7259}"/>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SKM Cool">
      <a:dk1>
        <a:srgbClr val="42145F"/>
      </a:dk1>
      <a:lt1>
        <a:srgbClr val="939598"/>
      </a:lt1>
      <a:dk2>
        <a:srgbClr val="000000"/>
      </a:dk2>
      <a:lt2>
        <a:srgbClr val="FFFFFF"/>
      </a:lt2>
      <a:accent1>
        <a:srgbClr val="E6E5E3"/>
      </a:accent1>
      <a:accent2>
        <a:srgbClr val="4C4D4F"/>
      </a:accent2>
      <a:accent3>
        <a:srgbClr val="B8C51B"/>
      </a:accent3>
      <a:accent4>
        <a:srgbClr val="69BE28"/>
      </a:accent4>
      <a:accent5>
        <a:srgbClr val="009DD1"/>
      </a:accent5>
      <a:accent6>
        <a:srgbClr val="5185C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CB7769C52F024CA7529D56E08EE824" ma:contentTypeVersion="0" ma:contentTypeDescription="Create a new document." ma:contentTypeScope="" ma:versionID="10806c04b0eec02bb5b9c9b03c2c9792">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F51987-927C-403C-9544-4384CB6344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9FE23B2B-A33A-4ADF-9D09-9BACC519DBDA}">
  <ds:schemaRefs>
    <ds:schemaRef ds:uri="http://purl.org/dc/dcmitype/"/>
    <ds:schemaRef ds:uri="http://purl.org/dc/elements/1.1/"/>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618CC99E-3DD4-4301-B872-D2D976E957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2134</TotalTime>
  <Words>2092</Words>
  <Application>Microsoft Office PowerPoint</Application>
  <PresentationFormat>On-screen Show (4:3)</PresentationFormat>
  <Paragraphs>285</Paragraphs>
  <Slides>30</Slides>
  <Notes>20</Notes>
  <HiddenSlides>0</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30</vt:i4>
      </vt:variant>
    </vt:vector>
  </HeadingPairs>
  <TitlesOfParts>
    <vt:vector size="37" baseType="lpstr">
      <vt:lpstr>Corporate 4x3 Standard</vt:lpstr>
      <vt:lpstr>Internal Pages</vt:lpstr>
      <vt:lpstr>Internal Pages - No Logo</vt:lpstr>
      <vt:lpstr>Full Pages / Dividers</vt:lpstr>
      <vt:lpstr>Disclaimers</vt:lpstr>
      <vt:lpstr>Instructions</vt:lpstr>
      <vt:lpstr>Worksheet</vt:lpstr>
      <vt:lpstr>Redundancy and Emergency Interconnectivity Plan  </vt:lpstr>
      <vt:lpstr>Introduction</vt:lpstr>
      <vt:lpstr>Background</vt:lpstr>
      <vt:lpstr>Background</vt:lpstr>
      <vt:lpstr>Background</vt:lpstr>
      <vt:lpstr>PowerPoint Presentation</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Redundancy and Emergency Interconnectivity</vt:lpstr>
      <vt:lpstr>PowerPoint Presentation</vt:lpstr>
      <vt:lpstr>Redundancy and Emergency Interconnectivity</vt:lpstr>
      <vt:lpstr>PowerPoint Presentation</vt:lpstr>
      <vt:lpstr>Redundancy and Emergency Interconnectivity</vt:lpstr>
      <vt:lpstr>PowerPoint Presentation</vt:lpstr>
      <vt:lpstr>Redundancy and Emergency Interconnectivity</vt:lpstr>
      <vt:lpstr>Redundancy and Emergency Interconnectivity</vt:lpstr>
      <vt:lpstr>Redundancy and Emergency Interconnectivity</vt:lpstr>
      <vt:lpstr>Redundancy and Emergency Interconnectivity</vt:lpstr>
      <vt:lpstr>Comments, Questions and Discussion</vt:lpstr>
    </vt:vector>
  </TitlesOfParts>
  <Company>Sinclair Knight Merz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Gray, Amanda</dc:creator>
  <cp:lastModifiedBy>Vincent, Michelle</cp:lastModifiedBy>
  <cp:revision>62</cp:revision>
  <cp:lastPrinted>2014-02-25T02:38:09Z</cp:lastPrinted>
  <dcterms:created xsi:type="dcterms:W3CDTF">2015-02-24T03:07:07Z</dcterms:created>
  <dcterms:modified xsi:type="dcterms:W3CDTF">2017-05-03T01:54:36Z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0x01010029CB7769C52F024CA7529D56E08EE824</vt:lpwstr>
  </property>
</Properties>
</file>