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ms-office.activeX"/>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0"/>
  </p:handout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0" r:id="rId18"/>
    <p:sldId id="274" r:id="rId1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8" y="4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0C43EFD-59F1-4DEA-AAC1-3B776A24895D}" type="datetimeFigureOut">
              <a:rPr lang="en-US" smtClean="0"/>
              <a:pPr/>
              <a:t>4/22/2015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B002B2F8-3BDC-48AE-ACF8-FA7A1F8BCD49}" type="slidenum">
              <a:rPr lang="en-US" smtClean="0"/>
              <a:pPr/>
              <a:t>‹#›</a:t>
            </a:fld>
            <a:endParaRPr lang="en-US" dirty="0"/>
          </a:p>
        </p:txBody>
      </p:sp>
    </p:spTree>
    <p:extLst>
      <p:ext uri="{BB962C8B-B14F-4D97-AF65-F5344CB8AC3E}">
        <p14:creationId xmlns:p14="http://schemas.microsoft.com/office/powerpoint/2010/main" xmlns="" val="29871058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180080" y="5794609"/>
            <a:ext cx="2176272" cy="201168"/>
          </a:xfrm>
        </p:spPr>
        <p:txBody>
          <a:bodyPr/>
          <a:lstStyle/>
          <a:p>
            <a:fld id="{7D0065BE-0657-4A47-90AD-C21C55E16B19}" type="datetime4">
              <a:rPr lang="en-US" smtClean="0"/>
              <a:pPr/>
              <a:t>April 22,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13950" y="76200"/>
            <a:ext cx="1954851" cy="1143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A0672-610B-4298-8682-AB69DF46DEA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A0672-610B-4298-8682-AB69DF46DEA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6" name="Slide Number Placeholder 5"/>
          <p:cNvSpPr>
            <a:spLocks noGrp="1"/>
          </p:cNvSpPr>
          <p:nvPr>
            <p:ph type="sldNum" sz="quarter" idx="12"/>
          </p:nvPr>
        </p:nvSpPr>
        <p:spPr>
          <a:xfrm>
            <a:off x="4191000" y="6248400"/>
            <a:ext cx="502920" cy="502920"/>
          </a:xfrm>
        </p:spPr>
        <p:txBody>
          <a:bodyPr/>
          <a:lstStyle>
            <a:lvl1pPr algn="ctr">
              <a:defRPr/>
            </a:lvl1pPr>
          </a:lstStyle>
          <a:p>
            <a:fld id="{8A2A0672-610B-4298-8682-AB69DF46DEA8}" type="slidenum">
              <a:rPr lang="en-US" smtClean="0"/>
              <a:pPr/>
              <a:t>‹#›</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772890" y="5332121"/>
            <a:ext cx="2218710" cy="129727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A0672-610B-4298-8682-AB69DF46DEA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7" name="Slide Number Placeholder 6"/>
          <p:cNvSpPr>
            <a:spLocks noGrp="1"/>
          </p:cNvSpPr>
          <p:nvPr>
            <p:ph type="sldNum" sz="quarter" idx="12"/>
          </p:nvPr>
        </p:nvSpPr>
        <p:spPr>
          <a:xfrm>
            <a:off x="4191000" y="6333514"/>
            <a:ext cx="502920" cy="502920"/>
          </a:xfrm>
        </p:spPr>
        <p:txBody>
          <a:bodyPr/>
          <a:lstStyle/>
          <a:p>
            <a:fld id="{8A2A0672-610B-4298-8682-AB69DF46DEA8}"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772890" y="5332121"/>
            <a:ext cx="2218710" cy="129727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9" name="Slide Number Placeholder 8"/>
          <p:cNvSpPr>
            <a:spLocks noGrp="1"/>
          </p:cNvSpPr>
          <p:nvPr>
            <p:ph type="sldNum" sz="quarter" idx="12"/>
          </p:nvPr>
        </p:nvSpPr>
        <p:spPr>
          <a:xfrm>
            <a:off x="4191000" y="6342140"/>
            <a:ext cx="502920" cy="502920"/>
          </a:xfrm>
        </p:spPr>
        <p:txBody>
          <a:bodyPr/>
          <a:lstStyle/>
          <a:p>
            <a:fld id="{8A2A0672-610B-4298-8682-AB69DF46DEA8}" type="slidenum">
              <a:rPr lang="en-US" smtClean="0"/>
              <a:pPr/>
              <a:t>‹#›</a:t>
            </a:fld>
            <a:endParaRPr lang="en-US"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772890" y="5332121"/>
            <a:ext cx="2218710" cy="12972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2A0672-610B-4298-8682-AB69DF46DEA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2A0672-610B-4298-8682-AB69DF46DEA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A2A0672-610B-4298-8682-AB69DF46DEA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4939D-92DE-44F9-AFB5-49FEBA0F2B2F}" type="datetimeFigureOut">
              <a:rPr lang="en-US" smtClean="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2A0672-610B-4298-8682-AB69DF46DEA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CC4939D-92DE-44F9-AFB5-49FEBA0F2B2F}" type="datetimeFigureOut">
              <a:rPr lang="en-US" smtClean="0"/>
              <a:pPr/>
              <a:t>4/22/2015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A2A0672-610B-4298-8682-AB69DF46DEA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3290">
            <a:off x="954024" y="1906690"/>
            <a:ext cx="6648100" cy="975060"/>
          </a:xfrm>
        </p:spPr>
        <p:txBody>
          <a:bodyPr>
            <a:normAutofit/>
          </a:bodyPr>
          <a:lstStyle/>
          <a:p>
            <a:r>
              <a:rPr lang="en-US" sz="2800" dirty="0" smtClean="0"/>
              <a:t>The Proposed WOUS Detail Definition</a:t>
            </a:r>
            <a:endParaRPr lang="en-US" sz="2800" dirty="0"/>
          </a:p>
        </p:txBody>
      </p:sp>
      <p:sp>
        <p:nvSpPr>
          <p:cNvPr id="3" name="Subtitle 2"/>
          <p:cNvSpPr>
            <a:spLocks noGrp="1"/>
          </p:cNvSpPr>
          <p:nvPr>
            <p:ph type="subTitle" idx="1"/>
          </p:nvPr>
        </p:nvSpPr>
        <p:spPr>
          <a:xfrm rot="19155824">
            <a:off x="2806997" y="2649794"/>
            <a:ext cx="4295328" cy="389012"/>
          </a:xfrm>
        </p:spPr>
        <p:txBody>
          <a:bodyPr>
            <a:noAutofit/>
          </a:bodyPr>
          <a:lstStyle/>
          <a:p>
            <a:r>
              <a:rPr lang="en-US" sz="1600" b="1" dirty="0" smtClean="0">
                <a:solidFill>
                  <a:schemeClr val="bg2"/>
                </a:solidFill>
              </a:rPr>
              <a:t>“A Practitioner’s View”</a:t>
            </a:r>
            <a:endParaRPr lang="en-US" sz="1600" b="1" dirty="0">
              <a:solidFill>
                <a:schemeClr val="bg2"/>
              </a:solidFill>
            </a:endParaRPr>
          </a:p>
        </p:txBody>
      </p:sp>
      <p:sp>
        <p:nvSpPr>
          <p:cNvPr id="4" name="TextBox 3"/>
          <p:cNvSpPr txBox="1"/>
          <p:nvPr/>
        </p:nvSpPr>
        <p:spPr>
          <a:xfrm>
            <a:off x="3657600" y="4944070"/>
            <a:ext cx="5105400" cy="923330"/>
          </a:xfrm>
          <a:prstGeom prst="rect">
            <a:avLst/>
          </a:prstGeom>
          <a:noFill/>
        </p:spPr>
        <p:txBody>
          <a:bodyPr wrap="square" rtlCol="0">
            <a:spAutoFit/>
          </a:bodyPr>
          <a:lstStyle/>
          <a:p>
            <a:pPr algn="ctr"/>
            <a:r>
              <a:rPr lang="en-US" dirty="0" smtClean="0">
                <a:solidFill>
                  <a:schemeClr val="bg1"/>
                </a:solidFill>
              </a:rPr>
              <a:t>Presented by: </a:t>
            </a:r>
          </a:p>
          <a:p>
            <a:pPr algn="ctr"/>
            <a:r>
              <a:rPr lang="en-US" dirty="0" smtClean="0">
                <a:solidFill>
                  <a:schemeClr val="bg1"/>
                </a:solidFill>
              </a:rPr>
              <a:t>Richard W. Whiteside, PhD, CWB, CSE</a:t>
            </a:r>
          </a:p>
          <a:p>
            <a:pPr algn="ctr"/>
            <a:r>
              <a:rPr lang="en-US" dirty="0" smtClean="0">
                <a:solidFill>
                  <a:schemeClr val="bg1"/>
                </a:solidFill>
              </a:rPr>
              <a:t>Corblu Ecology Group, LLC</a:t>
            </a:r>
            <a:endParaRPr lang="en-US" dirty="0">
              <a:solidFill>
                <a:schemeClr val="bg1"/>
              </a:solidFill>
            </a:endParaRPr>
          </a:p>
        </p:txBody>
      </p:sp>
    </p:spTree>
    <p:extLst>
      <p:ext uri="{BB962C8B-B14F-4D97-AF65-F5344CB8AC3E}">
        <p14:creationId xmlns:p14="http://schemas.microsoft.com/office/powerpoint/2010/main" xmlns="" val="194930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Field</a:t>
            </a:r>
            <a:r>
              <a:rPr lang="en-US" dirty="0" smtClean="0"/>
              <a:t> </a:t>
            </a:r>
            <a:r>
              <a:rPr lang="en-US" b="1" dirty="0">
                <a:solidFill>
                  <a:schemeClr val="accent4"/>
                </a:solidFill>
              </a:rPr>
              <a:t>examples</a:t>
            </a:r>
            <a:r>
              <a:rPr lang="en-US" dirty="0" smtClean="0"/>
              <a:t> </a:t>
            </a:r>
            <a:r>
              <a:rPr lang="en-US" b="1" dirty="0">
                <a:solidFill>
                  <a:schemeClr val="accent4"/>
                </a:solidFill>
              </a:rPr>
              <a:t>of</a:t>
            </a:r>
            <a:r>
              <a:rPr lang="en-US" dirty="0" smtClean="0"/>
              <a:t> </a:t>
            </a:r>
            <a:r>
              <a:rPr lang="en-US" b="1" dirty="0">
                <a:solidFill>
                  <a:schemeClr val="accent4"/>
                </a:solidFill>
              </a:rPr>
              <a:t>new</a:t>
            </a:r>
            <a:r>
              <a:rPr lang="en-US" dirty="0" smtClean="0"/>
              <a:t> </a:t>
            </a:r>
            <a:r>
              <a:rPr lang="en-US" b="1" dirty="0">
                <a:solidFill>
                  <a:schemeClr val="accent4"/>
                </a:solidFill>
              </a:rPr>
              <a:t>wous</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04800" y="1770459"/>
            <a:ext cx="4141788" cy="3106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700588" y="1770460"/>
            <a:ext cx="4141787" cy="3106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2"/>
          <p:cNvSpPr>
            <a:spLocks noGrp="1"/>
          </p:cNvSpPr>
          <p:nvPr>
            <p:ph type="body" idx="1"/>
          </p:nvPr>
        </p:nvSpPr>
        <p:spPr>
          <a:xfrm>
            <a:off x="228600" y="1371600"/>
            <a:ext cx="8686800" cy="381000"/>
          </a:xfrm>
          <a:solidFill>
            <a:schemeClr val="accent2"/>
          </a:solidFill>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Autofit/>
          </a:bodyPr>
          <a:lstStyle/>
          <a:p>
            <a:pPr algn="ctr"/>
            <a:r>
              <a:rPr lang="en-US" sz="1600" b="1" dirty="0" smtClean="0"/>
              <a:t>Ephemeral drains</a:t>
            </a:r>
            <a:endParaRPr lang="en-US" sz="1600" b="1" dirty="0"/>
          </a:p>
        </p:txBody>
      </p:sp>
    </p:spTree>
    <p:extLst>
      <p:ext uri="{BB962C8B-B14F-4D97-AF65-F5344CB8AC3E}">
        <p14:creationId xmlns:p14="http://schemas.microsoft.com/office/powerpoint/2010/main" xmlns="" val="924793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Field examples of new wous</a:t>
            </a:r>
          </a:p>
        </p:txBody>
      </p:sp>
      <p:pic>
        <p:nvPicPr>
          <p:cNvPr id="8" name="Content Placeholder 7"/>
          <p:cNvPicPr>
            <a:picLocks noGrp="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04800" y="1752600"/>
            <a:ext cx="4142232" cy="310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8"/>
          <p:cNvPicPr>
            <a:picLocks noGrp="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700588" y="1752600"/>
            <a:ext cx="4141787" cy="310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2"/>
          <p:cNvSpPr>
            <a:spLocks noGrp="1"/>
          </p:cNvSpPr>
          <p:nvPr>
            <p:ph type="body" idx="1"/>
          </p:nvPr>
        </p:nvSpPr>
        <p:spPr>
          <a:xfrm>
            <a:off x="228600" y="1371600"/>
            <a:ext cx="8686800" cy="381000"/>
          </a:xfrm>
          <a:solidFill>
            <a:schemeClr val="accent2"/>
          </a:solidFill>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Autofit/>
          </a:bodyPr>
          <a:lstStyle/>
          <a:p>
            <a:pPr algn="ctr"/>
            <a:r>
              <a:rPr lang="en-US" sz="1600" b="1" dirty="0" smtClean="0"/>
              <a:t>Isolated wetlands/significant nexus</a:t>
            </a:r>
            <a:endParaRPr lang="en-US" sz="1600" b="1" dirty="0"/>
          </a:p>
        </p:txBody>
      </p:sp>
    </p:spTree>
    <p:extLst>
      <p:ext uri="{BB962C8B-B14F-4D97-AF65-F5344CB8AC3E}">
        <p14:creationId xmlns:p14="http://schemas.microsoft.com/office/powerpoint/2010/main" xmlns="" val="864019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Case study</a:t>
            </a:r>
            <a:endParaRPr lang="en-US" b="1" dirty="0">
              <a:solidFill>
                <a:schemeClr val="tx2"/>
              </a:solidFill>
            </a:endParaRPr>
          </a:p>
        </p:txBody>
      </p:sp>
      <p:pic>
        <p:nvPicPr>
          <p:cNvPr id="8" name="Content Placeholder 7"/>
          <p:cNvPicPr>
            <a:picLocks noGrp="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828800" y="1524000"/>
            <a:ext cx="5486400" cy="347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2"/>
          <p:cNvSpPr>
            <a:spLocks noGrp="1"/>
          </p:cNvSpPr>
          <p:nvPr>
            <p:ph type="body" idx="1"/>
          </p:nvPr>
        </p:nvSpPr>
        <p:spPr>
          <a:xfrm>
            <a:off x="228600" y="1143000"/>
            <a:ext cx="8686800" cy="381000"/>
          </a:xfrm>
          <a:solidFill>
            <a:schemeClr val="accent2"/>
          </a:solidFill>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Autofit/>
          </a:bodyPr>
          <a:lstStyle/>
          <a:p>
            <a:pPr algn="ctr"/>
            <a:r>
              <a:rPr lang="en-US" sz="1600" b="1" dirty="0" smtClean="0"/>
              <a:t>Egypt hollow dam/lake – Humphreys county, Tn</a:t>
            </a:r>
            <a:endParaRPr lang="en-US" sz="1600" b="1" dirty="0"/>
          </a:p>
        </p:txBody>
      </p:sp>
    </p:spTree>
    <p:extLst>
      <p:ext uri="{BB962C8B-B14F-4D97-AF65-F5344CB8AC3E}">
        <p14:creationId xmlns:p14="http://schemas.microsoft.com/office/powerpoint/2010/main" xmlns="" val="2246012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EGypt hollow dam/lake</a:t>
            </a:r>
            <a:endParaRPr lang="en-US" b="1" dirty="0">
              <a:solidFill>
                <a:schemeClr val="tx2"/>
              </a:solidFill>
            </a:endParaRPr>
          </a:p>
        </p:txBody>
      </p:sp>
      <p:sp>
        <p:nvSpPr>
          <p:cNvPr id="3" name="Content Placeholder 2"/>
          <p:cNvSpPr>
            <a:spLocks noGrp="1"/>
          </p:cNvSpPr>
          <p:nvPr>
            <p:ph idx="1"/>
          </p:nvPr>
        </p:nvSpPr>
        <p:spPr>
          <a:xfrm>
            <a:off x="914400" y="1938828"/>
            <a:ext cx="7520940" cy="2175972"/>
          </a:xfrm>
        </p:spPr>
        <p:txBody>
          <a:bodyPr>
            <a:normAutofit fontScale="92500"/>
          </a:bodyPr>
          <a:lstStyle/>
          <a:p>
            <a:pPr>
              <a:spcAft>
                <a:spcPts val="2400"/>
              </a:spcAft>
              <a:buClr>
                <a:schemeClr val="accent2"/>
              </a:buClr>
              <a:buFont typeface="Wingdings" pitchFamily="2" charset="2"/>
              <a:buChar char="Ø"/>
            </a:pPr>
            <a:r>
              <a:rPr lang="en-US" dirty="0" smtClean="0"/>
              <a:t>EPA alleges landowner constructed dam/lake without Section 404 permit</a:t>
            </a:r>
          </a:p>
          <a:p>
            <a:pPr>
              <a:spcAft>
                <a:spcPts val="2400"/>
              </a:spcAft>
              <a:buClr>
                <a:schemeClr val="accent2"/>
              </a:buClr>
              <a:buFont typeface="Wingdings" pitchFamily="2" charset="2"/>
              <a:buChar char="Ø"/>
            </a:pPr>
            <a:r>
              <a:rPr lang="en-US" dirty="0" smtClean="0"/>
              <a:t>Landowner asserts dam/lake constructed on non-jurisdictional ephemeral drainages</a:t>
            </a:r>
          </a:p>
          <a:p>
            <a:pPr>
              <a:spcAft>
                <a:spcPts val="2400"/>
              </a:spcAft>
              <a:buClr>
                <a:schemeClr val="accent2"/>
              </a:buClr>
              <a:buFont typeface="Wingdings" pitchFamily="2" charset="2"/>
              <a:buChar char="Ø"/>
            </a:pPr>
            <a:r>
              <a:rPr lang="en-US" dirty="0" smtClean="0"/>
              <a:t>Landowner has 2+ years of flow and ground water level data to support position</a:t>
            </a:r>
            <a:endParaRPr lang="en-US" dirty="0"/>
          </a:p>
        </p:txBody>
      </p:sp>
    </p:spTree>
    <p:extLst>
      <p:ext uri="{BB962C8B-B14F-4D97-AF65-F5344CB8AC3E}">
        <p14:creationId xmlns:p14="http://schemas.microsoft.com/office/powerpoint/2010/main" xmlns="" val="1156153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Egypt hollow dam/lake</a:t>
            </a:r>
            <a:endParaRPr lang="en-US" b="1" dirty="0">
              <a:solidFill>
                <a:schemeClr val="tx2"/>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04800" y="1752600"/>
            <a:ext cx="4141788" cy="3106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type="body" idx="1"/>
          </p:nvPr>
        </p:nvSpPr>
        <p:spPr>
          <a:xfrm>
            <a:off x="228600" y="1219200"/>
            <a:ext cx="4297680" cy="548640"/>
          </a:xfrm>
          <a:solidFill>
            <a:schemeClr val="accent2"/>
          </a:solidFill>
          <a:scene3d>
            <a:camera prst="orthographicFront"/>
            <a:lightRig rig="threePt" dir="t"/>
          </a:scene3d>
          <a:sp3d>
            <a:bevelT/>
          </a:sp3d>
        </p:spPr>
        <p:txBody>
          <a:bodyPr>
            <a:normAutofit/>
          </a:bodyPr>
          <a:lstStyle/>
          <a:p>
            <a:r>
              <a:rPr lang="en-US" sz="1200" b="1" dirty="0" smtClean="0">
                <a:latin typeface="+mj-lt"/>
              </a:rPr>
              <a:t>EpA asserts that </a:t>
            </a:r>
            <a:r>
              <a:rPr lang="en-US" sz="1200" b="1" dirty="0">
                <a:latin typeface="+mj-lt"/>
              </a:rPr>
              <a:t>EPHEMERAL drainages</a:t>
            </a:r>
          </a:p>
        </p:txBody>
      </p:sp>
      <p:pic>
        <p:nvPicPr>
          <p:cNvPr id="8" name="Content Placeholder 7"/>
          <p:cNvPicPr>
            <a:picLocks noGrp="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700588" y="1752600"/>
            <a:ext cx="4141787" cy="310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645152" y="1219200"/>
            <a:ext cx="4270248" cy="548640"/>
          </a:xfrm>
          <a:solidFill>
            <a:schemeClr val="accent2"/>
          </a:solidFill>
          <a:scene3d>
            <a:camera prst="orthographicFront"/>
            <a:lightRig rig="threePt" dir="t"/>
          </a:scene3d>
          <a:sp3d>
            <a:bevelT/>
          </a:sp3d>
        </p:spPr>
        <p:txBody>
          <a:bodyPr>
            <a:normAutofit/>
          </a:bodyPr>
          <a:lstStyle/>
          <a:p>
            <a:r>
              <a:rPr lang="en-US" sz="1200" b="1" dirty="0" smtClean="0">
                <a:latin typeface="+mj-lt"/>
              </a:rPr>
              <a:t>Have a significant nexus to the navigable Duck river</a:t>
            </a:r>
            <a:endParaRPr lang="en-US" sz="1200" b="1" dirty="0">
              <a:latin typeface="+mj-lt"/>
            </a:endParaRPr>
          </a:p>
        </p:txBody>
      </p:sp>
    </p:spTree>
    <p:extLst>
      <p:ext uri="{BB962C8B-B14F-4D97-AF65-F5344CB8AC3E}">
        <p14:creationId xmlns:p14="http://schemas.microsoft.com/office/powerpoint/2010/main" xmlns="" val="712290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Egypt hollow dam/lake</a:t>
            </a:r>
            <a:endParaRPr lang="en-US" b="1" dirty="0">
              <a:solidFill>
                <a:schemeClr val="tx2"/>
              </a:solidFill>
            </a:endParaRPr>
          </a:p>
        </p:txBody>
      </p:sp>
      <p:sp>
        <p:nvSpPr>
          <p:cNvPr id="3" name="Content Placeholder 2"/>
          <p:cNvSpPr>
            <a:spLocks noGrp="1"/>
          </p:cNvSpPr>
          <p:nvPr>
            <p:ph idx="1"/>
          </p:nvPr>
        </p:nvSpPr>
        <p:spPr>
          <a:xfrm>
            <a:off x="685800" y="914400"/>
            <a:ext cx="8001000" cy="4038600"/>
          </a:xfrm>
        </p:spPr>
        <p:txBody>
          <a:bodyPr>
            <a:normAutofit/>
          </a:bodyPr>
          <a:lstStyle/>
          <a:p>
            <a:pPr marL="0" indent="0">
              <a:spcAft>
                <a:spcPts val="1200"/>
              </a:spcAft>
              <a:buClr>
                <a:schemeClr val="accent2"/>
              </a:buClr>
            </a:pPr>
            <a:r>
              <a:rPr lang="en-US" b="0" dirty="0" smtClean="0"/>
              <a:t>Does a 1,100 acre watershed comprised of ephemeral drains have a significant nexus to the 1,650,000+ acre watershed of the Duck River?</a:t>
            </a:r>
            <a:endParaRPr lang="en-US" b="0" dirty="0"/>
          </a:p>
        </p:txBody>
      </p:sp>
      <p:pic>
        <p:nvPicPr>
          <p:cNvPr id="1026" name="Picture 2" descr="G:\SOQs-Presentations\King &amp; Spalding\Watershed M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524000"/>
            <a:ext cx="70866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7132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Egypt hollow dam/lake</a:t>
            </a:r>
            <a:endParaRPr lang="en-US" b="1" dirty="0">
              <a:solidFill>
                <a:schemeClr val="tx2"/>
              </a:solidFill>
            </a:endParaRPr>
          </a:p>
        </p:txBody>
      </p:sp>
      <p:sp>
        <p:nvSpPr>
          <p:cNvPr id="3" name="Content Placeholder 2"/>
          <p:cNvSpPr>
            <a:spLocks noGrp="1"/>
          </p:cNvSpPr>
          <p:nvPr>
            <p:ph idx="1"/>
          </p:nvPr>
        </p:nvSpPr>
        <p:spPr>
          <a:xfrm>
            <a:off x="685800" y="1447800"/>
            <a:ext cx="8001000" cy="3505200"/>
          </a:xfrm>
        </p:spPr>
        <p:txBody>
          <a:bodyPr>
            <a:normAutofit fontScale="92500"/>
          </a:bodyPr>
          <a:lstStyle/>
          <a:p>
            <a:pPr marL="0" indent="0">
              <a:spcAft>
                <a:spcPts val="1200"/>
              </a:spcAft>
              <a:buClr>
                <a:schemeClr val="accent2"/>
              </a:buClr>
            </a:pPr>
            <a:r>
              <a:rPr lang="en-US" dirty="0" smtClean="0"/>
              <a:t>In 2013</a:t>
            </a:r>
          </a:p>
          <a:p>
            <a:pPr>
              <a:spcAft>
                <a:spcPts val="2400"/>
              </a:spcAft>
              <a:buClr>
                <a:schemeClr val="accent2"/>
              </a:buClr>
              <a:buFont typeface="Wingdings" pitchFamily="2" charset="2"/>
              <a:buChar char="Ø"/>
            </a:pPr>
            <a:r>
              <a:rPr lang="en-US" b="0" dirty="0" smtClean="0"/>
              <a:t>EPA fails to exert jurisdictional on the ephemeral drainage system – lack of significant nexus</a:t>
            </a:r>
          </a:p>
          <a:p>
            <a:pPr>
              <a:spcAft>
                <a:spcPts val="2400"/>
              </a:spcAft>
              <a:buClr>
                <a:schemeClr val="accent2"/>
              </a:buClr>
              <a:buFont typeface="Wingdings" pitchFamily="2" charset="2"/>
              <a:buChar char="Ø"/>
            </a:pPr>
            <a:r>
              <a:rPr lang="en-US" b="0" dirty="0" smtClean="0"/>
              <a:t>Case settled with NWP for dam and minor mitigation</a:t>
            </a:r>
          </a:p>
          <a:p>
            <a:pPr marL="0" indent="0">
              <a:spcAft>
                <a:spcPts val="1200"/>
              </a:spcAft>
              <a:buClr>
                <a:schemeClr val="accent2"/>
              </a:buClr>
            </a:pPr>
            <a:r>
              <a:rPr lang="en-US" dirty="0" smtClean="0"/>
              <a:t>In 2015</a:t>
            </a:r>
          </a:p>
          <a:p>
            <a:pPr>
              <a:spcAft>
                <a:spcPts val="2400"/>
              </a:spcAft>
              <a:buClr>
                <a:schemeClr val="accent2"/>
              </a:buClr>
              <a:buFont typeface="Wingdings" pitchFamily="2" charset="2"/>
              <a:buChar char="Ø"/>
            </a:pPr>
            <a:r>
              <a:rPr lang="en-US" b="0" dirty="0" smtClean="0"/>
              <a:t>New WOUS definition captures ephemeral drainages by rule</a:t>
            </a:r>
          </a:p>
          <a:p>
            <a:pPr>
              <a:spcAft>
                <a:spcPts val="2400"/>
              </a:spcAft>
              <a:buClr>
                <a:schemeClr val="accent2"/>
              </a:buClr>
              <a:buFont typeface="Wingdings" pitchFamily="2" charset="2"/>
              <a:buChar char="Ø"/>
            </a:pPr>
            <a:r>
              <a:rPr lang="en-US" b="0" dirty="0" smtClean="0"/>
              <a:t>Net Result – Individual Permit required/a significant violation of The Clean Water  Act</a:t>
            </a:r>
            <a:endParaRPr lang="en-US" b="0" dirty="0"/>
          </a:p>
        </p:txBody>
      </p:sp>
    </p:spTree>
    <p:extLst>
      <p:ext uri="{BB962C8B-B14F-4D97-AF65-F5344CB8AC3E}">
        <p14:creationId xmlns:p14="http://schemas.microsoft.com/office/powerpoint/2010/main" xmlns="" val="2333901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How does this affect you?</a:t>
            </a:r>
            <a:endParaRPr lang="en-US" b="1" dirty="0">
              <a:solidFill>
                <a:schemeClr val="tx2"/>
              </a:solidFill>
            </a:endParaRPr>
          </a:p>
        </p:txBody>
      </p:sp>
      <p:sp>
        <p:nvSpPr>
          <p:cNvPr id="3" name="Content Placeholder 2"/>
          <p:cNvSpPr>
            <a:spLocks noGrp="1"/>
          </p:cNvSpPr>
          <p:nvPr>
            <p:ph idx="1"/>
          </p:nvPr>
        </p:nvSpPr>
        <p:spPr>
          <a:xfrm>
            <a:off x="1981200" y="1557828"/>
            <a:ext cx="5715000" cy="3547572"/>
          </a:xfrm>
        </p:spPr>
        <p:txBody>
          <a:bodyPr>
            <a:noAutofit/>
          </a:bodyPr>
          <a:lstStyle/>
          <a:p>
            <a:pPr>
              <a:spcAft>
                <a:spcPts val="2400"/>
              </a:spcAft>
              <a:buFont typeface="+mj-lt"/>
              <a:buAutoNum type="arabicPeriod"/>
            </a:pPr>
            <a:r>
              <a:rPr lang="en-US" dirty="0" smtClean="0"/>
              <a:t>More projects will require a USACE permit</a:t>
            </a:r>
          </a:p>
          <a:p>
            <a:pPr>
              <a:spcAft>
                <a:spcPts val="2400"/>
              </a:spcAft>
              <a:buFont typeface="+mj-lt"/>
              <a:buAutoNum type="arabicPeriod"/>
            </a:pPr>
            <a:r>
              <a:rPr lang="en-US" dirty="0" smtClean="0"/>
              <a:t>Projects now qualifying for NWP may require an IP</a:t>
            </a:r>
          </a:p>
          <a:p>
            <a:pPr>
              <a:spcAft>
                <a:spcPts val="1800"/>
              </a:spcAft>
              <a:buFont typeface="+mj-lt"/>
              <a:buAutoNum type="arabicPeriod"/>
            </a:pPr>
            <a:r>
              <a:rPr lang="en-US" dirty="0" smtClean="0"/>
              <a:t>Increased project costs – Consulting Fees</a:t>
            </a:r>
          </a:p>
          <a:p>
            <a:pPr lvl="5">
              <a:spcAft>
                <a:spcPts val="1800"/>
              </a:spcAft>
              <a:buFont typeface="Wingdings" pitchFamily="2" charset="2"/>
              <a:buChar char="Ø"/>
            </a:pPr>
            <a:r>
              <a:rPr lang="en-US" sz="1600" b="1" dirty="0" smtClean="0"/>
              <a:t>NWP 	≥   $10,000 + Mitigation</a:t>
            </a:r>
          </a:p>
          <a:p>
            <a:pPr lvl="5">
              <a:spcAft>
                <a:spcPts val="2400"/>
              </a:spcAft>
              <a:buFont typeface="Wingdings" pitchFamily="2" charset="2"/>
              <a:buChar char="Ø"/>
            </a:pPr>
            <a:r>
              <a:rPr lang="en-US" sz="1600" b="1" dirty="0" smtClean="0"/>
              <a:t>IP	≥ $100,000 + Mitigation </a:t>
            </a:r>
          </a:p>
          <a:p>
            <a:pPr marL="0" lvl="1" indent="0">
              <a:spcAft>
                <a:spcPts val="1800"/>
              </a:spcAft>
              <a:buNone/>
              <a:tabLst>
                <a:tab pos="341313" algn="l"/>
              </a:tabLst>
            </a:pPr>
            <a:r>
              <a:rPr lang="en-US" b="1" dirty="0" smtClean="0"/>
              <a:t>4.   Time Delays</a:t>
            </a:r>
          </a:p>
        </p:txBody>
      </p:sp>
    </p:spTree>
    <p:extLst>
      <p:ext uri="{BB962C8B-B14F-4D97-AF65-F5344CB8AC3E}">
        <p14:creationId xmlns:p14="http://schemas.microsoft.com/office/powerpoint/2010/main" xmlns="" val="3884913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WOUS Definition Status –  </a:t>
            </a:r>
            <a:r>
              <a:rPr lang="en-US" b="1" cap="none" dirty="0" smtClean="0">
                <a:solidFill>
                  <a:schemeClr val="tx2"/>
                </a:solidFill>
              </a:rPr>
              <a:t>as</a:t>
            </a:r>
            <a:r>
              <a:rPr lang="en-US" b="1" dirty="0" smtClean="0">
                <a:solidFill>
                  <a:schemeClr val="tx2"/>
                </a:solidFill>
              </a:rPr>
              <a:t> </a:t>
            </a:r>
            <a:r>
              <a:rPr lang="en-US" b="1" cap="none" dirty="0" smtClean="0">
                <a:solidFill>
                  <a:schemeClr val="tx2"/>
                </a:solidFill>
              </a:rPr>
              <a:t>of</a:t>
            </a:r>
            <a:r>
              <a:rPr lang="en-US" b="1" dirty="0" smtClean="0">
                <a:solidFill>
                  <a:schemeClr val="tx2"/>
                </a:solidFill>
              </a:rPr>
              <a:t> April 2015</a:t>
            </a:r>
            <a:endParaRPr lang="en-US" b="1" dirty="0">
              <a:solidFill>
                <a:schemeClr val="tx2"/>
              </a:solidFill>
            </a:endParaRPr>
          </a:p>
        </p:txBody>
      </p:sp>
      <p:sp>
        <p:nvSpPr>
          <p:cNvPr id="3" name="Content Placeholder 2"/>
          <p:cNvSpPr>
            <a:spLocks noGrp="1"/>
          </p:cNvSpPr>
          <p:nvPr>
            <p:ph idx="1"/>
          </p:nvPr>
        </p:nvSpPr>
        <p:spPr>
          <a:xfrm>
            <a:off x="609600" y="1100628"/>
            <a:ext cx="7924800" cy="3579849"/>
          </a:xfrm>
        </p:spPr>
        <p:txBody>
          <a:bodyPr>
            <a:noAutofit/>
          </a:bodyPr>
          <a:lstStyle/>
          <a:p>
            <a:pPr>
              <a:buFont typeface="Wingdings" panose="05000000000000000000" pitchFamily="2" charset="2"/>
              <a:buChar char="Ø"/>
            </a:pPr>
            <a:r>
              <a:rPr lang="en-US" sz="1900" dirty="0" smtClean="0"/>
              <a:t>Over 1 Million Comments Received</a:t>
            </a:r>
          </a:p>
          <a:p>
            <a:pPr>
              <a:buFont typeface="Wingdings" panose="05000000000000000000" pitchFamily="2" charset="2"/>
              <a:buChar char="Ø"/>
            </a:pPr>
            <a:r>
              <a:rPr lang="en-US" sz="1900" dirty="0" smtClean="0"/>
              <a:t>20,000 “Unique Comments”</a:t>
            </a:r>
          </a:p>
          <a:p>
            <a:pPr>
              <a:buFont typeface="Wingdings" panose="05000000000000000000" pitchFamily="2" charset="2"/>
              <a:buChar char="Ø"/>
            </a:pPr>
            <a:r>
              <a:rPr lang="en-US" sz="1900" dirty="0" smtClean="0"/>
              <a:t>400 Public Information Meetings</a:t>
            </a:r>
          </a:p>
          <a:p>
            <a:pPr>
              <a:buFont typeface="Wingdings" panose="05000000000000000000" pitchFamily="2" charset="2"/>
              <a:buChar char="Ø"/>
            </a:pPr>
            <a:r>
              <a:rPr lang="en-US" sz="1900" dirty="0" smtClean="0"/>
              <a:t>87% of Comments Supportive</a:t>
            </a:r>
          </a:p>
          <a:p>
            <a:pPr>
              <a:buFont typeface="Wingdings" panose="05000000000000000000" pitchFamily="2" charset="2"/>
              <a:buChar char="Ø"/>
            </a:pPr>
            <a:r>
              <a:rPr lang="en-US" sz="1900" dirty="0" smtClean="0"/>
              <a:t>EPA/Corps Reviewed and Considered Comments - Slight Revisions Anticipated </a:t>
            </a:r>
          </a:p>
          <a:p>
            <a:pPr>
              <a:buFont typeface="Wingdings" panose="05000000000000000000" pitchFamily="2" charset="2"/>
              <a:buChar char="Ø"/>
            </a:pPr>
            <a:r>
              <a:rPr lang="en-US" sz="1900" dirty="0" smtClean="0"/>
              <a:t>Interagency Review of Final Definition – Revisions Possible</a:t>
            </a:r>
          </a:p>
          <a:p>
            <a:pPr>
              <a:buFont typeface="Wingdings" panose="05000000000000000000" pitchFamily="2" charset="2"/>
              <a:buChar char="Ø"/>
            </a:pPr>
            <a:r>
              <a:rPr lang="en-US" sz="1900" dirty="0" smtClean="0"/>
              <a:t>OMB 90-Day Review Initiated April 2015</a:t>
            </a:r>
          </a:p>
          <a:p>
            <a:pPr>
              <a:buFont typeface="Wingdings" panose="05000000000000000000" pitchFamily="2" charset="2"/>
              <a:buChar char="Ø"/>
            </a:pPr>
            <a:r>
              <a:rPr lang="en-US" sz="1900" dirty="0" smtClean="0"/>
              <a:t>Final Definition Anticipated to be Announced in Federal Register June – July 2015 </a:t>
            </a:r>
            <a:endParaRPr lang="en-US" sz="1900" dirty="0"/>
          </a:p>
        </p:txBody>
      </p:sp>
    </p:spTree>
    <p:extLst>
      <p:ext uri="{BB962C8B-B14F-4D97-AF65-F5344CB8AC3E}">
        <p14:creationId xmlns:p14="http://schemas.microsoft.com/office/powerpoint/2010/main" xmlns="" val="1289138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86200"/>
            <a:ext cx="7520940" cy="1185372"/>
          </a:xfrm>
        </p:spPr>
        <p:txBody>
          <a:bodyPr/>
          <a:lstStyle/>
          <a:p>
            <a:pPr marL="0" indent="0" algn="just"/>
            <a:r>
              <a:rPr lang="en-US" sz="1400" b="0" dirty="0"/>
              <a:t>EPA Administrator Gina McCarthy - “…rural America will have to accept the fact that some ditches will be regulated. "We are talking about ditches that used to be streams and still act like streams. They may not have water running, but still act as a stream," McCarthy said. Then she added, "I never expected to say the word 'ditch' this many times in my entire life and I hope to get away from that as soon as possible."</a:t>
            </a:r>
          </a:p>
          <a:p>
            <a:endParaRPr lang="en-US" dirty="0"/>
          </a:p>
        </p:txBody>
      </p:sp>
    </p:spTree>
    <p:controls>
      <p:control spid="1030" name="ShockwaveFlash1" r:id="rId2" imgW="4724280" imgH="3543480"/>
    </p:controls>
    <p:extLst>
      <p:ext uri="{BB962C8B-B14F-4D97-AF65-F5344CB8AC3E}">
        <p14:creationId xmlns:p14="http://schemas.microsoft.com/office/powerpoint/2010/main" xmlns="" val="573658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pPr algn="ctr"/>
            <a:r>
              <a:rPr lang="en-US" b="1" dirty="0" smtClean="0">
                <a:solidFill>
                  <a:schemeClr val="accent4"/>
                </a:solidFill>
              </a:rPr>
              <a:t>WOUS</a:t>
            </a:r>
            <a:br>
              <a:rPr lang="en-US" b="1" dirty="0" smtClean="0">
                <a:solidFill>
                  <a:schemeClr val="accent4"/>
                </a:solidFill>
              </a:rPr>
            </a:br>
            <a:r>
              <a:rPr lang="en-US" b="1" dirty="0" smtClean="0">
                <a:solidFill>
                  <a:schemeClr val="accent4"/>
                </a:solidFill>
              </a:rPr>
              <a:t>What HAS NOT CHANGED</a:t>
            </a:r>
            <a:endParaRPr lang="en-US" b="1" dirty="0">
              <a:solidFill>
                <a:schemeClr val="accent4"/>
              </a:solidFill>
            </a:endParaRPr>
          </a:p>
        </p:txBody>
      </p:sp>
      <p:sp>
        <p:nvSpPr>
          <p:cNvPr id="3" name="Content Placeholder 2"/>
          <p:cNvSpPr>
            <a:spLocks noGrp="1"/>
          </p:cNvSpPr>
          <p:nvPr>
            <p:ph idx="1"/>
          </p:nvPr>
        </p:nvSpPr>
        <p:spPr>
          <a:xfrm>
            <a:off x="822960" y="1525551"/>
            <a:ext cx="7520940" cy="3503649"/>
          </a:xfrm>
        </p:spPr>
        <p:txBody>
          <a:bodyPr>
            <a:normAutofit/>
          </a:bodyPr>
          <a:lstStyle/>
          <a:p>
            <a:endParaRPr lang="en-US" b="0" dirty="0" smtClean="0"/>
          </a:p>
          <a:p>
            <a:pPr marL="285750" indent="-285750">
              <a:buFont typeface="Wingdings" pitchFamily="2" charset="2"/>
              <a:buChar char="Ø"/>
            </a:pPr>
            <a:r>
              <a:rPr lang="en-US" b="0" dirty="0" smtClean="0"/>
              <a:t>Navigable Waters</a:t>
            </a:r>
          </a:p>
          <a:p>
            <a:pPr marL="285750" indent="-285750">
              <a:buFont typeface="Wingdings" pitchFamily="2" charset="2"/>
              <a:buChar char="Ø"/>
            </a:pPr>
            <a:endParaRPr lang="en-US" b="0" dirty="0" smtClean="0"/>
          </a:p>
          <a:p>
            <a:pPr marL="285750" indent="-285750">
              <a:buFont typeface="Wingdings" pitchFamily="2" charset="2"/>
              <a:buChar char="Ø"/>
            </a:pPr>
            <a:r>
              <a:rPr lang="en-US" b="0" dirty="0" smtClean="0"/>
              <a:t>Interstate Waters/Wetlands</a:t>
            </a:r>
          </a:p>
          <a:p>
            <a:pPr marL="285750" indent="-285750">
              <a:buFont typeface="Wingdings" pitchFamily="2" charset="2"/>
              <a:buChar char="Ø"/>
            </a:pPr>
            <a:endParaRPr lang="en-US" b="0" dirty="0" smtClean="0"/>
          </a:p>
          <a:p>
            <a:pPr marL="285750" indent="-285750">
              <a:buFont typeface="Wingdings" pitchFamily="2" charset="2"/>
              <a:buChar char="Ø"/>
            </a:pPr>
            <a:r>
              <a:rPr lang="en-US" b="0" dirty="0" smtClean="0"/>
              <a:t>Territorial Seas</a:t>
            </a:r>
          </a:p>
          <a:p>
            <a:pPr marL="285750" indent="-285750">
              <a:buFont typeface="Wingdings" pitchFamily="2" charset="2"/>
              <a:buChar char="Ø"/>
            </a:pPr>
            <a:endParaRPr lang="en-US" b="0" dirty="0" smtClean="0"/>
          </a:p>
          <a:p>
            <a:pPr marL="285750" indent="-285750">
              <a:buFont typeface="Wingdings" pitchFamily="2" charset="2"/>
              <a:buChar char="Ø"/>
            </a:pPr>
            <a:r>
              <a:rPr lang="en-US" b="0" dirty="0" smtClean="0"/>
              <a:t>Impoundments of the Above</a:t>
            </a:r>
            <a:endParaRPr lang="en-US" b="0" dirty="0"/>
          </a:p>
        </p:txBody>
      </p:sp>
    </p:spTree>
    <p:extLst>
      <p:ext uri="{BB962C8B-B14F-4D97-AF65-F5344CB8AC3E}">
        <p14:creationId xmlns:p14="http://schemas.microsoft.com/office/powerpoint/2010/main" xmlns="" val="222823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4"/>
                </a:solidFill>
              </a:rPr>
              <a:t>PROPOSED WOUS CHANGES/EXPANSION</a:t>
            </a:r>
            <a:endParaRPr lang="en-US" b="1" dirty="0">
              <a:solidFill>
                <a:schemeClr val="accent4"/>
              </a:solidFill>
            </a:endParaRPr>
          </a:p>
        </p:txBody>
      </p:sp>
      <p:sp>
        <p:nvSpPr>
          <p:cNvPr id="3" name="Content Placeholder 2"/>
          <p:cNvSpPr>
            <a:spLocks noGrp="1"/>
          </p:cNvSpPr>
          <p:nvPr>
            <p:ph idx="1"/>
          </p:nvPr>
        </p:nvSpPr>
        <p:spPr>
          <a:xfrm>
            <a:off x="1661160" y="1066800"/>
            <a:ext cx="5730240" cy="3852372"/>
          </a:xfrm>
        </p:spPr>
        <p:txBody>
          <a:bodyPr/>
          <a:lstStyle/>
          <a:p>
            <a:pPr marL="0" indent="0"/>
            <a:r>
              <a:rPr lang="en-US" b="0" dirty="0" smtClean="0"/>
              <a:t>All </a:t>
            </a:r>
            <a:r>
              <a:rPr lang="en-US" dirty="0" smtClean="0"/>
              <a:t>tributaries</a:t>
            </a:r>
            <a:r>
              <a:rPr lang="en-US" b="0" dirty="0" smtClean="0"/>
              <a:t> to:</a:t>
            </a:r>
          </a:p>
          <a:p>
            <a:pPr marL="0" indent="0"/>
            <a:endParaRPr lang="en-US" dirty="0" smtClean="0"/>
          </a:p>
          <a:p>
            <a:pPr marL="466344" lvl="3" indent="0">
              <a:buNone/>
            </a:pPr>
            <a:r>
              <a:rPr lang="en-US" dirty="0" smtClean="0"/>
              <a:t>1.  Navigable Waters	2.  Interstate Waters/Wetlands</a:t>
            </a:r>
          </a:p>
          <a:p>
            <a:pPr marL="466344" lvl="3" indent="0">
              <a:buNone/>
            </a:pPr>
            <a:r>
              <a:rPr lang="en-US" dirty="0" smtClean="0"/>
              <a:t>3.  Territorial Seas	4.  Impoundments to 1-3</a:t>
            </a:r>
          </a:p>
          <a:p>
            <a:pPr lvl="3">
              <a:buFont typeface="+mj-lt"/>
              <a:buAutoNum type="arabicPeriod"/>
            </a:pPr>
            <a:endParaRPr lang="en-US" dirty="0" smtClean="0"/>
          </a:p>
          <a:p>
            <a:pPr marL="9144" lvl="1" indent="0">
              <a:buNone/>
            </a:pPr>
            <a:r>
              <a:rPr lang="en-US" dirty="0" smtClean="0"/>
              <a:t>All Waters/Wetlands </a:t>
            </a:r>
            <a:r>
              <a:rPr lang="en-US" b="1" dirty="0" smtClean="0"/>
              <a:t>Adjacent</a:t>
            </a:r>
            <a:r>
              <a:rPr lang="en-US" dirty="0" smtClean="0"/>
              <a:t> to:</a:t>
            </a:r>
          </a:p>
          <a:p>
            <a:pPr lvl="3">
              <a:buFont typeface="+mj-lt"/>
              <a:buAutoNum type="arabicPeriod"/>
            </a:pPr>
            <a:endParaRPr lang="en-US" dirty="0" smtClean="0"/>
          </a:p>
          <a:p>
            <a:pPr marL="466344" lvl="3" indent="0">
              <a:buNone/>
            </a:pPr>
            <a:r>
              <a:rPr lang="en-US" dirty="0" smtClean="0"/>
              <a:t>1.  Navigable Waters	2.  Interstate Waters/Wetlands</a:t>
            </a:r>
          </a:p>
          <a:p>
            <a:pPr marL="466344" lvl="3" indent="0">
              <a:buNone/>
            </a:pPr>
            <a:r>
              <a:rPr lang="en-US" dirty="0" smtClean="0"/>
              <a:t>3.  Territorial Seas	4.  Impoundments to 1-3</a:t>
            </a:r>
          </a:p>
          <a:p>
            <a:pPr marL="466344" lvl="3" indent="0">
              <a:buNone/>
            </a:pPr>
            <a:r>
              <a:rPr lang="en-US" dirty="0" smtClean="0"/>
              <a:t>5.  Tributaries</a:t>
            </a:r>
          </a:p>
          <a:p>
            <a:pPr marL="809244" lvl="3" indent="-342900">
              <a:buAutoNum type="arabicPeriod" startAt="5"/>
            </a:pPr>
            <a:endParaRPr lang="en-US" dirty="0"/>
          </a:p>
          <a:p>
            <a:pPr marL="9144" lvl="1" indent="0">
              <a:buNone/>
            </a:pPr>
            <a:r>
              <a:rPr lang="en-US" b="1" dirty="0" smtClean="0"/>
              <a:t>No Significant Nexus Required</a:t>
            </a:r>
          </a:p>
        </p:txBody>
      </p:sp>
    </p:spTree>
    <p:extLst>
      <p:ext uri="{BB962C8B-B14F-4D97-AF65-F5344CB8AC3E}">
        <p14:creationId xmlns:p14="http://schemas.microsoft.com/office/powerpoint/2010/main" xmlns="" val="282544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Definition of Tributary</a:t>
            </a:r>
          </a:p>
        </p:txBody>
      </p:sp>
      <p:sp>
        <p:nvSpPr>
          <p:cNvPr id="3" name="Content Placeholder 2"/>
          <p:cNvSpPr>
            <a:spLocks noGrp="1"/>
          </p:cNvSpPr>
          <p:nvPr>
            <p:ph idx="1"/>
          </p:nvPr>
        </p:nvSpPr>
        <p:spPr>
          <a:xfrm>
            <a:off x="822960" y="1329228"/>
            <a:ext cx="7520940" cy="3395172"/>
          </a:xfrm>
        </p:spPr>
        <p:txBody>
          <a:bodyPr/>
          <a:lstStyle/>
          <a:p>
            <a:pPr algn="ctr"/>
            <a:r>
              <a:rPr lang="en-US" b="0" dirty="0" smtClean="0"/>
              <a:t>Drainage features that contribute flow directly or </a:t>
            </a:r>
            <a:r>
              <a:rPr lang="en-US" dirty="0" smtClean="0"/>
              <a:t>indirectly</a:t>
            </a:r>
            <a:r>
              <a:rPr lang="en-US" b="0" dirty="0" smtClean="0"/>
              <a:t> to:</a:t>
            </a:r>
          </a:p>
          <a:p>
            <a:endParaRPr lang="en-US" b="0" dirty="0" smtClean="0"/>
          </a:p>
          <a:p>
            <a:pPr marL="2513013">
              <a:buFont typeface="+mj-lt"/>
              <a:buAutoNum type="arabicPeriod"/>
            </a:pPr>
            <a:r>
              <a:rPr lang="en-US" b="0" dirty="0" smtClean="0"/>
              <a:t>Navigable Waters</a:t>
            </a:r>
          </a:p>
          <a:p>
            <a:pPr marL="2633663">
              <a:buFont typeface="+mj-lt"/>
              <a:buAutoNum type="arabicPeriod"/>
            </a:pPr>
            <a:endParaRPr lang="en-US" b="0" dirty="0" smtClean="0"/>
          </a:p>
          <a:p>
            <a:pPr marL="2513013">
              <a:buFont typeface="+mj-lt"/>
              <a:buAutoNum type="arabicPeriod"/>
            </a:pPr>
            <a:r>
              <a:rPr lang="en-US" b="0" dirty="0" smtClean="0"/>
              <a:t>Interstate Waters/Wetlands</a:t>
            </a:r>
          </a:p>
          <a:p>
            <a:pPr marL="2513013">
              <a:buFont typeface="+mj-lt"/>
              <a:buAutoNum type="arabicPeriod"/>
            </a:pPr>
            <a:endParaRPr lang="en-US" b="0" dirty="0" smtClean="0"/>
          </a:p>
          <a:p>
            <a:pPr marL="2513013">
              <a:buFont typeface="+mj-lt"/>
              <a:buAutoNum type="arabicPeriod"/>
            </a:pPr>
            <a:r>
              <a:rPr lang="en-US" b="0" dirty="0" smtClean="0"/>
              <a:t>Territorial Seas</a:t>
            </a:r>
          </a:p>
          <a:p>
            <a:pPr marL="2513013">
              <a:buFont typeface="+mj-lt"/>
              <a:buAutoNum type="arabicPeriod"/>
            </a:pPr>
            <a:endParaRPr lang="en-US" b="0" dirty="0" smtClean="0"/>
          </a:p>
          <a:p>
            <a:pPr marL="2513013">
              <a:buFont typeface="+mj-lt"/>
              <a:buAutoNum type="arabicPeriod"/>
            </a:pPr>
            <a:r>
              <a:rPr lang="en-US" b="0" dirty="0" smtClean="0"/>
              <a:t>Impoundments to 1-3</a:t>
            </a:r>
            <a:endParaRPr lang="en-US" b="0" dirty="0"/>
          </a:p>
        </p:txBody>
      </p:sp>
    </p:spTree>
    <p:extLst>
      <p:ext uri="{BB962C8B-B14F-4D97-AF65-F5344CB8AC3E}">
        <p14:creationId xmlns:p14="http://schemas.microsoft.com/office/powerpoint/2010/main" xmlns="" val="4166017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Tributaries</a:t>
            </a:r>
          </a:p>
        </p:txBody>
      </p:sp>
      <p:sp>
        <p:nvSpPr>
          <p:cNvPr id="3" name="Content Placeholder 2"/>
          <p:cNvSpPr>
            <a:spLocks noGrp="1"/>
          </p:cNvSpPr>
          <p:nvPr>
            <p:ph idx="1"/>
          </p:nvPr>
        </p:nvSpPr>
        <p:spPr>
          <a:xfrm>
            <a:off x="1661160" y="1373151"/>
            <a:ext cx="5730240" cy="3579849"/>
          </a:xfrm>
        </p:spPr>
        <p:txBody>
          <a:bodyPr/>
          <a:lstStyle/>
          <a:p>
            <a:pPr algn="ctr">
              <a:spcAft>
                <a:spcPts val="600"/>
              </a:spcAft>
            </a:pPr>
            <a:r>
              <a:rPr lang="en-US" dirty="0" smtClean="0"/>
              <a:t>Flow</a:t>
            </a:r>
          </a:p>
          <a:p>
            <a:pPr>
              <a:buFont typeface="+mj-lt"/>
              <a:buAutoNum type="arabicPeriod"/>
            </a:pPr>
            <a:r>
              <a:rPr lang="en-US" b="0" dirty="0" smtClean="0"/>
              <a:t>Perennial	2.  Intermittent	3.  </a:t>
            </a:r>
            <a:r>
              <a:rPr lang="en-US" dirty="0" smtClean="0"/>
              <a:t>Ephemeral</a:t>
            </a:r>
          </a:p>
          <a:p>
            <a:pPr>
              <a:buFont typeface="+mj-lt"/>
              <a:buAutoNum type="arabicPeriod"/>
            </a:pPr>
            <a:endParaRPr lang="en-US" dirty="0"/>
          </a:p>
          <a:p>
            <a:pPr marL="0" indent="0" algn="ctr">
              <a:spcAft>
                <a:spcPts val="600"/>
              </a:spcAft>
            </a:pPr>
            <a:r>
              <a:rPr lang="en-US" dirty="0" smtClean="0"/>
              <a:t>Physical Attributes</a:t>
            </a:r>
          </a:p>
          <a:p>
            <a:pPr>
              <a:buFont typeface="+mj-lt"/>
              <a:buAutoNum type="arabicPeriod"/>
            </a:pPr>
            <a:r>
              <a:rPr lang="en-US" b="0" dirty="0" smtClean="0"/>
              <a:t>Natural	2.  Man-Altered	3.  Man-made</a:t>
            </a:r>
          </a:p>
          <a:p>
            <a:pPr>
              <a:buAutoNum type="arabicParenR"/>
            </a:pPr>
            <a:endParaRPr lang="en-US" dirty="0"/>
          </a:p>
          <a:p>
            <a:pPr marL="0" indent="0" algn="ctr">
              <a:spcAft>
                <a:spcPts val="600"/>
              </a:spcAft>
            </a:pPr>
            <a:r>
              <a:rPr lang="en-US" dirty="0" smtClean="0"/>
              <a:t>Defined by</a:t>
            </a:r>
          </a:p>
          <a:p>
            <a:pPr>
              <a:buFont typeface="+mj-lt"/>
              <a:buAutoNum type="arabicPeriod"/>
            </a:pPr>
            <a:r>
              <a:rPr lang="en-US" b="0" dirty="0" smtClean="0"/>
              <a:t> Ordinary High Water Mark	2.  Bed and Bank           	(OHWM)</a:t>
            </a:r>
            <a:endParaRPr lang="en-US" b="0" dirty="0"/>
          </a:p>
        </p:txBody>
      </p:sp>
    </p:spTree>
    <p:extLst>
      <p:ext uri="{BB962C8B-B14F-4D97-AF65-F5344CB8AC3E}">
        <p14:creationId xmlns:p14="http://schemas.microsoft.com/office/powerpoint/2010/main" xmlns="" val="127047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Definition of Adjacent waters</a:t>
            </a:r>
          </a:p>
        </p:txBody>
      </p:sp>
      <p:sp>
        <p:nvSpPr>
          <p:cNvPr id="3" name="Content Placeholder 2"/>
          <p:cNvSpPr>
            <a:spLocks noGrp="1"/>
          </p:cNvSpPr>
          <p:nvPr>
            <p:ph idx="1"/>
          </p:nvPr>
        </p:nvSpPr>
        <p:spPr>
          <a:xfrm>
            <a:off x="1143000" y="1253028"/>
            <a:ext cx="6553200" cy="3776172"/>
          </a:xfrm>
        </p:spPr>
        <p:txBody>
          <a:bodyPr/>
          <a:lstStyle/>
          <a:p>
            <a:r>
              <a:rPr lang="en-US" b="0" dirty="0" smtClean="0"/>
              <a:t>		</a:t>
            </a:r>
          </a:p>
          <a:p>
            <a:r>
              <a:rPr lang="en-US" b="0" dirty="0"/>
              <a:t>	</a:t>
            </a:r>
            <a:r>
              <a:rPr lang="en-US" b="0" dirty="0" smtClean="0"/>
              <a:t>	</a:t>
            </a:r>
            <a:r>
              <a:rPr lang="en-US" dirty="0" smtClean="0"/>
              <a:t>Adjacent</a:t>
            </a:r>
            <a:r>
              <a:rPr lang="en-US" b="0" dirty="0" smtClean="0"/>
              <a:t> - Bordering, Contiguous or Neighboring</a:t>
            </a:r>
          </a:p>
          <a:p>
            <a:endParaRPr lang="en-US" b="0" dirty="0" smtClean="0"/>
          </a:p>
          <a:p>
            <a:pPr marL="914400" indent="0">
              <a:spcAft>
                <a:spcPts val="600"/>
              </a:spcAft>
            </a:pPr>
            <a:r>
              <a:rPr lang="en-US" dirty="0" smtClean="0"/>
              <a:t>Neighboring</a:t>
            </a:r>
            <a:r>
              <a:rPr lang="en-US" b="0" dirty="0" smtClean="0"/>
              <a:t> - Within floodplain or riparian area of:</a:t>
            </a:r>
          </a:p>
          <a:p>
            <a:pPr marL="1711325">
              <a:buFont typeface="+mj-lt"/>
              <a:buAutoNum type="arabicPeriod"/>
            </a:pPr>
            <a:r>
              <a:rPr lang="en-US" b="0" dirty="0" smtClean="0"/>
              <a:t>Navigable Waters</a:t>
            </a:r>
          </a:p>
          <a:p>
            <a:pPr marL="1711325">
              <a:buFont typeface="+mj-lt"/>
              <a:buAutoNum type="arabicPeriod"/>
            </a:pPr>
            <a:r>
              <a:rPr lang="en-US" b="0" dirty="0" smtClean="0"/>
              <a:t>Interstate Waters/Wetlands</a:t>
            </a:r>
          </a:p>
          <a:p>
            <a:pPr marL="1711325">
              <a:buFont typeface="+mj-lt"/>
              <a:buAutoNum type="arabicPeriod"/>
            </a:pPr>
            <a:r>
              <a:rPr lang="en-US" b="0" dirty="0" smtClean="0"/>
              <a:t>Territorial Seas</a:t>
            </a:r>
          </a:p>
          <a:p>
            <a:pPr marL="1711325">
              <a:buFont typeface="+mj-lt"/>
              <a:buAutoNum type="arabicPeriod"/>
            </a:pPr>
            <a:r>
              <a:rPr lang="en-US" b="0" dirty="0" smtClean="0"/>
              <a:t>Impoundments to 1-3</a:t>
            </a:r>
          </a:p>
          <a:p>
            <a:pPr marL="1711325">
              <a:buFont typeface="+mj-lt"/>
              <a:buAutoNum type="arabicPeriod"/>
            </a:pPr>
            <a:r>
              <a:rPr lang="en-US" b="0" dirty="0" smtClean="0"/>
              <a:t>Tributaries</a:t>
            </a:r>
          </a:p>
          <a:p>
            <a:pPr>
              <a:buAutoNum type="arabicPeriod"/>
            </a:pPr>
            <a:endParaRPr lang="en-US" b="0" dirty="0"/>
          </a:p>
        </p:txBody>
      </p:sp>
    </p:spTree>
    <p:extLst>
      <p:ext uri="{BB962C8B-B14F-4D97-AF65-F5344CB8AC3E}">
        <p14:creationId xmlns:p14="http://schemas.microsoft.com/office/powerpoint/2010/main" xmlns="" val="581534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The net effect – expansion of wous</a:t>
            </a:r>
          </a:p>
        </p:txBody>
      </p:sp>
      <p:sp>
        <p:nvSpPr>
          <p:cNvPr id="3" name="Content Placeholder 2"/>
          <p:cNvSpPr>
            <a:spLocks noGrp="1"/>
          </p:cNvSpPr>
          <p:nvPr>
            <p:ph idx="1"/>
          </p:nvPr>
        </p:nvSpPr>
        <p:spPr>
          <a:xfrm>
            <a:off x="1219200" y="1981200"/>
            <a:ext cx="7239000" cy="1981200"/>
          </a:xfrm>
        </p:spPr>
        <p:txBody>
          <a:bodyPr/>
          <a:lstStyle/>
          <a:p>
            <a:pPr>
              <a:spcAft>
                <a:spcPts val="2400"/>
              </a:spcAft>
              <a:buClr>
                <a:srgbClr val="799770"/>
              </a:buClr>
              <a:buFont typeface="Wingdings" pitchFamily="2" charset="2"/>
              <a:buChar char="Ø"/>
            </a:pPr>
            <a:r>
              <a:rPr lang="en-US" dirty="0" smtClean="0"/>
              <a:t>All tributaries are WOUS regardless of flow</a:t>
            </a:r>
          </a:p>
          <a:p>
            <a:pPr>
              <a:spcAft>
                <a:spcPts val="2400"/>
              </a:spcAft>
              <a:buClr>
                <a:srgbClr val="799770"/>
              </a:buClr>
              <a:buFont typeface="Wingdings" pitchFamily="2" charset="2"/>
              <a:buChar char="Ø"/>
            </a:pPr>
            <a:r>
              <a:rPr lang="en-US" dirty="0" smtClean="0"/>
              <a:t>All adjacent wetlands are WOUS</a:t>
            </a:r>
          </a:p>
          <a:p>
            <a:pPr>
              <a:spcAft>
                <a:spcPts val="2400"/>
              </a:spcAft>
              <a:buClr>
                <a:srgbClr val="799770"/>
              </a:buClr>
              <a:buFont typeface="Wingdings" pitchFamily="2" charset="2"/>
              <a:buChar char="Ø"/>
            </a:pPr>
            <a:r>
              <a:rPr lang="en-US" dirty="0" smtClean="0"/>
              <a:t>Probable jurisdiction of isolated wetlands as WOUS – “Other Waters”</a:t>
            </a:r>
            <a:endParaRPr lang="en-US" dirty="0"/>
          </a:p>
        </p:txBody>
      </p:sp>
    </p:spTree>
    <p:extLst>
      <p:ext uri="{BB962C8B-B14F-4D97-AF65-F5344CB8AC3E}">
        <p14:creationId xmlns:p14="http://schemas.microsoft.com/office/powerpoint/2010/main" xmlns="" val="108574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Field examples of new wous</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04800" y="1752600"/>
            <a:ext cx="4145280" cy="310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693920" y="1752600"/>
            <a:ext cx="4145280" cy="310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type="body" idx="1"/>
          </p:nvPr>
        </p:nvSpPr>
        <p:spPr>
          <a:xfrm>
            <a:off x="228600" y="1371600"/>
            <a:ext cx="8686800" cy="381000"/>
          </a:xfrm>
          <a:solidFill>
            <a:schemeClr val="accent2"/>
          </a:solidFill>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noAutofit/>
          </a:bodyPr>
          <a:lstStyle/>
          <a:p>
            <a:pPr algn="ctr"/>
            <a:r>
              <a:rPr lang="en-US" sz="1600" b="1" dirty="0" smtClean="0"/>
              <a:t>Ditches</a:t>
            </a:r>
            <a:endParaRPr lang="en-US" sz="1600" b="1" dirty="0"/>
          </a:p>
        </p:txBody>
      </p:sp>
    </p:spTree>
    <p:extLst>
      <p:ext uri="{BB962C8B-B14F-4D97-AF65-F5344CB8AC3E}">
        <p14:creationId xmlns:p14="http://schemas.microsoft.com/office/powerpoint/2010/main" xmlns="" val="589593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orblu">
      <a:dk1>
        <a:srgbClr val="080808"/>
      </a:dk1>
      <a:lt1>
        <a:srgbClr val="FFFFFF"/>
      </a:lt1>
      <a:dk2>
        <a:srgbClr val="8AA7A8"/>
      </a:dk2>
      <a:lt2>
        <a:srgbClr val="799770"/>
      </a:lt2>
      <a:accent1>
        <a:srgbClr val="8AA7A8"/>
      </a:accent1>
      <a:accent2>
        <a:srgbClr val="799770"/>
      </a:accent2>
      <a:accent3>
        <a:srgbClr val="6EB5BE"/>
      </a:accent3>
      <a:accent4>
        <a:srgbClr val="8AA7A8"/>
      </a:accent4>
      <a:accent5>
        <a:srgbClr val="799770"/>
      </a:accent5>
      <a:accent6>
        <a:srgbClr val="6EB5BE"/>
      </a:accent6>
      <a:hlink>
        <a:srgbClr val="45919B"/>
      </a:hlink>
      <a:folHlink>
        <a:srgbClr val="007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452</TotalTime>
  <Words>453</Words>
  <Application>Microsoft Office PowerPoint</Application>
  <PresentationFormat>On-screen Show (4:3)</PresentationFormat>
  <Paragraphs>101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The Proposed WOUS Detail Definition</vt:lpstr>
      <vt:lpstr>Slide 2</vt:lpstr>
      <vt:lpstr>WOUS What HAS NOT CHANGED</vt:lpstr>
      <vt:lpstr>PROPOSED WOUS CHANGES/EXPANSION</vt:lpstr>
      <vt:lpstr>Definition of Tributary</vt:lpstr>
      <vt:lpstr>Tributaries</vt:lpstr>
      <vt:lpstr>Definition of Adjacent waters</vt:lpstr>
      <vt:lpstr>The net effect – expansion of wous</vt:lpstr>
      <vt:lpstr>Field examples of new wous</vt:lpstr>
      <vt:lpstr>Field examples of new wous</vt:lpstr>
      <vt:lpstr>Field examples of new wous</vt:lpstr>
      <vt:lpstr>Case study</vt:lpstr>
      <vt:lpstr>EGypt hollow dam/lake</vt:lpstr>
      <vt:lpstr>Egypt hollow dam/lake</vt:lpstr>
      <vt:lpstr>Egypt hollow dam/lake</vt:lpstr>
      <vt:lpstr>Egypt hollow dam/lake</vt:lpstr>
      <vt:lpstr>How does this affect you?</vt:lpstr>
      <vt:lpstr>WOUS Definition Status –  as of April 2015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Proposed WOUS Detail Definition</dc:title>
  <dc:creator>Crystal Sesco</dc:creator>
  <cp:lastModifiedBy>Kevin</cp:lastModifiedBy>
  <cp:revision>42</cp:revision>
  <cp:lastPrinted>2014-06-02T14:34:21Z</cp:lastPrinted>
  <dcterms:created xsi:type="dcterms:W3CDTF">2014-05-30T19:34:46Z</dcterms:created>
  <dcterms:modified xsi:type="dcterms:W3CDTF">2015-04-22T19:04:14Z</dcterms:modified>
</cp:coreProperties>
</file>